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xml"/>
  <Override ContentType="application/vnd.openxmlformats-officedocument.presentationml.comments+xml" PartName="/ppt/comments/comment4.xml"/>
  <Override ContentType="application/vnd.openxmlformats-officedocument.presentationml.comments+xml" PartName="/ppt/comments/comment3.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0.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49.xml"/>
  <Override ContentType="application/vnd.openxmlformats-officedocument.presentationml.slideLayout+xml" PartName="/ppt/slideLayouts/slideLayout7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83.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77.xml"/>
  <Override ContentType="application/vnd.openxmlformats-officedocument.presentationml.slideLayout+xml" PartName="/ppt/slideLayouts/slideLayout82.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33" r:id="rId5"/>
    <p:sldMasterId id="2147483734"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Lst>
  <p:sldSz cy="5143500" cx="9144000"/>
  <p:notesSz cx="6858000" cy="9144000"/>
  <p:embeddedFontLst>
    <p:embeddedFont>
      <p:font typeface="Roboto Mono Medium"/>
      <p:regular r:id="rId62"/>
      <p:bold r:id="rId63"/>
      <p:italic r:id="rId64"/>
      <p:boldItalic r:id="rId65"/>
    </p:embeddedFont>
    <p:embeddedFont>
      <p:font typeface="Roboto"/>
      <p:regular r:id="rId66"/>
      <p:bold r:id="rId67"/>
      <p:italic r:id="rId68"/>
      <p:boldItalic r:id="rId69"/>
    </p:embeddedFont>
    <p:embeddedFont>
      <p:font typeface="Roboto Medium"/>
      <p:regular r:id="rId70"/>
      <p:bold r:id="rId71"/>
      <p:italic r:id="rId72"/>
      <p:boldItalic r:id="rId73"/>
    </p:embeddedFont>
    <p:embeddedFont>
      <p:font typeface="Google Sans"/>
      <p:regular r:id="rId74"/>
      <p:bold r:id="rId75"/>
      <p:italic r:id="rId76"/>
      <p:boldItalic r:id="rId77"/>
    </p:embeddedFont>
    <p:embeddedFont>
      <p:font typeface="Google Sans Medium"/>
      <p:regular r:id="rId78"/>
      <p:bold r:id="rId79"/>
      <p:italic r:id="rId80"/>
      <p:boldItalic r:id="rId81"/>
    </p:embeddedFont>
    <p:embeddedFont>
      <p:font typeface="Helvetica Neue Light"/>
      <p:regular r:id="rId82"/>
      <p:bold r:id="rId83"/>
      <p:italic r:id="rId84"/>
      <p:boldItalic r:id="rId85"/>
    </p:embeddedFont>
    <p:embeddedFont>
      <p:font typeface="Roboto Mono"/>
      <p:regular r:id="rId86"/>
      <p:bold r:id="rId87"/>
      <p:italic r:id="rId88"/>
      <p:boldItalic r:id="rId8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4" name="Robert Crowe"/>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AB3062C-0B20-45C0-ACC1-BDFF6C5823B5}">
  <a:tblStyle styleId="{9AB3062C-0B20-45C0-ACC1-BDFF6C5823B5}"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84" Type="http://schemas.openxmlformats.org/officeDocument/2006/relationships/font" Target="fonts/HelveticaNeueLight-italic.fntdata"/><Relationship Id="rId83" Type="http://schemas.openxmlformats.org/officeDocument/2006/relationships/font" Target="fonts/HelveticaNeueLight-bold.fntdata"/><Relationship Id="rId42" Type="http://schemas.openxmlformats.org/officeDocument/2006/relationships/slide" Target="slides/slide35.xml"/><Relationship Id="rId86" Type="http://schemas.openxmlformats.org/officeDocument/2006/relationships/font" Target="fonts/RobotoMono-regular.fntdata"/><Relationship Id="rId41" Type="http://schemas.openxmlformats.org/officeDocument/2006/relationships/slide" Target="slides/slide34.xml"/><Relationship Id="rId85" Type="http://schemas.openxmlformats.org/officeDocument/2006/relationships/font" Target="fonts/HelveticaNeueLight-boldItalic.fntdata"/><Relationship Id="rId44" Type="http://schemas.openxmlformats.org/officeDocument/2006/relationships/slide" Target="slides/slide37.xml"/><Relationship Id="rId88" Type="http://schemas.openxmlformats.org/officeDocument/2006/relationships/font" Target="fonts/RobotoMono-italic.fntdata"/><Relationship Id="rId43" Type="http://schemas.openxmlformats.org/officeDocument/2006/relationships/slide" Target="slides/slide36.xml"/><Relationship Id="rId87" Type="http://schemas.openxmlformats.org/officeDocument/2006/relationships/font" Target="fonts/RobotoMono-bold.fntdata"/><Relationship Id="rId46" Type="http://schemas.openxmlformats.org/officeDocument/2006/relationships/slide" Target="slides/slide39.xml"/><Relationship Id="rId45" Type="http://schemas.openxmlformats.org/officeDocument/2006/relationships/slide" Target="slides/slide38.xml"/><Relationship Id="rId89" Type="http://schemas.openxmlformats.org/officeDocument/2006/relationships/font" Target="fonts/RobotoMono-boldItalic.fntdata"/><Relationship Id="rId80" Type="http://schemas.openxmlformats.org/officeDocument/2006/relationships/font" Target="fonts/GoogleSansMedium-italic.fntdata"/><Relationship Id="rId82" Type="http://schemas.openxmlformats.org/officeDocument/2006/relationships/font" Target="fonts/HelveticaNeueLight-regular.fntdata"/><Relationship Id="rId81" Type="http://schemas.openxmlformats.org/officeDocument/2006/relationships/font" Target="fonts/GoogleSansMedium-bold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commentAuthors" Target="commentAuthors.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73" Type="http://schemas.openxmlformats.org/officeDocument/2006/relationships/font" Target="fonts/RobotoMedium-boldItalic.fntdata"/><Relationship Id="rId72" Type="http://schemas.openxmlformats.org/officeDocument/2006/relationships/font" Target="fonts/RobotoMedium-italic.fntdata"/><Relationship Id="rId31" Type="http://schemas.openxmlformats.org/officeDocument/2006/relationships/slide" Target="slides/slide24.xml"/><Relationship Id="rId75" Type="http://schemas.openxmlformats.org/officeDocument/2006/relationships/font" Target="fonts/GoogleSans-bold.fntdata"/><Relationship Id="rId30" Type="http://schemas.openxmlformats.org/officeDocument/2006/relationships/slide" Target="slides/slide23.xml"/><Relationship Id="rId74" Type="http://schemas.openxmlformats.org/officeDocument/2006/relationships/font" Target="fonts/GoogleSans-regular.fntdata"/><Relationship Id="rId33" Type="http://schemas.openxmlformats.org/officeDocument/2006/relationships/slide" Target="slides/slide26.xml"/><Relationship Id="rId77" Type="http://schemas.openxmlformats.org/officeDocument/2006/relationships/font" Target="fonts/GoogleSans-boldItalic.fntdata"/><Relationship Id="rId32" Type="http://schemas.openxmlformats.org/officeDocument/2006/relationships/slide" Target="slides/slide25.xml"/><Relationship Id="rId76" Type="http://schemas.openxmlformats.org/officeDocument/2006/relationships/font" Target="fonts/GoogleSans-italic.fntdata"/><Relationship Id="rId35" Type="http://schemas.openxmlformats.org/officeDocument/2006/relationships/slide" Target="slides/slide28.xml"/><Relationship Id="rId79" Type="http://schemas.openxmlformats.org/officeDocument/2006/relationships/font" Target="fonts/GoogleSansMedium-bold.fntdata"/><Relationship Id="rId34" Type="http://schemas.openxmlformats.org/officeDocument/2006/relationships/slide" Target="slides/slide27.xml"/><Relationship Id="rId78" Type="http://schemas.openxmlformats.org/officeDocument/2006/relationships/font" Target="fonts/GoogleSansMedium-regular.fntdata"/><Relationship Id="rId71" Type="http://schemas.openxmlformats.org/officeDocument/2006/relationships/font" Target="fonts/RobotoMedium-bold.fntdata"/><Relationship Id="rId70" Type="http://schemas.openxmlformats.org/officeDocument/2006/relationships/font" Target="fonts/RobotoMedium-regular.fntdata"/><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2" Type="http://schemas.openxmlformats.org/officeDocument/2006/relationships/font" Target="fonts/RobotoMonoMedium-regular.fntdata"/><Relationship Id="rId61" Type="http://schemas.openxmlformats.org/officeDocument/2006/relationships/slide" Target="slides/slide54.xml"/><Relationship Id="rId20" Type="http://schemas.openxmlformats.org/officeDocument/2006/relationships/slide" Target="slides/slide13.xml"/><Relationship Id="rId64" Type="http://schemas.openxmlformats.org/officeDocument/2006/relationships/font" Target="fonts/RobotoMonoMedium-italic.fntdata"/><Relationship Id="rId63" Type="http://schemas.openxmlformats.org/officeDocument/2006/relationships/font" Target="fonts/RobotoMonoMedium-bold.fntdata"/><Relationship Id="rId22" Type="http://schemas.openxmlformats.org/officeDocument/2006/relationships/slide" Target="slides/slide15.xml"/><Relationship Id="rId66" Type="http://schemas.openxmlformats.org/officeDocument/2006/relationships/font" Target="fonts/Roboto-regular.fntdata"/><Relationship Id="rId21" Type="http://schemas.openxmlformats.org/officeDocument/2006/relationships/slide" Target="slides/slide14.xml"/><Relationship Id="rId65" Type="http://schemas.openxmlformats.org/officeDocument/2006/relationships/font" Target="fonts/RobotoMonoMedium-boldItalic.fntdata"/><Relationship Id="rId24" Type="http://schemas.openxmlformats.org/officeDocument/2006/relationships/slide" Target="slides/slide17.xml"/><Relationship Id="rId68" Type="http://schemas.openxmlformats.org/officeDocument/2006/relationships/font" Target="fonts/Roboto-italic.fntdata"/><Relationship Id="rId23" Type="http://schemas.openxmlformats.org/officeDocument/2006/relationships/slide" Target="slides/slide16.xml"/><Relationship Id="rId67" Type="http://schemas.openxmlformats.org/officeDocument/2006/relationships/font" Target="fonts/Roboto-bold.fntdata"/><Relationship Id="rId60" Type="http://schemas.openxmlformats.org/officeDocument/2006/relationships/slide" Target="slides/slide53.xml"/><Relationship Id="rId26" Type="http://schemas.openxmlformats.org/officeDocument/2006/relationships/slide" Target="slides/slide19.xml"/><Relationship Id="rId25" Type="http://schemas.openxmlformats.org/officeDocument/2006/relationships/slide" Target="slides/slide18.xml"/><Relationship Id="rId69" Type="http://schemas.openxmlformats.org/officeDocument/2006/relationships/font" Target="fonts/Roboto-boldItalic.fntdata"/><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11" Type="http://schemas.openxmlformats.org/officeDocument/2006/relationships/slide" Target="slides/slide4.xml"/><Relationship Id="rId55" Type="http://schemas.openxmlformats.org/officeDocument/2006/relationships/slide" Target="slides/slide48.xml"/><Relationship Id="rId10" Type="http://schemas.openxmlformats.org/officeDocument/2006/relationships/slide" Target="slides/slide3.xml"/><Relationship Id="rId54" Type="http://schemas.openxmlformats.org/officeDocument/2006/relationships/slide" Target="slides/slide47.xml"/><Relationship Id="rId13" Type="http://schemas.openxmlformats.org/officeDocument/2006/relationships/slide" Target="slides/slide6.xml"/><Relationship Id="rId57" Type="http://schemas.openxmlformats.org/officeDocument/2006/relationships/slide" Target="slides/slide50.xml"/><Relationship Id="rId12" Type="http://schemas.openxmlformats.org/officeDocument/2006/relationships/slide" Target="slides/slide5.xml"/><Relationship Id="rId56" Type="http://schemas.openxmlformats.org/officeDocument/2006/relationships/slide" Target="slides/slide49.xml"/><Relationship Id="rId15" Type="http://schemas.openxmlformats.org/officeDocument/2006/relationships/slide" Target="slides/slide8.xml"/><Relationship Id="rId59" Type="http://schemas.openxmlformats.org/officeDocument/2006/relationships/slide" Target="slides/slide52.xml"/><Relationship Id="rId14" Type="http://schemas.openxmlformats.org/officeDocument/2006/relationships/slide" Target="slides/slide7.xml"/><Relationship Id="rId58" Type="http://schemas.openxmlformats.org/officeDocument/2006/relationships/slide" Target="slides/slide51.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5-08-11T22:10:13.751">
    <p:pos x="6000" y="0"/>
    <p:text>Updated</p:tex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2" dt="2025-08-11T22:09:10.146">
    <p:pos x="6000" y="0"/>
    <p:text>Updated</p:text>
  </p:cm>
</p:cmLst>
</file>

<file path=ppt/comments/comment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3" dt="2025-08-11T22:15:14.176">
    <p:pos x="6000" y="0"/>
    <p:text>Updated</p:text>
  </p:cm>
</p:cmLst>
</file>

<file path=ppt/comments/comment4.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4" dt="2025-08-11T22:17:13.011">
    <p:pos x="6000" y="0"/>
    <p:text>Updated</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4" name="Shape 894"/>
        <p:cNvGrpSpPr/>
        <p:nvPr/>
      </p:nvGrpSpPr>
      <p:grpSpPr>
        <a:xfrm>
          <a:off x="0" y="0"/>
          <a:ext cx="0" cy="0"/>
          <a:chOff x="0" y="0"/>
          <a:chExt cx="0" cy="0"/>
        </a:xfrm>
      </p:grpSpPr>
      <p:sp>
        <p:nvSpPr>
          <p:cNvPr id="895" name="Google Shape;895;g3746ff6ccf1_0_8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6" name="Google Shape;896;g3746ff6ccf1_0_8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Hello everyone, and welcome. Today, we'll be diving into Flax NNX, a new neural network library for JAX that aims to simplify machine learning development. We will explore its core concepts, compare it with PyTorch, and see how it fits into the broader JAX ecosystem.</a:t>
            </a:r>
            <a:endParaRPr sz="1300"/>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2" name="Shape 982"/>
        <p:cNvGrpSpPr/>
        <p:nvPr/>
      </p:nvGrpSpPr>
      <p:grpSpPr>
        <a:xfrm>
          <a:off x="0" y="0"/>
          <a:ext cx="0" cy="0"/>
          <a:chOff x="0" y="0"/>
          <a:chExt cx="0" cy="0"/>
        </a:xfrm>
      </p:grpSpPr>
      <p:sp>
        <p:nvSpPr>
          <p:cNvPr id="983" name="Google Shape;983;g3746ff6ccf1_0_9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4" name="Google Shape;984;g3746ff6ccf1_0_9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Here’s a simple example of an </a:t>
            </a:r>
            <a:r>
              <a:rPr lang="en" sz="1300">
                <a:latin typeface="Roboto Mono Medium"/>
                <a:ea typeface="Roboto Mono Medium"/>
                <a:cs typeface="Roboto Mono Medium"/>
                <a:sym typeface="Roboto Mono Medium"/>
              </a:rPr>
              <a:t>nnx.Module</a:t>
            </a:r>
            <a:r>
              <a:rPr lang="en" sz="1300"/>
              <a:t> Python graph for a very simple linear model.  Notice that the weights and biases are </a:t>
            </a:r>
            <a:r>
              <a:rPr lang="en" sz="1300">
                <a:latin typeface="Roboto Mono Medium"/>
                <a:ea typeface="Roboto Mono Medium"/>
                <a:cs typeface="Roboto Mono Medium"/>
                <a:sym typeface="Roboto Mono Medium"/>
              </a:rPr>
              <a:t>nnx.Params</a:t>
            </a:r>
            <a:r>
              <a:rPr lang="en" sz="1300"/>
              <a:t>, while the dimensions are simple Python.  By the way, notice that </a:t>
            </a:r>
            <a:r>
              <a:rPr lang="en" sz="1300">
                <a:latin typeface="Roboto Mono Medium"/>
                <a:ea typeface="Roboto Mono Medium"/>
                <a:cs typeface="Roboto Mono Medium"/>
                <a:sym typeface="Roboto Mono Medium"/>
              </a:rPr>
              <a:t>nnx.display()</a:t>
            </a:r>
            <a:r>
              <a:rPr lang="en" sz="1300"/>
              <a:t> makes displaying a Python graph in a notebook really easy, and it’s very useful when you’re debugging! </a:t>
            </a:r>
            <a:endParaRPr sz="1300"/>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9" name="Shape 989"/>
        <p:cNvGrpSpPr/>
        <p:nvPr/>
      </p:nvGrpSpPr>
      <p:grpSpPr>
        <a:xfrm>
          <a:off x="0" y="0"/>
          <a:ext cx="0" cy="0"/>
          <a:chOff x="0" y="0"/>
          <a:chExt cx="0" cy="0"/>
        </a:xfrm>
      </p:grpSpPr>
      <p:sp>
        <p:nvSpPr>
          <p:cNvPr id="990" name="Google Shape;990;g3746ff6ccf1_0_9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1" name="Google Shape;991;g3746ff6ccf1_0_9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Here’s a more complex example showing nested modules, forming the layers of a model.  </a:t>
            </a:r>
            <a:r>
              <a:rPr lang="en" sz="1300">
                <a:latin typeface="Roboto Mono Medium"/>
                <a:ea typeface="Roboto Mono Medium"/>
                <a:cs typeface="Roboto Mono Medium"/>
                <a:sym typeface="Roboto Mono Medium"/>
              </a:rPr>
              <a:t>nnx.display()</a:t>
            </a:r>
            <a:r>
              <a:rPr lang="en" sz="1300"/>
              <a:t> uses the treescope library, which allows you to explore Python graphs visually.</a:t>
            </a:r>
            <a:endParaRPr sz="1300"/>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4" name="Shape 994"/>
        <p:cNvGrpSpPr/>
        <p:nvPr/>
      </p:nvGrpSpPr>
      <p:grpSpPr>
        <a:xfrm>
          <a:off x="0" y="0"/>
          <a:ext cx="0" cy="0"/>
          <a:chOff x="0" y="0"/>
          <a:chExt cx="0" cy="0"/>
        </a:xfrm>
      </p:grpSpPr>
      <p:sp>
        <p:nvSpPr>
          <p:cNvPr id="995" name="Google Shape;995;g3746ff6ccf1_0_9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6" name="Google Shape;996;g3746ff6ccf1_0_9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Accessing these submodules or parameters later is also standard Python attribute access: </a:t>
            </a:r>
            <a:r>
              <a:rPr lang="en" sz="1300">
                <a:latin typeface="Roboto Mono Medium"/>
                <a:ea typeface="Roboto Mono Medium"/>
                <a:cs typeface="Roboto Mono Medium"/>
                <a:sym typeface="Roboto Mono Medium"/>
              </a:rPr>
              <a:t>model.layer1</a:t>
            </a:r>
            <a:r>
              <a:rPr lang="en" sz="1300"/>
              <a:t> or </a:t>
            </a:r>
            <a:r>
              <a:rPr lang="en" sz="1300">
                <a:latin typeface="Roboto Mono Medium"/>
                <a:ea typeface="Roboto Mono Medium"/>
                <a:cs typeface="Roboto Mono Medium"/>
                <a:sym typeface="Roboto Mono Medium"/>
              </a:rPr>
              <a:t>model.layer1.weight</a:t>
            </a:r>
            <a:r>
              <a:rPr lang="en" sz="1300"/>
              <a:t>.  And importantly, standard Python reference semantics work exactly as you'd expect. If you create a layer and assign it to two different attributes – maybe for weight sharing between an encoder and decoder – both attributes will point to the exact same layer object in memory. There's no hidden copying or unexpected behavior here; it works just like Python references always do.  So, structurally, defining your models in NNX can feel quite similar to PyTorch. Now, let's dive into how state, like the actual weights and biases, is managed within these objects.</a:t>
            </a:r>
            <a:endParaRPr sz="1300"/>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2" name="Shape 1002"/>
        <p:cNvGrpSpPr/>
        <p:nvPr/>
      </p:nvGrpSpPr>
      <p:grpSpPr>
        <a:xfrm>
          <a:off x="0" y="0"/>
          <a:ext cx="0" cy="0"/>
          <a:chOff x="0" y="0"/>
          <a:chExt cx="0" cy="0"/>
        </a:xfrm>
      </p:grpSpPr>
      <p:sp>
        <p:nvSpPr>
          <p:cNvPr id="1003" name="Google Shape;1003;g3746ff6ccf1_0_9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4" name="Google Shape;1004;g3746ff6ccf1_0_9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1"/>
                </a:solidFill>
              </a:rPr>
              <a:t>State management is explicit. Static configuration, like hyperparameters (dropout rates, hidden sizes), are just stored as regular Python attributes. The dynamic state – things that change or are learned, like weights (parameters) or BatchNorm statistics (buffers) – are held within special container objects, primarily </a:t>
            </a:r>
            <a:r>
              <a:rPr lang="en" sz="1300">
                <a:solidFill>
                  <a:schemeClr val="dk1"/>
                </a:solidFill>
                <a:latin typeface="Roboto Mono Medium"/>
                <a:ea typeface="Roboto Mono Medium"/>
                <a:cs typeface="Roboto Mono Medium"/>
                <a:sym typeface="Roboto Mono Medium"/>
              </a:rPr>
              <a:t>nnx.Variable</a:t>
            </a:r>
            <a:r>
              <a:rPr lang="en" sz="1300">
                <a:solidFill>
                  <a:schemeClr val="dk1"/>
                </a:solidFill>
              </a:rPr>
              <a:t> and its subclass </a:t>
            </a:r>
            <a:r>
              <a:rPr lang="en" sz="1300">
                <a:solidFill>
                  <a:schemeClr val="dk1"/>
                </a:solidFill>
                <a:latin typeface="Roboto Mono Medium"/>
                <a:ea typeface="Roboto Mono Medium"/>
                <a:cs typeface="Roboto Mono Medium"/>
                <a:sym typeface="Roboto Mono Medium"/>
              </a:rPr>
              <a:t>nnx.Param</a:t>
            </a:r>
            <a:r>
              <a:rPr lang="en" sz="1300">
                <a:solidFill>
                  <a:schemeClr val="dk1"/>
                </a:solidFill>
              </a:rPr>
              <a:t> for trainable parameters. Think of </a:t>
            </a:r>
            <a:r>
              <a:rPr lang="en" sz="1300">
                <a:solidFill>
                  <a:schemeClr val="dk1"/>
                </a:solidFill>
                <a:latin typeface="Roboto Mono Medium"/>
                <a:ea typeface="Roboto Mono Medium"/>
                <a:cs typeface="Roboto Mono Medium"/>
                <a:sym typeface="Roboto Mono Medium"/>
              </a:rPr>
              <a:t>nnx.Param</a:t>
            </a:r>
            <a:r>
              <a:rPr lang="en" sz="1300">
                <a:solidFill>
                  <a:schemeClr val="dk1"/>
                </a:solidFill>
              </a:rPr>
              <a:t> as analogous to </a:t>
            </a:r>
            <a:r>
              <a:rPr lang="en" sz="1300">
                <a:solidFill>
                  <a:schemeClr val="dk1"/>
                </a:solidFill>
                <a:latin typeface="Roboto Mono Medium"/>
                <a:ea typeface="Roboto Mono Medium"/>
                <a:cs typeface="Roboto Mono Medium"/>
                <a:sym typeface="Roboto Mono Medium"/>
              </a:rPr>
              <a:t>torch.nn.Parameter</a:t>
            </a:r>
            <a:r>
              <a:rPr lang="en" sz="1300">
                <a:solidFill>
                  <a:schemeClr val="dk1"/>
                </a:solidFill>
              </a:rPr>
              <a:t>. You access the underlying JAX array using the </a:t>
            </a:r>
            <a:r>
              <a:rPr lang="en" sz="1300">
                <a:solidFill>
                  <a:schemeClr val="dk1"/>
                </a:solidFill>
                <a:latin typeface="Roboto Mono Medium"/>
                <a:ea typeface="Roboto Mono Medium"/>
                <a:cs typeface="Roboto Mono Medium"/>
                <a:sym typeface="Roboto Mono Medium"/>
              </a:rPr>
              <a:t>.value</a:t>
            </a:r>
            <a:r>
              <a:rPr lang="en" sz="1300">
                <a:solidFill>
                  <a:schemeClr val="dk1"/>
                </a:solidFill>
              </a:rPr>
              <a:t> attribute.</a:t>
            </a:r>
            <a:endParaRPr sz="1300"/>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8" name="Shape 1008"/>
        <p:cNvGrpSpPr/>
        <p:nvPr/>
      </p:nvGrpSpPr>
      <p:grpSpPr>
        <a:xfrm>
          <a:off x="0" y="0"/>
          <a:ext cx="0" cy="0"/>
          <a:chOff x="0" y="0"/>
          <a:chExt cx="0" cy="0"/>
        </a:xfrm>
      </p:grpSpPr>
      <p:sp>
        <p:nvSpPr>
          <p:cNvPr id="1009" name="Google Shape;1009;g3746ff6ccf1_0_9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0" name="Google Shape;1010;g3746ff6ccf1_0_9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Crucially, these </a:t>
            </a:r>
            <a:r>
              <a:rPr lang="en" sz="1300">
                <a:latin typeface="Roboto Mono Medium"/>
                <a:ea typeface="Roboto Mono Medium"/>
                <a:cs typeface="Roboto Mono Medium"/>
                <a:sym typeface="Roboto Mono Medium"/>
              </a:rPr>
              <a:t>nnx.Variable</a:t>
            </a:r>
            <a:r>
              <a:rPr lang="en" sz="1300"/>
              <a:t> objects allow for mutability. If a layer needs to update its internal state during the forward pass, like BatchNorm does, it can directly assign a new value to the </a:t>
            </a:r>
            <a:r>
              <a:rPr lang="en" sz="1300">
                <a:latin typeface="Roboto Mono Medium"/>
                <a:ea typeface="Roboto Mono Medium"/>
                <a:cs typeface="Roboto Mono Medium"/>
                <a:sym typeface="Roboto Mono Medium"/>
              </a:rPr>
              <a:t>.value</a:t>
            </a:r>
            <a:r>
              <a:rPr lang="en" sz="1300"/>
              <a:t> attribute of its state variable. This is a key difference from the typically immutable style often used with JAX PyTrees.</a:t>
            </a:r>
            <a:endParaRPr sz="1300"/>
          </a:p>
          <a:p>
            <a:pPr indent="0" lvl="0" marL="0" rtl="0" algn="l">
              <a:spcBef>
                <a:spcPts val="0"/>
              </a:spcBef>
              <a:spcAft>
                <a:spcPts val="0"/>
              </a:spcAft>
              <a:buNone/>
            </a:pPr>
            <a:r>
              <a:t/>
            </a:r>
            <a:endParaRPr sz="1300"/>
          </a:p>
          <a:p>
            <a:pPr indent="0" lvl="0" marL="0" rtl="0" algn="l">
              <a:spcBef>
                <a:spcPts val="0"/>
              </a:spcBef>
              <a:spcAft>
                <a:spcPts val="0"/>
              </a:spcAft>
              <a:buNone/>
            </a:pPr>
            <a:r>
              <a:rPr lang="en" sz="1300"/>
              <a:t>And as mentioned, reference sharing works exactly as you'd expect in Python. If you create a layer or a parameter variable and assign it to multiple attributes or parts of your model, they all point to the very same object in memory. This is essential for patterns like weight sharing, and Python graphs handle it naturally.</a:t>
            </a:r>
            <a:endParaRPr sz="1300"/>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2" name="Shape 1042"/>
        <p:cNvGrpSpPr/>
        <p:nvPr/>
      </p:nvGrpSpPr>
      <p:grpSpPr>
        <a:xfrm>
          <a:off x="0" y="0"/>
          <a:ext cx="0" cy="0"/>
          <a:chOff x="0" y="0"/>
          <a:chExt cx="0" cy="0"/>
        </a:xfrm>
      </p:grpSpPr>
      <p:sp>
        <p:nvSpPr>
          <p:cNvPr id="1043" name="Google Shape;1043;g3746ff6ccf1_0_9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4" name="Google Shape;1044;g3746ff6ccf1_0_9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Here’s an example which demonstrates reference sharing, exactly what you’d expect in Python.</a:t>
            </a:r>
            <a:endParaRPr sz="1300"/>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9" name="Shape 1049"/>
        <p:cNvGrpSpPr/>
        <p:nvPr/>
      </p:nvGrpSpPr>
      <p:grpSpPr>
        <a:xfrm>
          <a:off x="0" y="0"/>
          <a:ext cx="0" cy="0"/>
          <a:chOff x="0" y="0"/>
          <a:chExt cx="0" cy="0"/>
        </a:xfrm>
      </p:grpSpPr>
      <p:sp>
        <p:nvSpPr>
          <p:cNvPr id="1050" name="Google Shape;1050;g3746ff6ccf1_0_9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1" name="Google Shape;1051;g3746ff6ccf1_0_9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NNX provides different types of variables to manage different aspects of your model's state. </a:t>
            </a:r>
            <a:r>
              <a:rPr lang="en" sz="1300">
                <a:latin typeface="Roboto Mono Medium"/>
                <a:ea typeface="Roboto Mono Medium"/>
                <a:cs typeface="Roboto Mono Medium"/>
                <a:sym typeface="Roboto Mono Medium"/>
              </a:rPr>
              <a:t>nnx.Param</a:t>
            </a:r>
            <a:r>
              <a:rPr lang="en" sz="1300"/>
              <a:t> is for learnable parameters, </a:t>
            </a:r>
            <a:r>
              <a:rPr lang="en" sz="1300">
                <a:latin typeface="Roboto Mono Medium"/>
                <a:ea typeface="Roboto Mono Medium"/>
                <a:cs typeface="Roboto Mono Medium"/>
                <a:sym typeface="Roboto Mono Medium"/>
              </a:rPr>
              <a:t>nnx.State</a:t>
            </a:r>
            <a:r>
              <a:rPr lang="en" sz="1300"/>
              <a:t> is for mutable variables that change during the forward pass.</a:t>
            </a:r>
            <a:endParaRPr sz="1300"/>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7" name="Shape 1057"/>
        <p:cNvGrpSpPr/>
        <p:nvPr/>
      </p:nvGrpSpPr>
      <p:grpSpPr>
        <a:xfrm>
          <a:off x="0" y="0"/>
          <a:ext cx="0" cy="0"/>
          <a:chOff x="0" y="0"/>
          <a:chExt cx="0" cy="0"/>
        </a:xfrm>
      </p:grpSpPr>
      <p:sp>
        <p:nvSpPr>
          <p:cNvPr id="1058" name="Google Shape;1058;g3746ff6ccf1_0_10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9" name="Google Shape;1059;g3746ff6ccf1_0_10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This example demonstrates the use of both </a:t>
            </a:r>
            <a:r>
              <a:rPr lang="en" sz="1300">
                <a:latin typeface="Roboto Mono Medium"/>
                <a:ea typeface="Roboto Mono Medium"/>
                <a:cs typeface="Roboto Mono Medium"/>
                <a:sym typeface="Roboto Mono Medium"/>
              </a:rPr>
              <a:t>nnx.Param </a:t>
            </a:r>
            <a:r>
              <a:rPr lang="en" sz="1300"/>
              <a:t>and standard Python containers. </a:t>
            </a:r>
            <a:r>
              <a:rPr b="1" lang="en" sz="1300"/>
              <a:t>weight</a:t>
            </a:r>
            <a:r>
              <a:rPr lang="en" sz="1300"/>
              <a:t> is a learnable parameter, while </a:t>
            </a:r>
            <a:r>
              <a:rPr b="1" lang="en" sz="1300"/>
              <a:t>bias</a:t>
            </a:r>
            <a:r>
              <a:rPr lang="en" sz="1300"/>
              <a:t> is a Python dictionary that can be updated.</a:t>
            </a:r>
            <a:endParaRPr sz="1300"/>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3" name="Shape 1063"/>
        <p:cNvGrpSpPr/>
        <p:nvPr/>
      </p:nvGrpSpPr>
      <p:grpSpPr>
        <a:xfrm>
          <a:off x="0" y="0"/>
          <a:ext cx="0" cy="0"/>
          <a:chOff x="0" y="0"/>
          <a:chExt cx="0" cy="0"/>
        </a:xfrm>
      </p:grpSpPr>
      <p:sp>
        <p:nvSpPr>
          <p:cNvPr id="1064" name="Google Shape;1064;g3746ff6ccf1_0_10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5" name="Google Shape;1065;g3746ff6ccf1_0_10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JAX requires explicit handling of random numbers, and NNX provides the </a:t>
            </a:r>
            <a:r>
              <a:rPr lang="en" sz="1300">
                <a:latin typeface="Courier"/>
                <a:ea typeface="Courier"/>
                <a:cs typeface="Courier"/>
                <a:sym typeface="Courier"/>
              </a:rPr>
              <a:t>nnx.Rngs</a:t>
            </a:r>
            <a:r>
              <a:rPr lang="en" sz="1300"/>
              <a:t> object to manage this. This is crucial for reproducibility.  But NNX 0.11 makes this even more robust. When you pass an Rngs object to a layer, like nnx.Linear, the layer doesn't just hold a reference to the original; it creates its own unique </a:t>
            </a:r>
            <a:r>
              <a:rPr b="1" lang="en" sz="1300"/>
              <a:t>forked copy</a:t>
            </a:r>
            <a:r>
              <a:rPr lang="en" sz="1300"/>
              <a:t> of the RNG state. This might seem like a small detail, but it's a huge win for preventing subtle bugs. It means that two layers can't accidentally use and advance the same RNG stream, which makes building complex, vectorized, or scanned models much safer and more predictable.</a:t>
            </a:r>
            <a:endParaRPr sz="1300"/>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1" name="Shape 1071"/>
        <p:cNvGrpSpPr/>
        <p:nvPr/>
      </p:nvGrpSpPr>
      <p:grpSpPr>
        <a:xfrm>
          <a:off x="0" y="0"/>
          <a:ext cx="0" cy="0"/>
          <a:chOff x="0" y="0"/>
          <a:chExt cx="0" cy="0"/>
        </a:xfrm>
      </p:grpSpPr>
      <p:sp>
        <p:nvSpPr>
          <p:cNvPr id="1072" name="Google Shape;1072;g3746ff6ccf1_0_10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3" name="Google Shape;1073;g3746ff6ccf1_0_10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NNX uses eager parameter initialization. This means that when you create a module, its parameters are immediately initialized. You also need to provide all shape information upfront.</a:t>
            </a:r>
            <a:endParaRPr sz="1300"/>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0" name="Shape 900"/>
        <p:cNvGrpSpPr/>
        <p:nvPr/>
      </p:nvGrpSpPr>
      <p:grpSpPr>
        <a:xfrm>
          <a:off x="0" y="0"/>
          <a:ext cx="0" cy="0"/>
          <a:chOff x="0" y="0"/>
          <a:chExt cx="0" cy="0"/>
        </a:xfrm>
      </p:grpSpPr>
      <p:sp>
        <p:nvSpPr>
          <p:cNvPr id="901" name="Google Shape;901;g3746ff6ccf1_0_8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2" name="Google Shape;902;g3746ff6ccf1_0_8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Flax is a powerful neural network library built on top of JAX. It's designed to be flexible and performant, making it a great choice for research and production. Flax NNX is the newest iteration, building upon and improving the previous Linen API.</a:t>
            </a:r>
            <a:endParaRPr sz="1300"/>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9" name="Shape 1079"/>
        <p:cNvGrpSpPr/>
        <p:nvPr/>
      </p:nvGrpSpPr>
      <p:grpSpPr>
        <a:xfrm>
          <a:off x="0" y="0"/>
          <a:ext cx="0" cy="0"/>
          <a:chOff x="0" y="0"/>
          <a:chExt cx="0" cy="0"/>
        </a:xfrm>
      </p:grpSpPr>
      <p:sp>
        <p:nvSpPr>
          <p:cNvPr id="1080" name="Google Shape;1080;g3746ff6ccf1_0_10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1" name="Google Shape;1081;g3746ff6ccf1_0_10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NNX also provides a Functional API with </a:t>
            </a:r>
            <a:r>
              <a:rPr lang="en" sz="1300">
                <a:latin typeface="Roboto Mono Medium"/>
                <a:ea typeface="Roboto Mono Medium"/>
                <a:cs typeface="Roboto Mono Medium"/>
                <a:sym typeface="Roboto Mono Medium"/>
              </a:rPr>
              <a:t>split, merge, </a:t>
            </a:r>
            <a:r>
              <a:rPr lang="en" sz="1300"/>
              <a:t>and</a:t>
            </a:r>
            <a:r>
              <a:rPr lang="en" sz="1300">
                <a:latin typeface="Roboto Mono Medium"/>
                <a:ea typeface="Roboto Mono Medium"/>
                <a:cs typeface="Roboto Mono Medium"/>
                <a:sym typeface="Roboto Mono Medium"/>
              </a:rPr>
              <a:t> update</a:t>
            </a:r>
            <a:r>
              <a:rPr lang="en" sz="1300"/>
              <a:t>. These functions allow you to separate a module's architecture from its parameters, which enables interoperability with pure JAX transformations.</a:t>
            </a:r>
            <a:endParaRPr sz="1300"/>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7" name="Shape 1087"/>
        <p:cNvGrpSpPr/>
        <p:nvPr/>
      </p:nvGrpSpPr>
      <p:grpSpPr>
        <a:xfrm>
          <a:off x="0" y="0"/>
          <a:ext cx="0" cy="0"/>
          <a:chOff x="0" y="0"/>
          <a:chExt cx="0" cy="0"/>
        </a:xfrm>
      </p:grpSpPr>
      <p:sp>
        <p:nvSpPr>
          <p:cNvPr id="1088" name="Google Shape;1088;g3746ff6ccf1_0_10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9" name="Google Shape;1089;g3746ff6ccf1_0_10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This example demonstrates the Functional API. We use </a:t>
            </a:r>
            <a:r>
              <a:rPr lang="en" sz="1300">
                <a:latin typeface="Courier"/>
                <a:ea typeface="Courier"/>
                <a:cs typeface="Courier"/>
                <a:sym typeface="Courier"/>
              </a:rPr>
              <a:t>nnx.split</a:t>
            </a:r>
            <a:r>
              <a:rPr lang="en" sz="1300"/>
              <a:t> to separate the module's structure and state, and </a:t>
            </a:r>
            <a:r>
              <a:rPr lang="en" sz="1300">
                <a:latin typeface="Courier"/>
                <a:ea typeface="Courier"/>
                <a:cs typeface="Courier"/>
                <a:sym typeface="Courier"/>
              </a:rPr>
              <a:t>nnx.merge</a:t>
            </a:r>
            <a:r>
              <a:rPr lang="en" sz="1300"/>
              <a:t> to reconstruct it. The counter's state is preserved.</a:t>
            </a:r>
            <a:endParaRPr sz="1300"/>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3" name="Shape 1093"/>
        <p:cNvGrpSpPr/>
        <p:nvPr/>
      </p:nvGrpSpPr>
      <p:grpSpPr>
        <a:xfrm>
          <a:off x="0" y="0"/>
          <a:ext cx="0" cy="0"/>
          <a:chOff x="0" y="0"/>
          <a:chExt cx="0" cy="0"/>
        </a:xfrm>
      </p:grpSpPr>
      <p:sp>
        <p:nvSpPr>
          <p:cNvPr id="1094" name="Google Shape;1094;g3746ff6ccf1_0_10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5" name="Google Shape;1095;g3746ff6ccf1_0_10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Both JAX and NNX offer </a:t>
            </a:r>
            <a:r>
              <a:rPr lang="en" sz="1300">
                <a:latin typeface="Roboto Mono Medium"/>
                <a:ea typeface="Roboto Mono Medium"/>
                <a:cs typeface="Roboto Mono Medium"/>
                <a:sym typeface="Roboto Mono Medium"/>
              </a:rPr>
              <a:t>jit()</a:t>
            </a:r>
            <a:r>
              <a:rPr lang="en" sz="1300"/>
              <a:t>, and as we’ve discussed this is key to getting speedups. Think of </a:t>
            </a:r>
            <a:r>
              <a:rPr lang="en" sz="1300">
                <a:latin typeface="Roboto Mono Medium"/>
                <a:ea typeface="Roboto Mono Medium"/>
                <a:cs typeface="Roboto Mono Medium"/>
                <a:sym typeface="Roboto Mono Medium"/>
              </a:rPr>
              <a:t>jit()</a:t>
            </a:r>
            <a:r>
              <a:rPr lang="en" sz="1300"/>
              <a:t> like NNX's version of </a:t>
            </a:r>
            <a:r>
              <a:rPr lang="en" sz="1300">
                <a:latin typeface="Roboto Mono Medium"/>
                <a:ea typeface="Roboto Mono Medium"/>
                <a:cs typeface="Roboto Mono Medium"/>
                <a:sym typeface="Roboto Mono Medium"/>
              </a:rPr>
              <a:t>torch.compile</a:t>
            </a:r>
            <a:r>
              <a:rPr lang="en" sz="1300"/>
              <a:t>, but quite a bit faster – it analyzes your Python code and compiles it down to highly optimized machine code using XLA, targeting your specific hardware.  The performance gains can be substantial. However, and this is crucial, the advice isn't to just put </a:t>
            </a:r>
            <a:r>
              <a:rPr lang="en" sz="1300">
                <a:latin typeface="Roboto Mono Medium"/>
                <a:ea typeface="Roboto Mono Medium"/>
                <a:cs typeface="Roboto Mono Medium"/>
                <a:sym typeface="Roboto Mono Medium"/>
              </a:rPr>
              <a:t>nnx.jit()</a:t>
            </a:r>
            <a:r>
              <a:rPr lang="en" sz="1300"/>
              <a:t> on every single function you write. To get the most benefit, you need to be selective.  The primary requirement for a function to be a good candidate for </a:t>
            </a:r>
            <a:r>
              <a:rPr lang="en" sz="1300">
                <a:latin typeface="Roboto Mono Medium"/>
                <a:ea typeface="Roboto Mono Medium"/>
                <a:cs typeface="Roboto Mono Medium"/>
                <a:sym typeface="Roboto Mono Medium"/>
              </a:rPr>
              <a:t>jit()</a:t>
            </a:r>
            <a:r>
              <a:rPr lang="en" sz="1300"/>
              <a:t> is that it should be what we call a 'Pure Function'. Let's break down exactly what that means, because it's fundamental to using </a:t>
            </a:r>
            <a:r>
              <a:rPr lang="en" sz="1300">
                <a:latin typeface="Roboto Mono Medium"/>
                <a:ea typeface="Roboto Mono Medium"/>
                <a:cs typeface="Roboto Mono Medium"/>
                <a:sym typeface="Roboto Mono Medium"/>
              </a:rPr>
              <a:t>jit()</a:t>
            </a:r>
            <a:r>
              <a:rPr lang="en" sz="1300"/>
              <a:t> effectively.</a:t>
            </a:r>
            <a:endParaRPr sz="1300"/>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9" name="Shape 1099"/>
        <p:cNvGrpSpPr/>
        <p:nvPr/>
      </p:nvGrpSpPr>
      <p:grpSpPr>
        <a:xfrm>
          <a:off x="0" y="0"/>
          <a:ext cx="0" cy="0"/>
          <a:chOff x="0" y="0"/>
          <a:chExt cx="0" cy="0"/>
        </a:xfrm>
      </p:grpSpPr>
      <p:sp>
        <p:nvSpPr>
          <p:cNvPr id="1100" name="Google Shape;1100;g3746ff6ccf1_0_10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1" name="Google Shape;1101;g3746ff6ccf1_0_10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Let’s take a look at the performance that </a:t>
            </a:r>
            <a:r>
              <a:rPr lang="en" sz="1300">
                <a:latin typeface="Roboto Mono Medium"/>
                <a:ea typeface="Roboto Mono Medium"/>
                <a:cs typeface="Roboto Mono Medium"/>
                <a:sym typeface="Roboto Mono Medium"/>
              </a:rPr>
              <a:t>nnx.jit()</a:t>
            </a:r>
            <a:r>
              <a:rPr lang="en" sz="1300"/>
              <a:t> gives us.  We’ll start with some basic setup in JAX and PyTorch.</a:t>
            </a:r>
            <a:endParaRPr sz="1300"/>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5" name="Shape 1105"/>
        <p:cNvGrpSpPr/>
        <p:nvPr/>
      </p:nvGrpSpPr>
      <p:grpSpPr>
        <a:xfrm>
          <a:off x="0" y="0"/>
          <a:ext cx="0" cy="0"/>
          <a:chOff x="0" y="0"/>
          <a:chExt cx="0" cy="0"/>
        </a:xfrm>
      </p:grpSpPr>
      <p:sp>
        <p:nvSpPr>
          <p:cNvPr id="1106" name="Google Shape;1106;g3746ff6ccf1_0_10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7" name="Google Shape;1107;g3746ff6ccf1_0_10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Next we’ll create some simple loops, and time our code.  We’ll use </a:t>
            </a:r>
            <a:r>
              <a:rPr lang="en" sz="1300">
                <a:latin typeface="Roboto Mono Medium"/>
                <a:ea typeface="Roboto Mono Medium"/>
                <a:cs typeface="Roboto Mono Medium"/>
                <a:sym typeface="Roboto Mono Medium"/>
              </a:rPr>
              <a:t>nnx.jit()</a:t>
            </a:r>
            <a:r>
              <a:rPr lang="en" sz="1300"/>
              <a:t> on our JAX batch loop.  When we first run it, XLA will compile it, so that will take some time.  But even then we get 79.4 </a:t>
            </a:r>
            <a:r>
              <a:rPr b="1" lang="en" sz="1300"/>
              <a:t>micro</a:t>
            </a:r>
            <a:r>
              <a:rPr lang="en" sz="1300"/>
              <a:t>seconds per loop, rather than 79.9 </a:t>
            </a:r>
            <a:r>
              <a:rPr b="1" lang="en" sz="1300"/>
              <a:t>milli</a:t>
            </a:r>
            <a:r>
              <a:rPr lang="en" sz="1300"/>
              <a:t>seconds per loop for PyTorch.  And the second time we run it, since it’s already compiled and cached, it’s even faster - 39.9 </a:t>
            </a:r>
            <a:r>
              <a:rPr b="1" lang="en" sz="1300"/>
              <a:t>micro</a:t>
            </a:r>
            <a:r>
              <a:rPr lang="en" sz="1300"/>
              <a:t>seconds per loop.  </a:t>
            </a:r>
            <a:r>
              <a:rPr b="1" lang="en" sz="1300"/>
              <a:t>That’s 79,400 microseconds compared to 39.9 microseconds, a speedup of almost 2,000X</a:t>
            </a:r>
            <a:r>
              <a:rPr lang="en" sz="1300"/>
              <a:t> (1989X).  This is the NNX version, which does extra stuff, and the pure JAX version is even faster.</a:t>
            </a:r>
            <a:endParaRPr sz="1300"/>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2" name="Shape 1112"/>
        <p:cNvGrpSpPr/>
        <p:nvPr/>
      </p:nvGrpSpPr>
      <p:grpSpPr>
        <a:xfrm>
          <a:off x="0" y="0"/>
          <a:ext cx="0" cy="0"/>
          <a:chOff x="0" y="0"/>
          <a:chExt cx="0" cy="0"/>
        </a:xfrm>
      </p:grpSpPr>
      <p:sp>
        <p:nvSpPr>
          <p:cNvPr id="1113" name="Google Shape;1113;g3746ff6ccf1_0_10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4" name="Google Shape;1114;g3746ff6ccf1_0_10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What exactly makes a function 'pure'? It's a concept from functional programming, and it's pretty straightforward. A pure function essentially behaves like a mathematical function: give it the same inputs, and you always get the same output back. Critically, it doesn't do anything else besides compute that output.  So the golden rule is simple: </a:t>
            </a:r>
            <a:r>
              <a:rPr b="1" lang="en" sz="1300"/>
              <a:t>Only apply jax.jit or nnx.jit to functions that are pure.</a:t>
            </a:r>
            <a:r>
              <a:rPr lang="en" sz="1300"/>
              <a:t> If your function just takes JAX arrays, does math on them, and returns JAX arrays, it's likely pure and a great candidate for </a:t>
            </a:r>
            <a:r>
              <a:rPr lang="en" sz="1300">
                <a:latin typeface="Roboto Mono Medium"/>
                <a:ea typeface="Roboto Mono Medium"/>
                <a:cs typeface="Roboto Mono Medium"/>
                <a:sym typeface="Roboto Mono Medium"/>
              </a:rPr>
              <a:t>jit()</a:t>
            </a:r>
            <a:r>
              <a:rPr lang="en" sz="1300"/>
              <a:t>. Incidentally, aiming for pure functions is often good coding practice in general, as they tend to be much easier to understand, test, and debug.</a:t>
            </a:r>
            <a:endParaRPr sz="1300"/>
          </a:p>
          <a:p>
            <a:pPr indent="0" lvl="0" marL="0" rtl="0" algn="l">
              <a:spcBef>
                <a:spcPts val="0"/>
              </a:spcBef>
              <a:spcAft>
                <a:spcPts val="0"/>
              </a:spcAft>
              <a:buNone/>
            </a:pPr>
            <a:r>
              <a:t/>
            </a:r>
            <a:endParaRPr sz="1300"/>
          </a:p>
          <a:p>
            <a:pPr indent="0" lvl="0" marL="0" rtl="0" algn="l">
              <a:spcBef>
                <a:spcPts val="0"/>
              </a:spcBef>
              <a:spcAft>
                <a:spcPts val="0"/>
              </a:spcAft>
              <a:buNone/>
            </a:pPr>
            <a:r>
              <a:t/>
            </a:r>
            <a:endParaRPr sz="1300"/>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8" name="Shape 1118"/>
        <p:cNvGrpSpPr/>
        <p:nvPr/>
      </p:nvGrpSpPr>
      <p:grpSpPr>
        <a:xfrm>
          <a:off x="0" y="0"/>
          <a:ext cx="0" cy="0"/>
          <a:chOff x="0" y="0"/>
          <a:chExt cx="0" cy="0"/>
        </a:xfrm>
      </p:grpSpPr>
      <p:sp>
        <p:nvSpPr>
          <p:cNvPr id="1119" name="Google Shape;1119;g3746ff6ccf1_0_10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0" name="Google Shape;1120;g3746ff6ccf1_0_10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Side effects are actions that reach outside the function to interact with the wider world or program state. Common examples include modifying a global variable, or maybe appending an item to a list that was passed into the function – changing the original list. Even simple things like print statements are side effects, as are reading files or interacting with networks.</a:t>
            </a:r>
            <a:endParaRPr sz="1300"/>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4" name="Shape 1124"/>
        <p:cNvGrpSpPr/>
        <p:nvPr/>
      </p:nvGrpSpPr>
      <p:grpSpPr>
        <a:xfrm>
          <a:off x="0" y="0"/>
          <a:ext cx="0" cy="0"/>
          <a:chOff x="0" y="0"/>
          <a:chExt cx="0" cy="0"/>
        </a:xfrm>
      </p:grpSpPr>
      <p:sp>
        <p:nvSpPr>
          <p:cNvPr id="1125" name="Google Shape;1125;g3746ff6ccf1_0_10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6" name="Google Shape;1126;g3746ff6ccf1_0_10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There's one more common scenario where you should hesitate before applying </a:t>
            </a:r>
            <a:r>
              <a:rPr lang="en" sz="1300">
                <a:latin typeface="Roboto Mono Medium"/>
                <a:ea typeface="Roboto Mono Medium"/>
                <a:cs typeface="Roboto Mono Medium"/>
                <a:sym typeface="Roboto Mono Medium"/>
              </a:rPr>
              <a:t>jit()</a:t>
            </a:r>
            <a:r>
              <a:rPr lang="en" sz="1300"/>
              <a:t>, even if the function is technically pure.  This involves standard Python control flow – your basic if statements or while loops – where the decision about which code path to take, or how many times to loop, depends directly on the value of an input argument.  Look at this simple example. The path taken depends entirely on whether </a:t>
            </a:r>
            <a:r>
              <a:rPr lang="en" sz="1300">
                <a:latin typeface="Courier"/>
                <a:ea typeface="Courier"/>
                <a:cs typeface="Courier"/>
                <a:sym typeface="Courier"/>
              </a:rPr>
              <a:t>x</a:t>
            </a:r>
            <a:r>
              <a:rPr lang="en" sz="1300"/>
              <a:t> is greater than </a:t>
            </a:r>
            <a:r>
              <a:rPr lang="en" sz="1300">
                <a:latin typeface="Courier"/>
                <a:ea typeface="Courier"/>
                <a:cs typeface="Courier"/>
                <a:sym typeface="Courier"/>
              </a:rPr>
              <a:t>threshold</a:t>
            </a:r>
            <a:r>
              <a:rPr lang="en" sz="1300"/>
              <a:t>.</a:t>
            </a:r>
            <a:endParaRPr sz="1300"/>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1" name="Shape 1131"/>
        <p:cNvGrpSpPr/>
        <p:nvPr/>
      </p:nvGrpSpPr>
      <p:grpSpPr>
        <a:xfrm>
          <a:off x="0" y="0"/>
          <a:ext cx="0" cy="0"/>
          <a:chOff x="0" y="0"/>
          <a:chExt cx="0" cy="0"/>
        </a:xfrm>
      </p:grpSpPr>
      <p:sp>
        <p:nvSpPr>
          <p:cNvPr id="1132" name="Google Shape;1132;g3746ff6ccf1_0_10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3" name="Google Shape;1133;g3746ff6ccf1_0_10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Why is this a problem for </a:t>
            </a:r>
            <a:r>
              <a:rPr lang="en" sz="1300">
                <a:latin typeface="Roboto Mono Medium"/>
                <a:ea typeface="Roboto Mono Medium"/>
                <a:cs typeface="Roboto Mono Medium"/>
                <a:sym typeface="Roboto Mono Medium"/>
              </a:rPr>
              <a:t>jit()</a:t>
            </a:r>
            <a:r>
              <a:rPr lang="en" sz="1300"/>
              <a:t>?  Remember that JAX traces the function once to compile it. It does this based on the shapes and types of the inputs. But in the previous example the Python if statement needs the actual value of </a:t>
            </a:r>
            <a:r>
              <a:rPr lang="en" sz="1300">
                <a:latin typeface="Courier"/>
                <a:ea typeface="Courier"/>
                <a:cs typeface="Courier"/>
                <a:sym typeface="Courier"/>
              </a:rPr>
              <a:t>x</a:t>
            </a:r>
            <a:r>
              <a:rPr lang="en" sz="1300"/>
              <a:t> and </a:t>
            </a:r>
            <a:r>
              <a:rPr lang="en" sz="1300">
                <a:latin typeface="Courier"/>
                <a:ea typeface="Courier"/>
                <a:cs typeface="Courier"/>
                <a:sym typeface="Courier"/>
              </a:rPr>
              <a:t>threshold</a:t>
            </a:r>
            <a:r>
              <a:rPr lang="en" sz="1300"/>
              <a:t> during the trace to decide which branch to take. If you trace it with </a:t>
            </a:r>
            <a:r>
              <a:rPr lang="en" sz="1300">
                <a:latin typeface="Roboto Mono Medium"/>
                <a:ea typeface="Roboto Mono Medium"/>
                <a:cs typeface="Roboto Mono Medium"/>
                <a:sym typeface="Roboto Mono Medium"/>
              </a:rPr>
              <a:t>x &gt; threshold</a:t>
            </a:r>
            <a:r>
              <a:rPr lang="en" sz="1300"/>
              <a:t>, the compiled code essentially only knows about the </a:t>
            </a:r>
            <a:r>
              <a:rPr lang="en" sz="1300">
                <a:latin typeface="Roboto Mono Medium"/>
                <a:ea typeface="Roboto Mono Medium"/>
                <a:cs typeface="Roboto Mono Medium"/>
                <a:sym typeface="Roboto Mono Medium"/>
              </a:rPr>
              <a:t>x * 2</a:t>
            </a:r>
            <a:r>
              <a:rPr lang="en" sz="1300"/>
              <a:t> path. If you later call the same JITted function with an </a:t>
            </a:r>
            <a:r>
              <a:rPr lang="en" sz="1300">
                <a:latin typeface="Courier"/>
                <a:ea typeface="Courier"/>
                <a:cs typeface="Courier"/>
                <a:sym typeface="Courier"/>
              </a:rPr>
              <a:t>x</a:t>
            </a:r>
            <a:r>
              <a:rPr lang="en" sz="1300"/>
              <a:t> that's less than the </a:t>
            </a:r>
            <a:r>
              <a:rPr lang="en" sz="1300">
                <a:latin typeface="Courier"/>
                <a:ea typeface="Courier"/>
                <a:cs typeface="Courier"/>
                <a:sym typeface="Courier"/>
              </a:rPr>
              <a:t>threshold</a:t>
            </a:r>
            <a:r>
              <a:rPr lang="en" sz="1300"/>
              <a:t>, the compiled code is now incorrect for that input, which can lead to errors or costly recompilations.  We’ll see ways to detect and prevent that in our debugging discussion.</a:t>
            </a:r>
            <a:endParaRPr sz="1300"/>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7" name="Shape 1137"/>
        <p:cNvGrpSpPr/>
        <p:nvPr/>
      </p:nvGrpSpPr>
      <p:grpSpPr>
        <a:xfrm>
          <a:off x="0" y="0"/>
          <a:ext cx="0" cy="0"/>
          <a:chOff x="0" y="0"/>
          <a:chExt cx="0" cy="0"/>
        </a:xfrm>
      </p:grpSpPr>
      <p:sp>
        <p:nvSpPr>
          <p:cNvPr id="1138" name="Google Shape;1138;g3746ff6ccf1_0_10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9" name="Google Shape;1139;g3746ff6ccf1_0_10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What's the solution? Structure your code. Identify the pure calculations inside the if/else blocks or inside the loop body. Put those calculations into their own separate, pure functions. Apply </a:t>
            </a:r>
            <a:r>
              <a:rPr lang="en" sz="1300">
                <a:latin typeface="Roboto Mono Medium"/>
                <a:ea typeface="Roboto Mono Medium"/>
                <a:cs typeface="Roboto Mono Medium"/>
                <a:sym typeface="Roboto Mono Medium"/>
              </a:rPr>
              <a:t>nnx.jit()</a:t>
            </a:r>
            <a:r>
              <a:rPr lang="en" sz="1300"/>
              <a:t> to those smaller functions. Then, keep the Python if or while logic in the outer function, which you don't </a:t>
            </a:r>
            <a:r>
              <a:rPr lang="en" sz="1300">
                <a:latin typeface="Roboto Mono Medium"/>
                <a:ea typeface="Roboto Mono Medium"/>
                <a:cs typeface="Roboto Mono Medium"/>
                <a:sym typeface="Roboto Mono Medium"/>
              </a:rPr>
              <a:t>jit()</a:t>
            </a:r>
            <a:r>
              <a:rPr lang="en" sz="1300"/>
              <a:t>, and have it call your smaller, JITted functions as needed. This way, you get the performance boost on the heavy computations without confusing the JIT compiler with value-dependent Python control flow.</a:t>
            </a:r>
            <a:endParaRPr sz="1300"/>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7" name="Shape 907"/>
        <p:cNvGrpSpPr/>
        <p:nvPr/>
      </p:nvGrpSpPr>
      <p:grpSpPr>
        <a:xfrm>
          <a:off x="0" y="0"/>
          <a:ext cx="0" cy="0"/>
          <a:chOff x="0" y="0"/>
          <a:chExt cx="0" cy="0"/>
        </a:xfrm>
      </p:grpSpPr>
      <p:sp>
        <p:nvSpPr>
          <p:cNvPr id="908" name="Google Shape;908;g3746ff6ccf1_0_8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9" name="Google Shape;909;g3746ff6ccf1_0_8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Flax NNX was created to address some of the challenges of working with JAX and neural networks. It provides a more Python-friendly interface, explicit control over state management, and uses familiar object-oriented concepts.</a:t>
            </a:r>
            <a:endParaRPr sz="1300"/>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3" name="Shape 1143"/>
        <p:cNvGrpSpPr/>
        <p:nvPr/>
      </p:nvGrpSpPr>
      <p:grpSpPr>
        <a:xfrm>
          <a:off x="0" y="0"/>
          <a:ext cx="0" cy="0"/>
          <a:chOff x="0" y="0"/>
          <a:chExt cx="0" cy="0"/>
        </a:xfrm>
      </p:grpSpPr>
      <p:sp>
        <p:nvSpPr>
          <p:cNvPr id="1144" name="Google Shape;1144;g3746ff6ccf1_0_10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5" name="Google Shape;1145;g3746ff6ccf1_0_10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lang="en" sz="1300"/>
              <a:t>JAX itself has its own transformations, like </a:t>
            </a:r>
            <a:r>
              <a:rPr lang="en" sz="1300">
                <a:latin typeface="Roboto Mono Medium"/>
                <a:ea typeface="Roboto Mono Medium"/>
                <a:cs typeface="Roboto Mono Medium"/>
                <a:sym typeface="Roboto Mono Medium"/>
              </a:rPr>
              <a:t>jax.jit()</a:t>
            </a:r>
            <a:r>
              <a:rPr lang="en" sz="1300"/>
              <a:t> for compiling functions, </a:t>
            </a:r>
            <a:r>
              <a:rPr lang="en" sz="1300">
                <a:latin typeface="Roboto Mono Medium"/>
                <a:ea typeface="Roboto Mono Medium"/>
                <a:cs typeface="Roboto Mono Medium"/>
                <a:sym typeface="Roboto Mono Medium"/>
              </a:rPr>
              <a:t>jax.grad()</a:t>
            </a:r>
            <a:r>
              <a:rPr lang="en" sz="1300"/>
              <a:t> for gradients, and </a:t>
            </a:r>
            <a:r>
              <a:rPr lang="en" sz="1300">
                <a:latin typeface="Roboto Mono Medium"/>
                <a:ea typeface="Roboto Mono Medium"/>
                <a:cs typeface="Roboto Mono Medium"/>
                <a:sym typeface="Roboto Mono Medium"/>
              </a:rPr>
              <a:t>jax.vmap()</a:t>
            </a:r>
            <a:r>
              <a:rPr lang="en" sz="1300"/>
              <a:t> for vectorization. JAX’s transformations are also built for pure functions – functions that don't modify things outside their scope and always give the same output for the same input. They primarily work with data structures called PyTrees.</a:t>
            </a:r>
            <a:endParaRPr sz="1300"/>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1" name="Shape 1151"/>
        <p:cNvGrpSpPr/>
        <p:nvPr/>
      </p:nvGrpSpPr>
      <p:grpSpPr>
        <a:xfrm>
          <a:off x="0" y="0"/>
          <a:ext cx="0" cy="0"/>
          <a:chOff x="0" y="0"/>
          <a:chExt cx="0" cy="0"/>
        </a:xfrm>
      </p:grpSpPr>
      <p:sp>
        <p:nvSpPr>
          <p:cNvPr id="1152" name="Google Shape;1152;g3746ff6ccf1_0_10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3" name="Google Shape;1153;g3746ff6ccf1_0_10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1"/>
                </a:solidFill>
              </a:rPr>
              <a:t>Now, think about how we typically build models in PyTorch or Flax NNX. Our modules (</a:t>
            </a:r>
            <a:r>
              <a:rPr lang="en" sz="1300">
                <a:solidFill>
                  <a:schemeClr val="dk1"/>
                </a:solidFill>
                <a:latin typeface="Roboto Mono Medium"/>
                <a:ea typeface="Roboto Mono Medium"/>
                <a:cs typeface="Roboto Mono Medium"/>
                <a:sym typeface="Roboto Mono Medium"/>
              </a:rPr>
              <a:t>nnx.Module </a:t>
            </a:r>
            <a:r>
              <a:rPr lang="en" sz="1300">
                <a:solidFill>
                  <a:schemeClr val="dk1"/>
                </a:solidFill>
              </a:rPr>
              <a:t>or</a:t>
            </a:r>
            <a:r>
              <a:rPr lang="en" sz="1300">
                <a:solidFill>
                  <a:schemeClr val="dk1"/>
                </a:solidFill>
                <a:latin typeface="Roboto Mono Medium"/>
                <a:ea typeface="Roboto Mono Medium"/>
                <a:cs typeface="Roboto Mono Medium"/>
                <a:sym typeface="Roboto Mono Medium"/>
              </a:rPr>
              <a:t> torch.nn.Module</a:t>
            </a:r>
            <a:r>
              <a:rPr lang="en" sz="1300">
                <a:solidFill>
                  <a:schemeClr val="dk1"/>
                </a:solidFill>
              </a:rPr>
              <a:t>) hold their own state – the parameters, maybe optimizer states, or RNG keys. They aren't stateless. So, there's a mismatch: JAX transformations want pure functions, but our model objects are stateful.</a:t>
            </a:r>
            <a:endParaRPr sz="1300">
              <a:solidFill>
                <a:schemeClr val="dk1"/>
              </a:solidFill>
            </a:endParaRPr>
          </a:p>
          <a:p>
            <a:pPr indent="0" lvl="0" marL="0" rtl="0" algn="l">
              <a:spcBef>
                <a:spcPts val="1000"/>
              </a:spcBef>
              <a:spcAft>
                <a:spcPts val="0"/>
              </a:spcAft>
              <a:buNone/>
            </a:pPr>
            <a:r>
              <a:rPr lang="en" sz="1300">
                <a:solidFill>
                  <a:schemeClr val="dk1"/>
                </a:solidFill>
              </a:rPr>
              <a:t>If you wanted to use plain </a:t>
            </a:r>
            <a:r>
              <a:rPr lang="en" sz="1300">
                <a:solidFill>
                  <a:schemeClr val="dk1"/>
                </a:solidFill>
                <a:latin typeface="Roboto Mono Medium"/>
                <a:ea typeface="Roboto Mono Medium"/>
                <a:cs typeface="Roboto Mono Medium"/>
                <a:sym typeface="Roboto Mono Medium"/>
              </a:rPr>
              <a:t>jax.jit()</a:t>
            </a:r>
            <a:r>
              <a:rPr lang="en" sz="1300">
                <a:solidFill>
                  <a:schemeClr val="dk1"/>
                </a:solidFill>
              </a:rPr>
              <a:t> on an NNX module's method, you'd have to manually pull out all the state (parameters, etc.), pass it into a pure function version of your method, get the updated state back, and then manually put it back into your module object. That's a lot of boilerplate code.</a:t>
            </a:r>
            <a:endParaRPr sz="1300">
              <a:solidFill>
                <a:schemeClr val="dk1"/>
              </a:solidFill>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9" name="Shape 1159"/>
        <p:cNvGrpSpPr/>
        <p:nvPr/>
      </p:nvGrpSpPr>
      <p:grpSpPr>
        <a:xfrm>
          <a:off x="0" y="0"/>
          <a:ext cx="0" cy="0"/>
          <a:chOff x="0" y="0"/>
          <a:chExt cx="0" cy="0"/>
        </a:xfrm>
      </p:grpSpPr>
      <p:sp>
        <p:nvSpPr>
          <p:cNvPr id="1160" name="Google Shape;1160;g3746ff6ccf1_0_10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1" name="Google Shape;1161;g3746ff6ccf1_0_10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This is where NNX transformations come in. They are designed specifically to bridge this gap and work smoothly with stateful NNX objects.  Think of </a:t>
            </a:r>
            <a:r>
              <a:rPr lang="en" sz="1300">
                <a:latin typeface="Roboto Mono Medium"/>
                <a:ea typeface="Roboto Mono Medium"/>
                <a:cs typeface="Roboto Mono Medium"/>
                <a:sym typeface="Roboto Mono Medium"/>
              </a:rPr>
              <a:t>nnx.jit()</a:t>
            </a:r>
            <a:r>
              <a:rPr lang="en" sz="1300"/>
              <a:t>, </a:t>
            </a:r>
            <a:r>
              <a:rPr lang="en" sz="1300">
                <a:latin typeface="Roboto Mono Medium"/>
                <a:ea typeface="Roboto Mono Medium"/>
                <a:cs typeface="Roboto Mono Medium"/>
                <a:sym typeface="Roboto Mono Medium"/>
              </a:rPr>
              <a:t>nnx.grad(), </a:t>
            </a:r>
            <a:r>
              <a:rPr lang="en" sz="1300"/>
              <a:t>and</a:t>
            </a:r>
            <a:r>
              <a:rPr lang="en" sz="1300">
                <a:latin typeface="Roboto Mono Medium"/>
                <a:ea typeface="Roboto Mono Medium"/>
                <a:cs typeface="Roboto Mono Medium"/>
                <a:sym typeface="Roboto Mono Medium"/>
              </a:rPr>
              <a:t> nnx.vmap()</a:t>
            </a:r>
            <a:r>
              <a:rPr lang="en" sz="1300"/>
              <a:t> as specialized versions of their JAX counterparts. They are essentially wrappers that know how to interact with NNX objects like Modules, Optimizers, and RNG managers. They’re designed to be consistent with JAX's transformations, which makes them easy to use.</a:t>
            </a:r>
            <a:endParaRPr sz="1300"/>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7" name="Shape 1167"/>
        <p:cNvGrpSpPr/>
        <p:nvPr/>
      </p:nvGrpSpPr>
      <p:grpSpPr>
        <a:xfrm>
          <a:off x="0" y="0"/>
          <a:ext cx="0" cy="0"/>
          <a:chOff x="0" y="0"/>
          <a:chExt cx="0" cy="0"/>
        </a:xfrm>
      </p:grpSpPr>
      <p:sp>
        <p:nvSpPr>
          <p:cNvPr id="1168" name="Google Shape;1168;g3746ff6ccf1_0_10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9" name="Google Shape;1169;g3746ff6ccf1_0_10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The biggest difference is automatic state management. NNX transformations hide that complexity for you.</a:t>
            </a:r>
            <a:endParaRPr sz="1300"/>
          </a:p>
          <a:p>
            <a:pPr indent="0" lvl="0" marL="0" rtl="0" algn="l">
              <a:spcBef>
                <a:spcPts val="1000"/>
              </a:spcBef>
              <a:spcAft>
                <a:spcPts val="0"/>
              </a:spcAft>
              <a:buNone/>
            </a:pPr>
            <a:r>
              <a:rPr lang="en" sz="1300"/>
              <a:t>When you use </a:t>
            </a:r>
            <a:r>
              <a:rPr lang="en" sz="1300">
                <a:latin typeface="Roboto Mono Medium"/>
                <a:ea typeface="Roboto Mono Medium"/>
                <a:cs typeface="Roboto Mono Medium"/>
                <a:sym typeface="Roboto Mono Medium"/>
              </a:rPr>
              <a:t>nnx.grad()</a:t>
            </a:r>
            <a:r>
              <a:rPr lang="en" sz="1300"/>
              <a:t> on a function or method that operates on NNX objects, or </a:t>
            </a:r>
            <a:r>
              <a:rPr lang="en" sz="1300">
                <a:latin typeface="Roboto Mono Medium"/>
                <a:ea typeface="Roboto Mono Medium"/>
                <a:cs typeface="Roboto Mono Medium"/>
                <a:sym typeface="Roboto Mono Medium"/>
              </a:rPr>
              <a:t>nnx.jit()</a:t>
            </a:r>
            <a:r>
              <a:rPr lang="en" sz="1300"/>
              <a:t> a method of an </a:t>
            </a:r>
            <a:r>
              <a:rPr lang="en" sz="1300">
                <a:latin typeface="Roboto Mono Medium"/>
                <a:ea typeface="Roboto Mono Medium"/>
                <a:cs typeface="Roboto Mono Medium"/>
                <a:sym typeface="Roboto Mono Medium"/>
              </a:rPr>
              <a:t>nnx.Module</a:t>
            </a:r>
            <a:r>
              <a:rPr lang="en" sz="1300"/>
              <a:t>, the NNX transformation layer automatically figures out what state is involved (parameters inside the module, state inside the optimizer), handles the process of making it compatible with the underlying JAX transformation (like temporarily splitting the object into state and structure), runs the JAX transformation, and then merges the updated state back into your NNX objects.</a:t>
            </a:r>
            <a:endParaRPr sz="1300"/>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6" name="Shape 1176"/>
        <p:cNvGrpSpPr/>
        <p:nvPr/>
      </p:nvGrpSpPr>
      <p:grpSpPr>
        <a:xfrm>
          <a:off x="0" y="0"/>
          <a:ext cx="0" cy="0"/>
          <a:chOff x="0" y="0"/>
          <a:chExt cx="0" cy="0"/>
        </a:xfrm>
      </p:grpSpPr>
      <p:sp>
        <p:nvSpPr>
          <p:cNvPr id="1177" name="Google Shape;1177;g3746ff6ccf1_0_1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8" name="Google Shape;1178;g3746ff6ccf1_0_1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1"/>
                </a:solidFill>
              </a:rPr>
              <a:t>So, when should you use </a:t>
            </a:r>
            <a:r>
              <a:rPr lang="en" sz="1300">
                <a:solidFill>
                  <a:schemeClr val="dk1"/>
                </a:solidFill>
                <a:latin typeface="Roboto Mono Medium"/>
                <a:ea typeface="Roboto Mono Medium"/>
                <a:cs typeface="Roboto Mono Medium"/>
                <a:sym typeface="Roboto Mono Medium"/>
              </a:rPr>
              <a:t>nnx.jit() </a:t>
            </a:r>
            <a:r>
              <a:rPr lang="en" sz="1300">
                <a:solidFill>
                  <a:schemeClr val="dk1"/>
                </a:solidFill>
              </a:rPr>
              <a:t>versus</a:t>
            </a:r>
            <a:r>
              <a:rPr lang="en" sz="1300">
                <a:solidFill>
                  <a:schemeClr val="dk1"/>
                </a:solidFill>
                <a:latin typeface="Roboto Mono Medium"/>
                <a:ea typeface="Roboto Mono Medium"/>
                <a:cs typeface="Roboto Mono Medium"/>
                <a:sym typeface="Roboto Mono Medium"/>
              </a:rPr>
              <a:t> jax.jit()</a:t>
            </a:r>
            <a:r>
              <a:rPr lang="en" sz="1300">
                <a:solidFill>
                  <a:schemeClr val="dk1"/>
                </a:solidFill>
              </a:rPr>
              <a:t>?</a:t>
            </a:r>
            <a:endParaRPr sz="1300">
              <a:solidFill>
                <a:schemeClr val="dk1"/>
              </a:solidFill>
            </a:endParaRPr>
          </a:p>
          <a:p>
            <a:pPr indent="0" lvl="0" marL="0" rtl="0" algn="l">
              <a:spcBef>
                <a:spcPts val="1000"/>
              </a:spcBef>
              <a:spcAft>
                <a:spcPts val="0"/>
              </a:spcAft>
              <a:buNone/>
            </a:pPr>
            <a:r>
              <a:rPr lang="en" sz="1300">
                <a:solidFill>
                  <a:schemeClr val="dk1"/>
                </a:solidFill>
              </a:rPr>
              <a:t>The rule of thumb is straightforward: If you are working with NNX objects – your </a:t>
            </a:r>
            <a:r>
              <a:rPr lang="en" sz="1300">
                <a:solidFill>
                  <a:schemeClr val="dk1"/>
                </a:solidFill>
                <a:latin typeface="Roboto Mono Medium"/>
                <a:ea typeface="Roboto Mono Medium"/>
                <a:cs typeface="Roboto Mono Medium"/>
                <a:sym typeface="Roboto Mono Medium"/>
              </a:rPr>
              <a:t>nnx.Modules, nnx.Optimizers</a:t>
            </a:r>
            <a:r>
              <a:rPr lang="en" sz="1300">
                <a:solidFill>
                  <a:schemeClr val="dk1"/>
                </a:solidFill>
              </a:rPr>
              <a:t>, state variables like </a:t>
            </a:r>
            <a:r>
              <a:rPr lang="en" sz="1300">
                <a:solidFill>
                  <a:schemeClr val="dk1"/>
                </a:solidFill>
                <a:latin typeface="Roboto Mono Medium"/>
                <a:ea typeface="Roboto Mono Medium"/>
                <a:cs typeface="Roboto Mono Medium"/>
                <a:sym typeface="Roboto Mono Medium"/>
              </a:rPr>
              <a:t>nnx.Param, </a:t>
            </a:r>
            <a:r>
              <a:rPr lang="en" sz="1300">
                <a:solidFill>
                  <a:schemeClr val="dk1"/>
                </a:solidFill>
              </a:rPr>
              <a:t>or</a:t>
            </a:r>
            <a:r>
              <a:rPr lang="en" sz="1300">
                <a:solidFill>
                  <a:schemeClr val="dk1"/>
                </a:solidFill>
                <a:latin typeface="Roboto Mono Medium"/>
                <a:ea typeface="Roboto Mono Medium"/>
                <a:cs typeface="Roboto Mono Medium"/>
                <a:sym typeface="Roboto Mono Medium"/>
              </a:rPr>
              <a:t> nnx.Rngs</a:t>
            </a:r>
            <a:r>
              <a:rPr lang="en" sz="1300">
                <a:solidFill>
                  <a:schemeClr val="dk1"/>
                </a:solidFill>
              </a:rPr>
              <a:t> – use the NNX transformations (</a:t>
            </a:r>
            <a:r>
              <a:rPr lang="en" sz="1300">
                <a:solidFill>
                  <a:schemeClr val="dk1"/>
                </a:solidFill>
                <a:latin typeface="Roboto Mono Medium"/>
                <a:ea typeface="Roboto Mono Medium"/>
                <a:cs typeface="Roboto Mono Medium"/>
                <a:sym typeface="Roboto Mono Medium"/>
              </a:rPr>
              <a:t>nnx.jit(), nnx.grad()</a:t>
            </a:r>
            <a:r>
              <a:rPr lang="en" sz="1300">
                <a:solidFill>
                  <a:schemeClr val="dk1"/>
                </a:solidFill>
              </a:rPr>
              <a:t>, etc.). They are built precisely for this scenario. They will simplify your life by handling the state automatically and letting you write code that feels more naturally object-oriented.</a:t>
            </a:r>
            <a:endParaRPr sz="1300">
              <a:solidFill>
                <a:schemeClr val="dk1"/>
              </a:solidFill>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4" name="Shape 1184"/>
        <p:cNvGrpSpPr/>
        <p:nvPr/>
      </p:nvGrpSpPr>
      <p:grpSpPr>
        <a:xfrm>
          <a:off x="0" y="0"/>
          <a:ext cx="0" cy="0"/>
          <a:chOff x="0" y="0"/>
          <a:chExt cx="0" cy="0"/>
        </a:xfrm>
      </p:grpSpPr>
      <p:sp>
        <p:nvSpPr>
          <p:cNvPr id="1185" name="Google Shape;1185;g3746ff6ccf1_0_1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6" name="Google Shape;1186;g3746ff6ccf1_0_1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1"/>
                </a:solidFill>
              </a:rPr>
              <a:t>When would you use the standard JAX transformations? You can still use them for functions that are naturally pure and don't involve NNX objects. For example, maybe you have some data loading or preprocessing functions that just operate on JAX arrays organized in PyTrees, and standard </a:t>
            </a:r>
            <a:r>
              <a:rPr lang="en" sz="1300">
                <a:solidFill>
                  <a:schemeClr val="dk1"/>
                </a:solidFill>
                <a:latin typeface="Roboto Mono Medium"/>
                <a:ea typeface="Roboto Mono Medium"/>
                <a:cs typeface="Roboto Mono Medium"/>
                <a:sym typeface="Roboto Mono Medium"/>
              </a:rPr>
              <a:t>jax.jit()</a:t>
            </a:r>
            <a:r>
              <a:rPr lang="en" sz="1300">
                <a:solidFill>
                  <a:schemeClr val="dk1"/>
                </a:solidFill>
              </a:rPr>
              <a:t> or </a:t>
            </a:r>
            <a:r>
              <a:rPr lang="en" sz="1300">
                <a:solidFill>
                  <a:schemeClr val="dk1"/>
                </a:solidFill>
                <a:latin typeface="Roboto Mono Medium"/>
                <a:ea typeface="Roboto Mono Medium"/>
                <a:cs typeface="Roboto Mono Medium"/>
                <a:sym typeface="Roboto Mono Medium"/>
              </a:rPr>
              <a:t>jax.vmap()</a:t>
            </a:r>
            <a:r>
              <a:rPr lang="en" sz="1300">
                <a:solidFill>
                  <a:schemeClr val="dk1"/>
                </a:solidFill>
              </a:rPr>
              <a:t> would be perfectly appropriate there. You might also use them if you need very low-level control over how state is passed around, or if you need a niche JAX transformation that doesn't have an NNX equivalent yet, though for the core ones like </a:t>
            </a:r>
            <a:r>
              <a:rPr lang="en" sz="1300">
                <a:solidFill>
                  <a:schemeClr val="dk1"/>
                </a:solidFill>
                <a:latin typeface="Roboto Mono Medium"/>
                <a:ea typeface="Roboto Mono Medium"/>
                <a:cs typeface="Roboto Mono Medium"/>
                <a:sym typeface="Roboto Mono Medium"/>
              </a:rPr>
              <a:t>jit(), grad(), </a:t>
            </a:r>
            <a:r>
              <a:rPr lang="en" sz="1300">
                <a:solidFill>
                  <a:schemeClr val="dk1"/>
                </a:solidFill>
              </a:rPr>
              <a:t>and</a:t>
            </a:r>
            <a:r>
              <a:rPr lang="en" sz="1300">
                <a:solidFill>
                  <a:schemeClr val="dk1"/>
                </a:solidFill>
                <a:latin typeface="Roboto Mono Medium"/>
                <a:ea typeface="Roboto Mono Medium"/>
                <a:cs typeface="Roboto Mono Medium"/>
                <a:sym typeface="Roboto Mono Medium"/>
              </a:rPr>
              <a:t> vmap()</a:t>
            </a:r>
            <a:r>
              <a:rPr lang="en" sz="1300">
                <a:solidFill>
                  <a:schemeClr val="dk1"/>
                </a:solidFill>
              </a:rPr>
              <a:t>, NNX has you covered.  Finally, because the NNX transformations have to do extra work, the standard JAX transformations are a bit faster.  </a:t>
            </a:r>
            <a:r>
              <a:rPr lang="en" sz="1300">
                <a:solidFill>
                  <a:schemeClr val="dk1"/>
                </a:solidFill>
                <a:latin typeface="Roboto Mono Medium"/>
                <a:ea typeface="Roboto Mono Medium"/>
                <a:cs typeface="Roboto Mono Medium"/>
                <a:sym typeface="Roboto Mono Medium"/>
              </a:rPr>
              <a:t>jax.jit()</a:t>
            </a:r>
            <a:r>
              <a:rPr lang="en" sz="1300">
                <a:solidFill>
                  <a:schemeClr val="dk1"/>
                </a:solidFill>
              </a:rPr>
              <a:t> for example can be about twice as fast as </a:t>
            </a:r>
            <a:r>
              <a:rPr lang="en" sz="1300">
                <a:solidFill>
                  <a:schemeClr val="dk1"/>
                </a:solidFill>
                <a:latin typeface="Roboto Mono Medium"/>
                <a:ea typeface="Roboto Mono Medium"/>
                <a:cs typeface="Roboto Mono Medium"/>
                <a:sym typeface="Roboto Mono Medium"/>
              </a:rPr>
              <a:t>nnx.jit()</a:t>
            </a:r>
            <a:r>
              <a:rPr lang="en" sz="1300">
                <a:solidFill>
                  <a:schemeClr val="dk1"/>
                </a:solidFill>
              </a:rPr>
              <a:t>.</a:t>
            </a:r>
            <a:endParaRPr sz="1300">
              <a:solidFill>
                <a:schemeClr val="dk1"/>
              </a:solidFill>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2" name="Shape 1192"/>
        <p:cNvGrpSpPr/>
        <p:nvPr/>
      </p:nvGrpSpPr>
      <p:grpSpPr>
        <a:xfrm>
          <a:off x="0" y="0"/>
          <a:ext cx="0" cy="0"/>
          <a:chOff x="0" y="0"/>
          <a:chExt cx="0" cy="0"/>
        </a:xfrm>
      </p:grpSpPr>
      <p:sp>
        <p:nvSpPr>
          <p:cNvPr id="1193" name="Google Shape;1193;g3746ff6ccf1_0_1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4" name="Google Shape;1194;g3746ff6ccf1_0_1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1"/>
                </a:solidFill>
              </a:rPr>
              <a:t>But the main takeaway is: for building and training models with Flax NNX, stick with the NNX transformations. They streamline the process significantly by abstracting away the complexities of state management required by the underlying JAX transformations.</a:t>
            </a:r>
            <a:endParaRPr sz="1300">
              <a:solidFill>
                <a:schemeClr val="dk1"/>
              </a:solidFill>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0" name="Shape 1200"/>
        <p:cNvGrpSpPr/>
        <p:nvPr/>
      </p:nvGrpSpPr>
      <p:grpSpPr>
        <a:xfrm>
          <a:off x="0" y="0"/>
          <a:ext cx="0" cy="0"/>
          <a:chOff x="0" y="0"/>
          <a:chExt cx="0" cy="0"/>
        </a:xfrm>
      </p:grpSpPr>
      <p:sp>
        <p:nvSpPr>
          <p:cNvPr id="1201" name="Google Shape;1201;g3746ff6ccf1_0_1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2" name="Google Shape;1202;g3746ff6ccf1_0_1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5" name="Shape 1205"/>
        <p:cNvGrpSpPr/>
        <p:nvPr/>
      </p:nvGrpSpPr>
      <p:grpSpPr>
        <a:xfrm>
          <a:off x="0" y="0"/>
          <a:ext cx="0" cy="0"/>
          <a:chOff x="0" y="0"/>
          <a:chExt cx="0" cy="0"/>
        </a:xfrm>
      </p:grpSpPr>
      <p:sp>
        <p:nvSpPr>
          <p:cNvPr id="1206" name="Google Shape;1206;g3746ff6ccf1_0_1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7" name="Google Shape;1207;g3746ff6ccf1_0_1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NNX provides a comprehensive set of fundamental neural network layers, including linear layers, convolutional layers, normalization layers, attention mechanisms, and recurrent cells.</a:t>
            </a:r>
            <a:endParaRPr sz="1300"/>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3" name="Shape 1213"/>
        <p:cNvGrpSpPr/>
        <p:nvPr/>
      </p:nvGrpSpPr>
      <p:grpSpPr>
        <a:xfrm>
          <a:off x="0" y="0"/>
          <a:ext cx="0" cy="0"/>
          <a:chOff x="0" y="0"/>
          <a:chExt cx="0" cy="0"/>
        </a:xfrm>
      </p:grpSpPr>
      <p:sp>
        <p:nvSpPr>
          <p:cNvPr id="1214" name="Google Shape;1214;g3746ff6ccf1_0_1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5" name="Google Shape;1215;g3746ff6ccf1_0_1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You can easily build more complex models by composing these fundamental layers. Remember that NNX requires you to specify input and output shapes and provide a random number generator key.</a:t>
            </a:r>
            <a:endParaRPr sz="1300"/>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4" name="Shape 914"/>
        <p:cNvGrpSpPr/>
        <p:nvPr/>
      </p:nvGrpSpPr>
      <p:grpSpPr>
        <a:xfrm>
          <a:off x="0" y="0"/>
          <a:ext cx="0" cy="0"/>
          <a:chOff x="0" y="0"/>
          <a:chExt cx="0" cy="0"/>
        </a:xfrm>
      </p:grpSpPr>
      <p:sp>
        <p:nvSpPr>
          <p:cNvPr id="915" name="Google Shape;915;g3746ff6ccf1_0_8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6" name="Google Shape;916;g3746ff6ccf1_0_8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NNX's design centers around three key principles. First, it embraces a Pythonic interface. Second, it emphasizes explicit state management. Finally, it defines and utilizes a Python graph data structure.</a:t>
            </a:r>
            <a:endParaRPr sz="1300"/>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0" name="Shape 1220"/>
        <p:cNvGrpSpPr/>
        <p:nvPr/>
      </p:nvGrpSpPr>
      <p:grpSpPr>
        <a:xfrm>
          <a:off x="0" y="0"/>
          <a:ext cx="0" cy="0"/>
          <a:chOff x="0" y="0"/>
          <a:chExt cx="0" cy="0"/>
        </a:xfrm>
      </p:grpSpPr>
      <p:sp>
        <p:nvSpPr>
          <p:cNvPr id="1221" name="Google Shape;1221;g3746ff6ccf1_0_1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2" name="Google Shape;1222;g3746ff6ccf1_0_1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The MNIST tutorial is a great starting point for learning NNX. It shows you how to define a CNN, train it using Optax, and evaluate its performance.</a:t>
            </a:r>
            <a:endParaRPr sz="1300"/>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8" name="Shape 1228"/>
        <p:cNvGrpSpPr/>
        <p:nvPr/>
      </p:nvGrpSpPr>
      <p:grpSpPr>
        <a:xfrm>
          <a:off x="0" y="0"/>
          <a:ext cx="0" cy="0"/>
          <a:chOff x="0" y="0"/>
          <a:chExt cx="0" cy="0"/>
        </a:xfrm>
      </p:grpSpPr>
      <p:sp>
        <p:nvSpPr>
          <p:cNvPr id="1229" name="Google Shape;1229;g3746ff6ccf1_0_1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0" name="Google Shape;1230;g3746ff6ccf1_0_1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Let’s quickly review how Flax NNX fits into the JAX AI Stack</a:t>
            </a:r>
            <a:endParaRPr sz="1300"/>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3" name="Shape 1233"/>
        <p:cNvGrpSpPr/>
        <p:nvPr/>
      </p:nvGrpSpPr>
      <p:grpSpPr>
        <a:xfrm>
          <a:off x="0" y="0"/>
          <a:ext cx="0" cy="0"/>
          <a:chOff x="0" y="0"/>
          <a:chExt cx="0" cy="0"/>
        </a:xfrm>
      </p:grpSpPr>
      <p:sp>
        <p:nvSpPr>
          <p:cNvPr id="1234" name="Google Shape;1234;g3746ff6ccf1_0_1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5" name="Google Shape;1235;g3746ff6ccf1_0_1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1"/>
                </a:solidFill>
              </a:rPr>
              <a:t>Flax NNX is an integral part of the JAX AI Stack, which is a curated collection of libraries that work well together for AI development with JAX.  </a:t>
            </a:r>
            <a:r>
              <a:rPr lang="en" sz="1300"/>
              <a:t>The JAX AI Stack includes JAX itself, Flax NNX for building neural networks, Optax for optimization, Orbax for checkpointing, and ml_dtypes for machine learning data types.</a:t>
            </a:r>
            <a:endParaRPr sz="1300"/>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3" name="Shape 1243"/>
        <p:cNvGrpSpPr/>
        <p:nvPr/>
      </p:nvGrpSpPr>
      <p:grpSpPr>
        <a:xfrm>
          <a:off x="0" y="0"/>
          <a:ext cx="0" cy="0"/>
          <a:chOff x="0" y="0"/>
          <a:chExt cx="0" cy="0"/>
        </a:xfrm>
      </p:grpSpPr>
      <p:sp>
        <p:nvSpPr>
          <p:cNvPr id="1244" name="Google Shape;1244;g3746ff6ccf1_0_1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5" name="Google Shape;1245;g3746ff6ccf1_0_1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Now let’s do a detailed comparison of Flax NNX and PyTorch</a:t>
            </a:r>
            <a:endParaRPr sz="1300"/>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8" name="Shape 1248"/>
        <p:cNvGrpSpPr/>
        <p:nvPr/>
      </p:nvGrpSpPr>
      <p:grpSpPr>
        <a:xfrm>
          <a:off x="0" y="0"/>
          <a:ext cx="0" cy="0"/>
          <a:chOff x="0" y="0"/>
          <a:chExt cx="0" cy="0"/>
        </a:xfrm>
      </p:grpSpPr>
      <p:sp>
        <p:nvSpPr>
          <p:cNvPr id="1249" name="Google Shape;1249;g3746ff6ccf1_0_1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0" name="Google Shape;1250;g3746ff6ccf1_0_1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Both frameworks use a class-based structure, and there are similarities in how you define models. A key difference is the handling of random numbers, where NNX enables and requires explicit control.</a:t>
            </a:r>
            <a:endParaRPr sz="1300"/>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9" name="Shape 1259"/>
        <p:cNvGrpSpPr/>
        <p:nvPr/>
      </p:nvGrpSpPr>
      <p:grpSpPr>
        <a:xfrm>
          <a:off x="0" y="0"/>
          <a:ext cx="0" cy="0"/>
          <a:chOff x="0" y="0"/>
          <a:chExt cx="0" cy="0"/>
        </a:xfrm>
      </p:grpSpPr>
      <p:sp>
        <p:nvSpPr>
          <p:cNvPr id="1260" name="Google Shape;1260;g3746ff6ccf1_0_1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1" name="Google Shape;1261;g3746ff6ccf1_0_1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State management is an area where the two frameworks differ. PyTorch is limited to imperative updates, while NNX also enables a more functional style using its Functional API.</a:t>
            </a:r>
            <a:endParaRPr sz="1300"/>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0" name="Shape 1270"/>
        <p:cNvGrpSpPr/>
        <p:nvPr/>
      </p:nvGrpSpPr>
      <p:grpSpPr>
        <a:xfrm>
          <a:off x="0" y="0"/>
          <a:ext cx="0" cy="0"/>
          <a:chOff x="0" y="0"/>
          <a:chExt cx="0" cy="0"/>
        </a:xfrm>
      </p:grpSpPr>
      <p:sp>
        <p:nvSpPr>
          <p:cNvPr id="1271" name="Google Shape;1271;g3746ff6ccf1_0_11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2" name="Google Shape;1272;g3746ff6ccf1_0_1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This code compares the implementation of a Shifted ReLU activation function. Notice the similar structure of defining modules in both frameworks.</a:t>
            </a:r>
            <a:endParaRPr sz="1300"/>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7" name="Shape 1277"/>
        <p:cNvGrpSpPr/>
        <p:nvPr/>
      </p:nvGrpSpPr>
      <p:grpSpPr>
        <a:xfrm>
          <a:off x="0" y="0"/>
          <a:ext cx="0" cy="0"/>
          <a:chOff x="0" y="0"/>
          <a:chExt cx="0" cy="0"/>
        </a:xfrm>
      </p:grpSpPr>
      <p:sp>
        <p:nvSpPr>
          <p:cNvPr id="1278" name="Google Shape;1278;g3746ff6ccf1_0_1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9" name="Google Shape;1279;g3746ff6ccf1_0_1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Here's a comparison of a simple classifier implementation. Again, you can see the similarities in defining network architectures. Note the explicit passing of rngs in the NNX version.</a:t>
            </a:r>
            <a:endParaRPr sz="1300"/>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4" name="Shape 1284"/>
        <p:cNvGrpSpPr/>
        <p:nvPr/>
      </p:nvGrpSpPr>
      <p:grpSpPr>
        <a:xfrm>
          <a:off x="0" y="0"/>
          <a:ext cx="0" cy="0"/>
          <a:chOff x="0" y="0"/>
          <a:chExt cx="0" cy="0"/>
        </a:xfrm>
      </p:grpSpPr>
      <p:sp>
        <p:nvSpPr>
          <p:cNvPr id="1285" name="Google Shape;1285;g3746ff6ccf1_0_12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6" name="Google Shape;1286;g3746ff6ccf1_0_12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The training loop and backpropagation process differ more significantly due to JAX's functional programming style. JAX relies on automatic differentiation functions like </a:t>
            </a:r>
            <a:r>
              <a:rPr lang="en" sz="1300">
                <a:latin typeface="Roboto Mono Medium"/>
                <a:ea typeface="Roboto Mono Medium"/>
                <a:cs typeface="Roboto Mono Medium"/>
                <a:sym typeface="Roboto Mono Medium"/>
              </a:rPr>
              <a:t>jax.grad()</a:t>
            </a:r>
            <a:r>
              <a:rPr lang="en" sz="1300"/>
              <a:t>, and makes the gradient calculation explicit.</a:t>
            </a:r>
            <a:endParaRPr sz="1300"/>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5" name="Shape 1295"/>
        <p:cNvGrpSpPr/>
        <p:nvPr/>
      </p:nvGrpSpPr>
      <p:grpSpPr>
        <a:xfrm>
          <a:off x="0" y="0"/>
          <a:ext cx="0" cy="0"/>
          <a:chOff x="0" y="0"/>
          <a:chExt cx="0" cy="0"/>
        </a:xfrm>
      </p:grpSpPr>
      <p:sp>
        <p:nvSpPr>
          <p:cNvPr id="1296" name="Google Shape;1296;g3746ff6ccf1_0_12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7" name="Google Shape;1297;g3746ff6ccf1_0_12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Let’s look at a code example.  We start by setting up a very simple model in both PyTorch and Flax NNX.</a:t>
            </a:r>
            <a:endParaRPr sz="1300"/>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1" name="Shape 921"/>
        <p:cNvGrpSpPr/>
        <p:nvPr/>
      </p:nvGrpSpPr>
      <p:grpSpPr>
        <a:xfrm>
          <a:off x="0" y="0"/>
          <a:ext cx="0" cy="0"/>
          <a:chOff x="0" y="0"/>
          <a:chExt cx="0" cy="0"/>
        </a:xfrm>
      </p:grpSpPr>
      <p:sp>
        <p:nvSpPr>
          <p:cNvPr id="922" name="Google Shape;922;g3746ff6ccf1_0_8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3" name="Google Shape;923;g3746ff6ccf1_0_8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If you're coming from PyTorch, you'll find that NNX offers a relatively smooth transition to JAX. The API design and architectural patterns are similar.  We’ll look at some code comparisons in a few slides.</a:t>
            </a:r>
            <a:endParaRPr sz="1300"/>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2" name="Shape 1302"/>
        <p:cNvGrpSpPr/>
        <p:nvPr/>
      </p:nvGrpSpPr>
      <p:grpSpPr>
        <a:xfrm>
          <a:off x="0" y="0"/>
          <a:ext cx="0" cy="0"/>
          <a:chOff x="0" y="0"/>
          <a:chExt cx="0" cy="0"/>
        </a:xfrm>
      </p:grpSpPr>
      <p:sp>
        <p:nvSpPr>
          <p:cNvPr id="1303" name="Google Shape;1303;g3746ff6ccf1_0_12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4" name="Google Shape;1304;g3746ff6ccf1_0_1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Then we instantiate the model, set up the optimizer, and create some dummy data. Notice one new, important detail in the </a:t>
            </a:r>
            <a:r>
              <a:rPr lang="en" sz="1300">
                <a:latin typeface="Courier"/>
                <a:ea typeface="Courier"/>
                <a:cs typeface="Courier"/>
                <a:sym typeface="Courier"/>
              </a:rPr>
              <a:t>nnx.Optimizer</a:t>
            </a:r>
            <a:r>
              <a:rPr lang="en" sz="1300"/>
              <a:t> call: the </a:t>
            </a:r>
            <a:r>
              <a:rPr lang="en" sz="1300">
                <a:latin typeface="Courier"/>
                <a:ea typeface="Courier"/>
                <a:cs typeface="Courier"/>
                <a:sym typeface="Courier"/>
              </a:rPr>
              <a:t>wrt</a:t>
            </a:r>
            <a:r>
              <a:rPr lang="en" sz="1300"/>
              <a:t> argument, which stands for 'with respect to'. Here, we explicitly tell the optimizer that it should be calculating gradients and applying updates </a:t>
            </a:r>
            <a:r>
              <a:rPr b="1" lang="en" sz="1300"/>
              <a:t>with respect to </a:t>
            </a:r>
            <a:r>
              <a:rPr b="1" lang="en" sz="1300">
                <a:latin typeface="Courier"/>
                <a:ea typeface="Courier"/>
                <a:cs typeface="Courier"/>
                <a:sym typeface="Courier"/>
              </a:rPr>
              <a:t>nnx.Param</a:t>
            </a:r>
            <a:r>
              <a:rPr b="1" lang="en" sz="1300"/>
              <a:t> variables</a:t>
            </a:r>
            <a:r>
              <a:rPr lang="en" sz="1300"/>
              <a:t>. This makes the optimizer's intent crystal clear — it will only update the trainable parameters of our model.</a:t>
            </a:r>
            <a:endParaRPr sz="1300"/>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9" name="Shape 1309"/>
        <p:cNvGrpSpPr/>
        <p:nvPr/>
      </p:nvGrpSpPr>
      <p:grpSpPr>
        <a:xfrm>
          <a:off x="0" y="0"/>
          <a:ext cx="0" cy="0"/>
          <a:chOff x="0" y="0"/>
          <a:chExt cx="0" cy="0"/>
        </a:xfrm>
      </p:grpSpPr>
      <p:sp>
        <p:nvSpPr>
          <p:cNvPr id="1310" name="Google Shape;1310;g3746ff6ccf1_0_12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1" name="Google Shape;1311;g3746ff6ccf1_0_12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This code compares the training loop and backpropagation process in PyTorch and Flax NNX. In PyTorch, you call </a:t>
            </a:r>
            <a:r>
              <a:rPr lang="en" sz="1300">
                <a:latin typeface="Roboto Mono Medium"/>
                <a:ea typeface="Roboto Mono Medium"/>
                <a:cs typeface="Roboto Mono Medium"/>
                <a:sym typeface="Roboto Mono Medium"/>
              </a:rPr>
              <a:t>loss.backward()</a:t>
            </a:r>
            <a:r>
              <a:rPr lang="en" sz="1300"/>
              <a:t> to compute gradients and </a:t>
            </a:r>
            <a:r>
              <a:rPr lang="en" sz="1300">
                <a:latin typeface="Roboto Mono Medium"/>
                <a:ea typeface="Roboto Mono Medium"/>
                <a:cs typeface="Roboto Mono Medium"/>
                <a:sym typeface="Roboto Mono Medium"/>
              </a:rPr>
              <a:t>optimizer.step()</a:t>
            </a:r>
            <a:r>
              <a:rPr lang="en" sz="1300"/>
              <a:t> to update parameters. In Flax NNX, you use </a:t>
            </a:r>
            <a:r>
              <a:rPr lang="en" sz="1300">
                <a:latin typeface="Roboto Mono Medium"/>
                <a:ea typeface="Roboto Mono Medium"/>
                <a:cs typeface="Roboto Mono Medium"/>
                <a:sym typeface="Roboto Mono Medium"/>
              </a:rPr>
              <a:t>nnx.value_and_grad()</a:t>
            </a:r>
            <a:r>
              <a:rPr lang="en" sz="1300"/>
              <a:t> to compute gradients and </a:t>
            </a:r>
            <a:r>
              <a:rPr lang="en" sz="1300">
                <a:latin typeface="Roboto Mono Medium"/>
                <a:ea typeface="Roboto Mono Medium"/>
                <a:cs typeface="Roboto Mono Medium"/>
                <a:sym typeface="Roboto Mono Medium"/>
              </a:rPr>
              <a:t>optimizer.update()</a:t>
            </a:r>
            <a:r>
              <a:rPr lang="en" sz="1300"/>
              <a:t> to update the model's state. The gradients are calculated explicitly and then applied to update the model.</a:t>
            </a:r>
            <a:endParaRPr sz="1300"/>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6" name="Shape 1316"/>
        <p:cNvGrpSpPr/>
        <p:nvPr/>
      </p:nvGrpSpPr>
      <p:grpSpPr>
        <a:xfrm>
          <a:off x="0" y="0"/>
          <a:ext cx="0" cy="0"/>
          <a:chOff x="0" y="0"/>
          <a:chExt cx="0" cy="0"/>
        </a:xfrm>
      </p:grpSpPr>
      <p:sp>
        <p:nvSpPr>
          <p:cNvPr id="1317" name="Google Shape;1317;g3746ff6ccf1_0_12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8" name="Google Shape;1318;g3746ff6ccf1_0_12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Flax NNX is a compelling option for those looking to leverage the performance and flexibility of JAX. NNX is also Pythonic, since it uses regular Python semantics for Modules, including support for mutability and shared references.</a:t>
            </a:r>
            <a:endParaRPr sz="1300"/>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3" name="Shape 1323"/>
        <p:cNvGrpSpPr/>
        <p:nvPr/>
      </p:nvGrpSpPr>
      <p:grpSpPr>
        <a:xfrm>
          <a:off x="0" y="0"/>
          <a:ext cx="0" cy="0"/>
          <a:chOff x="0" y="0"/>
          <a:chExt cx="0" cy="0"/>
        </a:xfrm>
      </p:grpSpPr>
      <p:sp>
        <p:nvSpPr>
          <p:cNvPr id="1324" name="Google Shape;1324;g374830f77d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5" name="Google Shape;1325;g374830f77d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You can learn more about JAX and the entire JAX AI Stack with these coding exercises, quick reference docs, and slides.</a:t>
            </a:r>
            <a:endParaRPr sz="1300"/>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0" name="Shape 1330"/>
        <p:cNvGrpSpPr/>
        <p:nvPr/>
      </p:nvGrpSpPr>
      <p:grpSpPr>
        <a:xfrm>
          <a:off x="0" y="0"/>
          <a:ext cx="0" cy="0"/>
          <a:chOff x="0" y="0"/>
          <a:chExt cx="0" cy="0"/>
        </a:xfrm>
      </p:grpSpPr>
      <p:sp>
        <p:nvSpPr>
          <p:cNvPr id="1331" name="Google Shape;1331;g374830f77d6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2" name="Google Shape;1332;g374830f77d6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There’s a growing community on Discord for JAX, here’s an invite link, and here are links to the docs for JAX, Flax, and the JAX AI Stack.</a:t>
            </a:r>
            <a:endParaRPr sz="1300"/>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9" name="Shape 929"/>
        <p:cNvGrpSpPr/>
        <p:nvPr/>
      </p:nvGrpSpPr>
      <p:grpSpPr>
        <a:xfrm>
          <a:off x="0" y="0"/>
          <a:ext cx="0" cy="0"/>
          <a:chOff x="0" y="0"/>
          <a:chExt cx="0" cy="0"/>
        </a:xfrm>
      </p:grpSpPr>
      <p:sp>
        <p:nvSpPr>
          <p:cNvPr id="930" name="Google Shape;930;g3746ff6ccf1_0_8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1" name="Google Shape;931;g3746ff6ccf1_0_8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4" name="Shape 934"/>
        <p:cNvGrpSpPr/>
        <p:nvPr/>
      </p:nvGrpSpPr>
      <p:grpSpPr>
        <a:xfrm>
          <a:off x="0" y="0"/>
          <a:ext cx="0" cy="0"/>
          <a:chOff x="0" y="0"/>
          <a:chExt cx="0" cy="0"/>
        </a:xfrm>
      </p:grpSpPr>
      <p:sp>
        <p:nvSpPr>
          <p:cNvPr id="935" name="Google Shape;935;g3746ff6ccf1_0_8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6" name="Google Shape;936;g3746ff6ccf1_0_8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The foundation of NNX is the </a:t>
            </a:r>
            <a:r>
              <a:rPr lang="en" sz="1300">
                <a:latin typeface="Roboto Mono Medium"/>
                <a:ea typeface="Roboto Mono Medium"/>
                <a:cs typeface="Roboto Mono Medium"/>
                <a:sym typeface="Roboto Mono Medium"/>
              </a:rPr>
              <a:t>nnx.Module</a:t>
            </a:r>
            <a:r>
              <a:rPr lang="en" sz="1300"/>
              <a:t>. This is the base class you'll use to create your own layers and models. NNX modules own their state, including the model parameters.</a:t>
            </a:r>
            <a:endParaRPr sz="1300"/>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2" name="Shape 942"/>
        <p:cNvGrpSpPr/>
        <p:nvPr/>
      </p:nvGrpSpPr>
      <p:grpSpPr>
        <a:xfrm>
          <a:off x="0" y="0"/>
          <a:ext cx="0" cy="0"/>
          <a:chOff x="0" y="0"/>
          <a:chExt cx="0" cy="0"/>
        </a:xfrm>
      </p:grpSpPr>
      <p:sp>
        <p:nvSpPr>
          <p:cNvPr id="943" name="Google Shape;943;g3746ff6ccf1_0_8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4" name="Google Shape;944;g3746ff6ccf1_0_8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This code shows how to use a </a:t>
            </a:r>
            <a:r>
              <a:rPr b="1" lang="en" sz="1300"/>
              <a:t>Module</a:t>
            </a:r>
            <a:r>
              <a:rPr lang="en" sz="1300"/>
              <a:t> create a layer with a random parameter. Notice the explicit use of </a:t>
            </a:r>
            <a:r>
              <a:rPr b="1" lang="en" sz="1300"/>
              <a:t>rngs</a:t>
            </a:r>
            <a:r>
              <a:rPr lang="en" sz="1300"/>
              <a:t> to generate the random values.</a:t>
            </a:r>
            <a:endParaRPr sz="1300"/>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8" name="Shape 948"/>
        <p:cNvGrpSpPr/>
        <p:nvPr/>
      </p:nvGrpSpPr>
      <p:grpSpPr>
        <a:xfrm>
          <a:off x="0" y="0"/>
          <a:ext cx="0" cy="0"/>
          <a:chOff x="0" y="0"/>
          <a:chExt cx="0" cy="0"/>
        </a:xfrm>
      </p:grpSpPr>
      <p:sp>
        <p:nvSpPr>
          <p:cNvPr id="949" name="Google Shape;949;g3746ff6ccf1_0_9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0" name="Google Shape;950;g3746ff6ccf1_0_9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This is a critical point and a major advantage of NNX, especially in version 0.11. NNX modules are not just Python objects; they are also fully-fledged </a:t>
            </a:r>
            <a:r>
              <a:rPr b="1" lang="en" sz="1300"/>
              <a:t>JAX Pytrees</a:t>
            </a:r>
            <a:r>
              <a:rPr lang="en" sz="1300"/>
              <a:t>. This is the magic that bridges the two worlds. You get the intuitive, object-oriented experience of Python—where you can mutate state and share layers just like in PyTorch—while also getting seamless, native integration with JAX's powerful functional transformations like jax.jit and jax.vmap. You no longer have to choose between an easy-to-use object model and a powerful functional backend; NNX gives you both.</a:t>
            </a:r>
            <a:endParaRPr sz="13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nal Slide">
  <p:cSld name="Blank - Title_1_1_3_1_1_1">
    <p:bg>
      <p:bgPr>
        <a:solidFill>
          <a:srgbClr val="FBBC04"/>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522600"/>
          </a:xfrm>
          <a:prstGeom prst="rect">
            <a:avLst/>
          </a:prstGeom>
          <a:solidFill>
            <a:srgbClr val="B3141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Google Sans Medium"/>
                <a:ea typeface="Google Sans Medium"/>
                <a:cs typeface="Google Sans Medium"/>
                <a:sym typeface="Google Sans Medium"/>
              </a:rPr>
              <a:t>INTERNAL ONLY</a:t>
            </a:r>
            <a:endParaRPr b="0" i="0" sz="1400" u="none" cap="none" strike="noStrike">
              <a:solidFill>
                <a:srgbClr val="FFFFFF"/>
              </a:solidFill>
              <a:latin typeface="Google Sans Medium"/>
              <a:ea typeface="Google Sans Medium"/>
              <a:cs typeface="Google Sans Medium"/>
              <a:sym typeface="Google Sans Medium"/>
            </a:endParaRPr>
          </a:p>
        </p:txBody>
      </p:sp>
      <p:sp>
        <p:nvSpPr>
          <p:cNvPr id="11" name="Google Shape;11;p2"/>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Roboto"/>
                <a:ea typeface="Roboto"/>
                <a:cs typeface="Roboto"/>
                <a:sym typeface="Roboto"/>
              </a:rPr>
              <a:t>Proprietary + Confidential</a:t>
            </a:r>
            <a:endParaRPr b="0" i="0" sz="600" u="none" cap="none" strike="noStrike">
              <a:solidFill>
                <a:srgbClr val="FFFFFF"/>
              </a:solidFill>
              <a:latin typeface="Roboto"/>
              <a:ea typeface="Roboto"/>
              <a:cs typeface="Roboto"/>
              <a:sym typeface="Roboto"/>
            </a:endParaRPr>
          </a:p>
        </p:txBody>
      </p:sp>
      <p:sp>
        <p:nvSpPr>
          <p:cNvPr id="12" name="Google Shape;12;p2"/>
          <p:cNvSpPr/>
          <p:nvPr/>
        </p:nvSpPr>
        <p:spPr>
          <a:xfrm>
            <a:off x="3556300" y="149286"/>
            <a:ext cx="236400" cy="207300"/>
          </a:xfrm>
          <a:custGeom>
            <a:rect b="b" l="l" r="r" t="t"/>
            <a:pathLst>
              <a:path extrusionOk="0" h="120000" w="120000">
                <a:moveTo>
                  <a:pt x="0" y="119999"/>
                </a:moveTo>
                <a:lnTo>
                  <a:pt x="120000" y="119999"/>
                </a:lnTo>
                <a:lnTo>
                  <a:pt x="60000" y="0"/>
                </a:lnTo>
                <a:lnTo>
                  <a:pt x="0" y="119999"/>
                </a:lnTo>
                <a:close/>
                <a:moveTo>
                  <a:pt x="65480" y="100931"/>
                </a:moveTo>
                <a:lnTo>
                  <a:pt x="54519" y="100931"/>
                </a:lnTo>
                <a:lnTo>
                  <a:pt x="54519" y="88438"/>
                </a:lnTo>
                <a:lnTo>
                  <a:pt x="65480" y="88438"/>
                </a:lnTo>
                <a:lnTo>
                  <a:pt x="65480" y="100931"/>
                </a:lnTo>
                <a:close/>
                <a:moveTo>
                  <a:pt x="65480" y="75616"/>
                </a:moveTo>
                <a:lnTo>
                  <a:pt x="54519" y="75616"/>
                </a:lnTo>
                <a:lnTo>
                  <a:pt x="54519" y="50630"/>
                </a:lnTo>
                <a:lnTo>
                  <a:pt x="65480" y="50630"/>
                </a:lnTo>
                <a:lnTo>
                  <a:pt x="65480" y="75616"/>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666666"/>
              </a:solidFill>
              <a:latin typeface="Arial"/>
              <a:ea typeface="Arial"/>
              <a:cs typeface="Arial"/>
              <a:sym typeface="Arial"/>
            </a:endParaRPr>
          </a:p>
        </p:txBody>
      </p:sp>
      <p:sp>
        <p:nvSpPr>
          <p:cNvPr id="13" name="Google Shape;13;p2"/>
          <p:cNvSpPr txBox="1"/>
          <p:nvPr>
            <p:ph idx="1" type="body"/>
          </p:nvPr>
        </p:nvSpPr>
        <p:spPr>
          <a:xfrm>
            <a:off x="435075" y="1128675"/>
            <a:ext cx="7782600" cy="34527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1pPr>
            <a:lvl2pPr indent="-285750" lvl="1" marL="9144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2pPr>
            <a:lvl3pPr indent="-285750" lvl="2" marL="13716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3pPr>
            <a:lvl4pPr indent="-285750" lvl="3" marL="18288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4pPr>
            <a:lvl5pPr indent="-285750" lvl="4" marL="22860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5pPr>
            <a:lvl6pPr indent="-285750" lvl="5" marL="27432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6pPr>
            <a:lvl7pPr indent="-285750" lvl="6" marL="32004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7pPr>
            <a:lvl8pPr indent="-285750" lvl="7" marL="36576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8pPr>
            <a:lvl9pPr indent="-285750" lvl="8" marL="41148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9pPr>
          </a:lstStyle>
          <a:p/>
        </p:txBody>
      </p:sp>
      <p:sp>
        <p:nvSpPr>
          <p:cNvPr id="14" name="Google Shape;14;p2"/>
          <p:cNvSpPr txBox="1"/>
          <p:nvPr>
            <p:ph type="title"/>
          </p:nvPr>
        </p:nvSpPr>
        <p:spPr>
          <a:xfrm>
            <a:off x="395700" y="640549"/>
            <a:ext cx="7877100" cy="4563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3C4043"/>
              </a:buClr>
              <a:buSzPts val="2400"/>
              <a:buFont typeface="Google Sans"/>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15" name="Google Shape;15;p2"/>
          <p:cNvGrpSpPr/>
          <p:nvPr/>
        </p:nvGrpSpPr>
        <p:grpSpPr>
          <a:xfrm>
            <a:off x="8469122" y="4803781"/>
            <a:ext cx="420491" cy="137010"/>
            <a:chOff x="0" y="0"/>
            <a:chExt cx="2077525" cy="676925"/>
          </a:xfrm>
        </p:grpSpPr>
        <p:sp>
          <p:nvSpPr>
            <p:cNvPr id="16" name="Google Shape;16;p2"/>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7" name="Google Shape;17;p2"/>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8" name="Google Shape;18;p2"/>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9" name="Google Shape;19;p2"/>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0" name="Google Shape;20;p2"/>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1" name="Google Shape;21;p2"/>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Yellow">
  <p:cSld name="TITLE_2_1">
    <p:spTree>
      <p:nvGrpSpPr>
        <p:cNvPr id="92" name="Shape 92"/>
        <p:cNvGrpSpPr/>
        <p:nvPr/>
      </p:nvGrpSpPr>
      <p:grpSpPr>
        <a:xfrm>
          <a:off x="0" y="0"/>
          <a:ext cx="0" cy="0"/>
          <a:chOff x="0" y="0"/>
          <a:chExt cx="0" cy="0"/>
        </a:xfrm>
      </p:grpSpPr>
      <p:sp>
        <p:nvSpPr>
          <p:cNvPr id="93" name="Google Shape;93;p11"/>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94" name="Google Shape;94;p11"/>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D9D9D9"/>
                </a:solidFill>
                <a:latin typeface="Roboto"/>
                <a:ea typeface="Roboto"/>
                <a:cs typeface="Roboto"/>
                <a:sym typeface="Roboto"/>
              </a:rPr>
              <a:t>Proprietary + Confidential</a:t>
            </a:r>
            <a:endParaRPr b="0" i="0" sz="600" u="none" cap="none" strike="noStrike">
              <a:solidFill>
                <a:srgbClr val="D9D9D9"/>
              </a:solidFill>
              <a:latin typeface="Roboto"/>
              <a:ea typeface="Roboto"/>
              <a:cs typeface="Roboto"/>
              <a:sym typeface="Roboto"/>
            </a:endParaRPr>
          </a:p>
        </p:txBody>
      </p:sp>
      <p:sp>
        <p:nvSpPr>
          <p:cNvPr id="95" name="Google Shape;95;p11"/>
          <p:cNvSpPr/>
          <p:nvPr/>
        </p:nvSpPr>
        <p:spPr>
          <a:xfrm>
            <a:off x="-22468" y="235365"/>
            <a:ext cx="57900" cy="4672800"/>
          </a:xfrm>
          <a:prstGeom prst="rect">
            <a:avLst/>
          </a:prstGeom>
          <a:solidFill>
            <a:srgbClr val="FBBC0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96" name="Google Shape;96;p11"/>
          <p:cNvGrpSpPr/>
          <p:nvPr/>
        </p:nvGrpSpPr>
        <p:grpSpPr>
          <a:xfrm>
            <a:off x="8469122" y="4803781"/>
            <a:ext cx="420491" cy="137010"/>
            <a:chOff x="0" y="0"/>
            <a:chExt cx="2077525" cy="676925"/>
          </a:xfrm>
        </p:grpSpPr>
        <p:sp>
          <p:nvSpPr>
            <p:cNvPr id="97" name="Google Shape;97;p11"/>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8" name="Google Shape;98;p11"/>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9" name="Google Shape;99;p11"/>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0" name="Google Shape;100;p11"/>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1" name="Google Shape;101;p11"/>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2" name="Google Shape;102;p11"/>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Yellow">
  <p:cSld name="TITLE_2_1_2_1">
    <p:spTree>
      <p:nvGrpSpPr>
        <p:cNvPr id="103" name="Shape 103"/>
        <p:cNvGrpSpPr/>
        <p:nvPr/>
      </p:nvGrpSpPr>
      <p:grpSpPr>
        <a:xfrm>
          <a:off x="0" y="0"/>
          <a:ext cx="0" cy="0"/>
          <a:chOff x="0" y="0"/>
          <a:chExt cx="0" cy="0"/>
        </a:xfrm>
      </p:grpSpPr>
      <p:sp>
        <p:nvSpPr>
          <p:cNvPr id="104" name="Google Shape;104;p12"/>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 name="Google Shape;105;p12"/>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BDC1C6"/>
                </a:solidFill>
                <a:latin typeface="Roboto"/>
                <a:ea typeface="Roboto"/>
                <a:cs typeface="Roboto"/>
                <a:sym typeface="Roboto"/>
              </a:rPr>
              <a:t>Proprietary + Confidential</a:t>
            </a:r>
            <a:endParaRPr b="0" i="0" sz="600" u="none" cap="none" strike="noStrike">
              <a:solidFill>
                <a:srgbClr val="BDC1C6"/>
              </a:solidFill>
              <a:latin typeface="Roboto"/>
              <a:ea typeface="Roboto"/>
              <a:cs typeface="Roboto"/>
              <a:sym typeface="Roboto"/>
            </a:endParaRPr>
          </a:p>
        </p:txBody>
      </p:sp>
      <p:sp>
        <p:nvSpPr>
          <p:cNvPr id="106" name="Google Shape;106;p12"/>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107" name="Google Shape;107;p12"/>
          <p:cNvSpPr txBox="1"/>
          <p:nvPr>
            <p:ph idx="1" type="body"/>
          </p:nvPr>
        </p:nvSpPr>
        <p:spPr>
          <a:xfrm>
            <a:off x="344501"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108" name="Google Shape;108;p12"/>
          <p:cNvSpPr txBox="1"/>
          <p:nvPr>
            <p:ph type="title"/>
          </p:nvPr>
        </p:nvSpPr>
        <p:spPr>
          <a:xfrm>
            <a:off x="344501" y="1365900"/>
            <a:ext cx="38646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109" name="Google Shape;109;p12"/>
          <p:cNvSpPr txBox="1"/>
          <p:nvPr>
            <p:ph idx="2" type="body"/>
          </p:nvPr>
        </p:nvSpPr>
        <p:spPr>
          <a:xfrm>
            <a:off x="344501"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grpSp>
        <p:nvGrpSpPr>
          <p:cNvPr id="110" name="Google Shape;110;p12"/>
          <p:cNvGrpSpPr/>
          <p:nvPr/>
        </p:nvGrpSpPr>
        <p:grpSpPr>
          <a:xfrm>
            <a:off x="8469122" y="4803781"/>
            <a:ext cx="420491" cy="137010"/>
            <a:chOff x="0" y="0"/>
            <a:chExt cx="2077525" cy="676925"/>
          </a:xfrm>
        </p:grpSpPr>
        <p:sp>
          <p:nvSpPr>
            <p:cNvPr id="111" name="Google Shape;111;p12"/>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2" name="Google Shape;112;p12"/>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3" name="Google Shape;113;p12"/>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4" name="Google Shape;114;p12"/>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5" name="Google Shape;115;p12"/>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6" name="Google Shape;116;p12"/>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Green">
  <p:cSld name="CUSTOM_1_1">
    <p:spTree>
      <p:nvGrpSpPr>
        <p:cNvPr id="117" name="Shape 117"/>
        <p:cNvGrpSpPr/>
        <p:nvPr/>
      </p:nvGrpSpPr>
      <p:grpSpPr>
        <a:xfrm>
          <a:off x="0" y="0"/>
          <a:ext cx="0" cy="0"/>
          <a:chOff x="0" y="0"/>
          <a:chExt cx="0" cy="0"/>
        </a:xfrm>
      </p:grpSpPr>
      <p:sp>
        <p:nvSpPr>
          <p:cNvPr id="118" name="Google Shape;118;p13"/>
          <p:cNvSpPr/>
          <p:nvPr/>
        </p:nvSpPr>
        <p:spPr>
          <a:xfrm>
            <a:off x="50" y="0"/>
            <a:ext cx="9144000" cy="45240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119" name="Google Shape;119;p13"/>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120" name="Google Shape;120;p13"/>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Roboto"/>
                <a:ea typeface="Roboto"/>
                <a:cs typeface="Roboto"/>
                <a:sym typeface="Roboto"/>
              </a:rPr>
              <a:t>Proprietary + Confidential</a:t>
            </a:r>
            <a:endParaRPr b="0" i="0" sz="600" u="none" cap="none" strike="noStrike">
              <a:solidFill>
                <a:srgbClr val="FFFFFF"/>
              </a:solidFill>
              <a:latin typeface="Roboto"/>
              <a:ea typeface="Roboto"/>
              <a:cs typeface="Roboto"/>
              <a:sym typeface="Roboto"/>
            </a:endParaRPr>
          </a:p>
        </p:txBody>
      </p:sp>
      <p:cxnSp>
        <p:nvCxnSpPr>
          <p:cNvPr id="121" name="Google Shape;121;p13"/>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122" name="Google Shape;122;p13"/>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Green">
  <p:cSld name="TITLE_2_1_1">
    <p:spTree>
      <p:nvGrpSpPr>
        <p:cNvPr id="123" name="Shape 123"/>
        <p:cNvGrpSpPr/>
        <p:nvPr/>
      </p:nvGrpSpPr>
      <p:grpSpPr>
        <a:xfrm>
          <a:off x="0" y="0"/>
          <a:ext cx="0" cy="0"/>
          <a:chOff x="0" y="0"/>
          <a:chExt cx="0" cy="0"/>
        </a:xfrm>
      </p:grpSpPr>
      <p:sp>
        <p:nvSpPr>
          <p:cNvPr id="124" name="Google Shape;124;p14"/>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125" name="Google Shape;125;p14"/>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D9D9D9"/>
                </a:solidFill>
                <a:latin typeface="Roboto"/>
                <a:ea typeface="Roboto"/>
                <a:cs typeface="Roboto"/>
                <a:sym typeface="Roboto"/>
              </a:rPr>
              <a:t>Proprietary + Confidential</a:t>
            </a:r>
            <a:endParaRPr b="0" i="0" sz="600" u="none" cap="none" strike="noStrike">
              <a:solidFill>
                <a:srgbClr val="D9D9D9"/>
              </a:solidFill>
              <a:latin typeface="Roboto"/>
              <a:ea typeface="Roboto"/>
              <a:cs typeface="Roboto"/>
              <a:sym typeface="Roboto"/>
            </a:endParaRPr>
          </a:p>
        </p:txBody>
      </p:sp>
      <p:sp>
        <p:nvSpPr>
          <p:cNvPr id="126" name="Google Shape;126;p14"/>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127" name="Google Shape;127;p14"/>
          <p:cNvGrpSpPr/>
          <p:nvPr/>
        </p:nvGrpSpPr>
        <p:grpSpPr>
          <a:xfrm>
            <a:off x="8469122" y="4803781"/>
            <a:ext cx="420491" cy="137010"/>
            <a:chOff x="0" y="0"/>
            <a:chExt cx="2077525" cy="676925"/>
          </a:xfrm>
        </p:grpSpPr>
        <p:sp>
          <p:nvSpPr>
            <p:cNvPr id="128" name="Google Shape;128;p14"/>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9" name="Google Shape;129;p14"/>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0" name="Google Shape;130;p14"/>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1" name="Google Shape;131;p14"/>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2" name="Google Shape;132;p14"/>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3" name="Google Shape;133;p14"/>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Red">
  <p:cSld name="CUSTOM_1_1_1">
    <p:spTree>
      <p:nvGrpSpPr>
        <p:cNvPr id="134" name="Shape 134"/>
        <p:cNvGrpSpPr/>
        <p:nvPr/>
      </p:nvGrpSpPr>
      <p:grpSpPr>
        <a:xfrm>
          <a:off x="0" y="0"/>
          <a:ext cx="0" cy="0"/>
          <a:chOff x="0" y="0"/>
          <a:chExt cx="0" cy="0"/>
        </a:xfrm>
      </p:grpSpPr>
      <p:sp>
        <p:nvSpPr>
          <p:cNvPr id="135" name="Google Shape;135;p15"/>
          <p:cNvSpPr/>
          <p:nvPr/>
        </p:nvSpPr>
        <p:spPr>
          <a:xfrm>
            <a:off x="50" y="0"/>
            <a:ext cx="9144000" cy="45240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136" name="Google Shape;136;p15"/>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137" name="Google Shape;137;p15"/>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Roboto"/>
                <a:ea typeface="Roboto"/>
                <a:cs typeface="Roboto"/>
                <a:sym typeface="Roboto"/>
              </a:rPr>
              <a:t>Proprietary + Confidential</a:t>
            </a:r>
            <a:endParaRPr b="0" i="0" sz="600" u="none" cap="none" strike="noStrike">
              <a:solidFill>
                <a:srgbClr val="FFFFFF"/>
              </a:solidFill>
              <a:latin typeface="Roboto"/>
              <a:ea typeface="Roboto"/>
              <a:cs typeface="Roboto"/>
              <a:sym typeface="Roboto"/>
            </a:endParaRPr>
          </a:p>
        </p:txBody>
      </p:sp>
      <p:cxnSp>
        <p:nvCxnSpPr>
          <p:cNvPr id="138" name="Google Shape;138;p15"/>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139" name="Google Shape;139;p15"/>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Red">
  <p:cSld name="TITLE_2_1_1_1">
    <p:spTree>
      <p:nvGrpSpPr>
        <p:cNvPr id="140" name="Shape 140"/>
        <p:cNvGrpSpPr/>
        <p:nvPr/>
      </p:nvGrpSpPr>
      <p:grpSpPr>
        <a:xfrm>
          <a:off x="0" y="0"/>
          <a:ext cx="0" cy="0"/>
          <a:chOff x="0" y="0"/>
          <a:chExt cx="0" cy="0"/>
        </a:xfrm>
      </p:grpSpPr>
      <p:sp>
        <p:nvSpPr>
          <p:cNvPr id="141" name="Google Shape;141;p16"/>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142" name="Google Shape;142;p16"/>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D9D9D9"/>
                </a:solidFill>
                <a:latin typeface="Roboto"/>
                <a:ea typeface="Roboto"/>
                <a:cs typeface="Roboto"/>
                <a:sym typeface="Roboto"/>
              </a:rPr>
              <a:t>Proprietary + Confidential</a:t>
            </a:r>
            <a:endParaRPr b="0" i="0" sz="600" u="none" cap="none" strike="noStrike">
              <a:solidFill>
                <a:srgbClr val="D9D9D9"/>
              </a:solidFill>
              <a:latin typeface="Roboto"/>
              <a:ea typeface="Roboto"/>
              <a:cs typeface="Roboto"/>
              <a:sym typeface="Roboto"/>
            </a:endParaRPr>
          </a:p>
        </p:txBody>
      </p:sp>
      <p:sp>
        <p:nvSpPr>
          <p:cNvPr id="143" name="Google Shape;143;p16"/>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144" name="Google Shape;144;p16"/>
          <p:cNvGrpSpPr/>
          <p:nvPr/>
        </p:nvGrpSpPr>
        <p:grpSpPr>
          <a:xfrm>
            <a:off x="8469122" y="4803781"/>
            <a:ext cx="420491" cy="137010"/>
            <a:chOff x="0" y="0"/>
            <a:chExt cx="2077525" cy="676925"/>
          </a:xfrm>
        </p:grpSpPr>
        <p:sp>
          <p:nvSpPr>
            <p:cNvPr id="145" name="Google Shape;145;p16"/>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46" name="Google Shape;146;p16"/>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47" name="Google Shape;147;p16"/>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48" name="Google Shape;148;p16"/>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49" name="Google Shape;149;p16"/>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50" name="Google Shape;150;p16"/>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Blue">
  <p:cSld name="TITLE_2_2_1">
    <p:spTree>
      <p:nvGrpSpPr>
        <p:cNvPr id="151" name="Shape 151"/>
        <p:cNvGrpSpPr/>
        <p:nvPr/>
      </p:nvGrpSpPr>
      <p:grpSpPr>
        <a:xfrm>
          <a:off x="0" y="0"/>
          <a:ext cx="0" cy="0"/>
          <a:chOff x="0" y="0"/>
          <a:chExt cx="0" cy="0"/>
        </a:xfrm>
      </p:grpSpPr>
      <p:sp>
        <p:nvSpPr>
          <p:cNvPr id="152" name="Google Shape;152;p17"/>
          <p:cNvSpPr txBox="1"/>
          <p:nvPr>
            <p:ph idx="1" type="body"/>
          </p:nvPr>
        </p:nvSpPr>
        <p:spPr>
          <a:xfrm>
            <a:off x="344501"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153" name="Google Shape;153;p17"/>
          <p:cNvSpPr txBox="1"/>
          <p:nvPr>
            <p:ph type="title"/>
          </p:nvPr>
        </p:nvSpPr>
        <p:spPr>
          <a:xfrm>
            <a:off x="344501" y="1365900"/>
            <a:ext cx="38646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154" name="Google Shape;154;p17"/>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 name="Google Shape;155;p17"/>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BDC1C6"/>
                </a:solidFill>
                <a:latin typeface="Roboto"/>
                <a:ea typeface="Roboto"/>
                <a:cs typeface="Roboto"/>
                <a:sym typeface="Roboto"/>
              </a:rPr>
              <a:t>Proprietary + Confidential</a:t>
            </a:r>
            <a:endParaRPr b="0" i="0" sz="600" u="none" cap="none" strike="noStrike">
              <a:solidFill>
                <a:srgbClr val="BDC1C6"/>
              </a:solidFill>
              <a:latin typeface="Roboto"/>
              <a:ea typeface="Roboto"/>
              <a:cs typeface="Roboto"/>
              <a:sym typeface="Roboto"/>
            </a:endParaRPr>
          </a:p>
        </p:txBody>
      </p:sp>
      <p:sp>
        <p:nvSpPr>
          <p:cNvPr id="156" name="Google Shape;156;p17"/>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157" name="Google Shape;157;p17"/>
          <p:cNvSpPr txBox="1"/>
          <p:nvPr>
            <p:ph idx="2" type="body"/>
          </p:nvPr>
        </p:nvSpPr>
        <p:spPr>
          <a:xfrm>
            <a:off x="344501"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grpSp>
        <p:nvGrpSpPr>
          <p:cNvPr id="158" name="Google Shape;158;p17"/>
          <p:cNvGrpSpPr/>
          <p:nvPr/>
        </p:nvGrpSpPr>
        <p:grpSpPr>
          <a:xfrm>
            <a:off x="8469122" y="4803781"/>
            <a:ext cx="420491" cy="137010"/>
            <a:chOff x="0" y="0"/>
            <a:chExt cx="2077525" cy="676925"/>
          </a:xfrm>
        </p:grpSpPr>
        <p:sp>
          <p:nvSpPr>
            <p:cNvPr id="159" name="Google Shape;159;p17"/>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60" name="Google Shape;160;p17"/>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61" name="Google Shape;161;p17"/>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62" name="Google Shape;162;p17"/>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63" name="Google Shape;163;p17"/>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64" name="Google Shape;164;p17"/>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Green">
  <p:cSld name="TITLE_2_1_1_2_1">
    <p:spTree>
      <p:nvGrpSpPr>
        <p:cNvPr id="165" name="Shape 165"/>
        <p:cNvGrpSpPr/>
        <p:nvPr/>
      </p:nvGrpSpPr>
      <p:grpSpPr>
        <a:xfrm>
          <a:off x="0" y="0"/>
          <a:ext cx="0" cy="0"/>
          <a:chOff x="0" y="0"/>
          <a:chExt cx="0" cy="0"/>
        </a:xfrm>
      </p:grpSpPr>
      <p:sp>
        <p:nvSpPr>
          <p:cNvPr id="166" name="Google Shape;166;p18"/>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 name="Google Shape;167;p18"/>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BDC1C6"/>
                </a:solidFill>
                <a:latin typeface="Roboto"/>
                <a:ea typeface="Roboto"/>
                <a:cs typeface="Roboto"/>
                <a:sym typeface="Roboto"/>
              </a:rPr>
              <a:t>Proprietary + Confidential</a:t>
            </a:r>
            <a:endParaRPr b="0" i="0" sz="600" u="none" cap="none" strike="noStrike">
              <a:solidFill>
                <a:srgbClr val="BDC1C6"/>
              </a:solidFill>
              <a:latin typeface="Roboto"/>
              <a:ea typeface="Roboto"/>
              <a:cs typeface="Roboto"/>
              <a:sym typeface="Roboto"/>
            </a:endParaRPr>
          </a:p>
        </p:txBody>
      </p:sp>
      <p:sp>
        <p:nvSpPr>
          <p:cNvPr id="168" name="Google Shape;168;p18"/>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169" name="Google Shape;169;p18"/>
          <p:cNvSpPr txBox="1"/>
          <p:nvPr>
            <p:ph idx="1" type="body"/>
          </p:nvPr>
        </p:nvSpPr>
        <p:spPr>
          <a:xfrm>
            <a:off x="344501"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170" name="Google Shape;170;p18"/>
          <p:cNvSpPr txBox="1"/>
          <p:nvPr>
            <p:ph type="title"/>
          </p:nvPr>
        </p:nvSpPr>
        <p:spPr>
          <a:xfrm>
            <a:off x="344501" y="1365900"/>
            <a:ext cx="38646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171" name="Google Shape;171;p18"/>
          <p:cNvSpPr txBox="1"/>
          <p:nvPr>
            <p:ph idx="2" type="body"/>
          </p:nvPr>
        </p:nvSpPr>
        <p:spPr>
          <a:xfrm>
            <a:off x="344501"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grpSp>
        <p:nvGrpSpPr>
          <p:cNvPr id="172" name="Google Shape;172;p18"/>
          <p:cNvGrpSpPr/>
          <p:nvPr/>
        </p:nvGrpSpPr>
        <p:grpSpPr>
          <a:xfrm>
            <a:off x="8469122" y="4803781"/>
            <a:ext cx="420491" cy="137010"/>
            <a:chOff x="0" y="0"/>
            <a:chExt cx="2077525" cy="676925"/>
          </a:xfrm>
        </p:grpSpPr>
        <p:sp>
          <p:nvSpPr>
            <p:cNvPr id="173" name="Google Shape;173;p18"/>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74" name="Google Shape;174;p18"/>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75" name="Google Shape;175;p18"/>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76" name="Google Shape;176;p18"/>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77" name="Google Shape;177;p18"/>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78" name="Google Shape;178;p18"/>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Red">
  <p:cSld name="TITLE_2_1_1_1_1_1">
    <p:spTree>
      <p:nvGrpSpPr>
        <p:cNvPr id="179" name="Shape 179"/>
        <p:cNvGrpSpPr/>
        <p:nvPr/>
      </p:nvGrpSpPr>
      <p:grpSpPr>
        <a:xfrm>
          <a:off x="0" y="0"/>
          <a:ext cx="0" cy="0"/>
          <a:chOff x="0" y="0"/>
          <a:chExt cx="0" cy="0"/>
        </a:xfrm>
      </p:grpSpPr>
      <p:sp>
        <p:nvSpPr>
          <p:cNvPr id="180" name="Google Shape;180;p19"/>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 name="Google Shape;181;p19"/>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D9D9D9"/>
                </a:solidFill>
                <a:latin typeface="Roboto"/>
                <a:ea typeface="Roboto"/>
                <a:cs typeface="Roboto"/>
                <a:sym typeface="Roboto"/>
              </a:rPr>
              <a:t>Proprietary + Confidential</a:t>
            </a:r>
            <a:endParaRPr b="0" i="0" sz="600" u="none" cap="none" strike="noStrike">
              <a:solidFill>
                <a:srgbClr val="D9D9D9"/>
              </a:solidFill>
              <a:latin typeface="Roboto"/>
              <a:ea typeface="Roboto"/>
              <a:cs typeface="Roboto"/>
              <a:sym typeface="Roboto"/>
            </a:endParaRPr>
          </a:p>
        </p:txBody>
      </p:sp>
      <p:sp>
        <p:nvSpPr>
          <p:cNvPr id="182" name="Google Shape;182;p19"/>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183" name="Google Shape;183;p19"/>
          <p:cNvSpPr txBox="1"/>
          <p:nvPr>
            <p:ph idx="1" type="body"/>
          </p:nvPr>
        </p:nvSpPr>
        <p:spPr>
          <a:xfrm>
            <a:off x="344501"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184" name="Google Shape;184;p19"/>
          <p:cNvSpPr txBox="1"/>
          <p:nvPr>
            <p:ph type="title"/>
          </p:nvPr>
        </p:nvSpPr>
        <p:spPr>
          <a:xfrm>
            <a:off x="344501" y="1365900"/>
            <a:ext cx="38646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185" name="Google Shape;185;p19"/>
          <p:cNvSpPr txBox="1"/>
          <p:nvPr>
            <p:ph idx="2" type="body"/>
          </p:nvPr>
        </p:nvSpPr>
        <p:spPr>
          <a:xfrm>
            <a:off x="344501"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grpSp>
        <p:nvGrpSpPr>
          <p:cNvPr id="186" name="Google Shape;186;p19"/>
          <p:cNvGrpSpPr/>
          <p:nvPr/>
        </p:nvGrpSpPr>
        <p:grpSpPr>
          <a:xfrm>
            <a:off x="8469122" y="4803781"/>
            <a:ext cx="420491" cy="137010"/>
            <a:chOff x="0" y="0"/>
            <a:chExt cx="2077525" cy="676925"/>
          </a:xfrm>
        </p:grpSpPr>
        <p:sp>
          <p:nvSpPr>
            <p:cNvPr id="187" name="Google Shape;187;p19"/>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88" name="Google Shape;188;p19"/>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89" name="Google Shape;189;p19"/>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90" name="Google Shape;190;p19"/>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91" name="Google Shape;191;p19"/>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92" name="Google Shape;192;p19"/>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Dark Blue 900">
  <p:cSld name="CUSTOM_1_1_1_1_1_1">
    <p:spTree>
      <p:nvGrpSpPr>
        <p:cNvPr id="193" name="Shape 193"/>
        <p:cNvGrpSpPr/>
        <p:nvPr/>
      </p:nvGrpSpPr>
      <p:grpSpPr>
        <a:xfrm>
          <a:off x="0" y="0"/>
          <a:ext cx="0" cy="0"/>
          <a:chOff x="0" y="0"/>
          <a:chExt cx="0" cy="0"/>
        </a:xfrm>
      </p:grpSpPr>
      <p:sp>
        <p:nvSpPr>
          <p:cNvPr id="194" name="Google Shape;194;p20"/>
          <p:cNvSpPr/>
          <p:nvPr/>
        </p:nvSpPr>
        <p:spPr>
          <a:xfrm>
            <a:off x="50" y="0"/>
            <a:ext cx="9144000" cy="4524000"/>
          </a:xfrm>
          <a:prstGeom prst="rect">
            <a:avLst/>
          </a:prstGeom>
          <a:solidFill>
            <a:srgbClr val="185ABC"/>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195" name="Google Shape;195;p20"/>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196" name="Google Shape;196;p20"/>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Roboto"/>
                <a:ea typeface="Roboto"/>
                <a:cs typeface="Roboto"/>
                <a:sym typeface="Roboto"/>
              </a:rPr>
              <a:t>Proprietary + Confidential</a:t>
            </a:r>
            <a:endParaRPr b="0" i="0" sz="600" u="none" cap="none" strike="noStrike">
              <a:solidFill>
                <a:srgbClr val="FFFFFF"/>
              </a:solidFill>
              <a:latin typeface="Roboto"/>
              <a:ea typeface="Roboto"/>
              <a:cs typeface="Roboto"/>
              <a:sym typeface="Roboto"/>
            </a:endParaRPr>
          </a:p>
        </p:txBody>
      </p:sp>
      <p:cxnSp>
        <p:nvCxnSpPr>
          <p:cNvPr id="197" name="Google Shape;197;p20"/>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198" name="Google Shape;198;p20"/>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Blank_1">
    <p:spTree>
      <p:nvGrpSpPr>
        <p:cNvPr id="22" name="Shape 22"/>
        <p:cNvGrpSpPr/>
        <p:nvPr/>
      </p:nvGrpSpPr>
      <p:grpSpPr>
        <a:xfrm>
          <a:off x="0" y="0"/>
          <a:ext cx="0" cy="0"/>
          <a:chOff x="0" y="0"/>
          <a:chExt cx="0" cy="0"/>
        </a:xfrm>
      </p:grpSpPr>
      <p:sp>
        <p:nvSpPr>
          <p:cNvPr id="23" name="Google Shape;23;p3"/>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cxnSp>
        <p:nvCxnSpPr>
          <p:cNvPr id="24" name="Google Shape;24;p3"/>
          <p:cNvCxnSpPr/>
          <p:nvPr/>
        </p:nvCxnSpPr>
        <p:spPr>
          <a:xfrm rot="10800000">
            <a:off x="559254" y="1427358"/>
            <a:ext cx="0" cy="1869900"/>
          </a:xfrm>
          <a:prstGeom prst="straightConnector1">
            <a:avLst/>
          </a:prstGeom>
          <a:noFill/>
          <a:ln cap="flat" cmpd="sng" w="25400">
            <a:solidFill>
              <a:srgbClr val="FFFFFF"/>
            </a:solidFill>
            <a:prstDash val="solid"/>
            <a:miter lim="400000"/>
            <a:headEnd len="sm" w="sm" type="none"/>
            <a:tailEnd len="sm" w="sm" type="none"/>
          </a:ln>
        </p:spPr>
      </p:cxnSp>
      <p:grpSp>
        <p:nvGrpSpPr>
          <p:cNvPr id="25" name="Google Shape;25;p3"/>
          <p:cNvGrpSpPr/>
          <p:nvPr/>
        </p:nvGrpSpPr>
        <p:grpSpPr>
          <a:xfrm>
            <a:off x="8469122" y="4803781"/>
            <a:ext cx="420491" cy="137010"/>
            <a:chOff x="0" y="0"/>
            <a:chExt cx="2077525" cy="676925"/>
          </a:xfrm>
        </p:grpSpPr>
        <p:sp>
          <p:nvSpPr>
            <p:cNvPr id="26" name="Google Shape;26;p3"/>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7" name="Google Shape;27;p3"/>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8" name="Google Shape;28;p3"/>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9" name="Google Shape;29;p3"/>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0" name="Google Shape;30;p3"/>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1" name="Google Shape;31;p3"/>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32" name="Google Shape;32;p3"/>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Dark Yellow 700">
  <p:cSld name="CUSTOM_1_1_1_1_1_1_1_1_1">
    <p:spTree>
      <p:nvGrpSpPr>
        <p:cNvPr id="199" name="Shape 199"/>
        <p:cNvGrpSpPr/>
        <p:nvPr/>
      </p:nvGrpSpPr>
      <p:grpSpPr>
        <a:xfrm>
          <a:off x="0" y="0"/>
          <a:ext cx="0" cy="0"/>
          <a:chOff x="0" y="0"/>
          <a:chExt cx="0" cy="0"/>
        </a:xfrm>
      </p:grpSpPr>
      <p:sp>
        <p:nvSpPr>
          <p:cNvPr id="200" name="Google Shape;200;p21"/>
          <p:cNvSpPr/>
          <p:nvPr/>
        </p:nvSpPr>
        <p:spPr>
          <a:xfrm>
            <a:off x="50" y="0"/>
            <a:ext cx="9144000" cy="4524000"/>
          </a:xfrm>
          <a:prstGeom prst="rect">
            <a:avLst/>
          </a:prstGeom>
          <a:solidFill>
            <a:srgbClr val="EA8600"/>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201" name="Google Shape;201;p21"/>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202" name="Google Shape;202;p21"/>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Roboto"/>
                <a:ea typeface="Roboto"/>
                <a:cs typeface="Roboto"/>
                <a:sym typeface="Roboto"/>
              </a:rPr>
              <a:t>Proprietary + Confidential</a:t>
            </a:r>
            <a:endParaRPr b="0" i="0" sz="600" u="none" cap="none" strike="noStrike">
              <a:solidFill>
                <a:srgbClr val="FFFFFF"/>
              </a:solidFill>
              <a:latin typeface="Roboto"/>
              <a:ea typeface="Roboto"/>
              <a:cs typeface="Roboto"/>
              <a:sym typeface="Roboto"/>
            </a:endParaRPr>
          </a:p>
        </p:txBody>
      </p:sp>
      <p:cxnSp>
        <p:nvCxnSpPr>
          <p:cNvPr id="203" name="Google Shape;203;p21"/>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204" name="Google Shape;204;p21"/>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Dark Green 900">
  <p:cSld name="CUSTOM_1_1_1_1_1_1_1_1">
    <p:spTree>
      <p:nvGrpSpPr>
        <p:cNvPr id="205" name="Shape 205"/>
        <p:cNvGrpSpPr/>
        <p:nvPr/>
      </p:nvGrpSpPr>
      <p:grpSpPr>
        <a:xfrm>
          <a:off x="0" y="0"/>
          <a:ext cx="0" cy="0"/>
          <a:chOff x="0" y="0"/>
          <a:chExt cx="0" cy="0"/>
        </a:xfrm>
      </p:grpSpPr>
      <p:sp>
        <p:nvSpPr>
          <p:cNvPr id="206" name="Google Shape;206;p22"/>
          <p:cNvSpPr/>
          <p:nvPr/>
        </p:nvSpPr>
        <p:spPr>
          <a:xfrm>
            <a:off x="50" y="0"/>
            <a:ext cx="9144000" cy="4524000"/>
          </a:xfrm>
          <a:prstGeom prst="rect">
            <a:avLst/>
          </a:prstGeom>
          <a:solidFill>
            <a:srgbClr val="13733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207" name="Google Shape;207;p22"/>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208" name="Google Shape;208;p22"/>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Roboto"/>
                <a:ea typeface="Roboto"/>
                <a:cs typeface="Roboto"/>
                <a:sym typeface="Roboto"/>
              </a:rPr>
              <a:t>Proprietary + Confidential</a:t>
            </a:r>
            <a:endParaRPr b="0" i="0" sz="600" u="none" cap="none" strike="noStrike">
              <a:solidFill>
                <a:srgbClr val="FFFFFF"/>
              </a:solidFill>
              <a:latin typeface="Roboto"/>
              <a:ea typeface="Roboto"/>
              <a:cs typeface="Roboto"/>
              <a:sym typeface="Roboto"/>
            </a:endParaRPr>
          </a:p>
        </p:txBody>
      </p:sp>
      <p:cxnSp>
        <p:nvCxnSpPr>
          <p:cNvPr id="209" name="Google Shape;209;p22"/>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210" name="Google Shape;210;p22"/>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Dark Red 800">
  <p:cSld name="CUSTOM_1_1_1_1_1">
    <p:spTree>
      <p:nvGrpSpPr>
        <p:cNvPr id="211" name="Shape 211"/>
        <p:cNvGrpSpPr/>
        <p:nvPr/>
      </p:nvGrpSpPr>
      <p:grpSpPr>
        <a:xfrm>
          <a:off x="0" y="0"/>
          <a:ext cx="0" cy="0"/>
          <a:chOff x="0" y="0"/>
          <a:chExt cx="0" cy="0"/>
        </a:xfrm>
      </p:grpSpPr>
      <p:sp>
        <p:nvSpPr>
          <p:cNvPr id="212" name="Google Shape;212;p23"/>
          <p:cNvSpPr/>
          <p:nvPr/>
        </p:nvSpPr>
        <p:spPr>
          <a:xfrm>
            <a:off x="50" y="0"/>
            <a:ext cx="9144000" cy="4524000"/>
          </a:xfrm>
          <a:prstGeom prst="rect">
            <a:avLst/>
          </a:prstGeom>
          <a:solidFill>
            <a:srgbClr val="B31412"/>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213" name="Google Shape;213;p23"/>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214" name="Google Shape;214;p23"/>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Roboto"/>
                <a:ea typeface="Roboto"/>
                <a:cs typeface="Roboto"/>
                <a:sym typeface="Roboto"/>
              </a:rPr>
              <a:t>Proprietary + Confidential</a:t>
            </a:r>
            <a:endParaRPr b="0" i="0" sz="600" u="none" cap="none" strike="noStrike">
              <a:solidFill>
                <a:srgbClr val="FFFFFF"/>
              </a:solidFill>
              <a:latin typeface="Roboto"/>
              <a:ea typeface="Roboto"/>
              <a:cs typeface="Roboto"/>
              <a:sym typeface="Roboto"/>
            </a:endParaRPr>
          </a:p>
        </p:txBody>
      </p:sp>
      <p:cxnSp>
        <p:nvCxnSpPr>
          <p:cNvPr id="215" name="Google Shape;215;p23"/>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216" name="Google Shape;216;p23"/>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nal Intro/Context Slide">
  <p:cSld name="Blank - Title_1_1_3_1_1">
    <p:bg>
      <p:bgPr>
        <a:solidFill>
          <a:srgbClr val="FBBC04"/>
        </a:solidFill>
      </p:bgPr>
    </p:bg>
    <p:spTree>
      <p:nvGrpSpPr>
        <p:cNvPr id="217" name="Shape 217"/>
        <p:cNvGrpSpPr/>
        <p:nvPr/>
      </p:nvGrpSpPr>
      <p:grpSpPr>
        <a:xfrm>
          <a:off x="0" y="0"/>
          <a:ext cx="0" cy="0"/>
          <a:chOff x="0" y="0"/>
          <a:chExt cx="0" cy="0"/>
        </a:xfrm>
      </p:grpSpPr>
      <p:sp>
        <p:nvSpPr>
          <p:cNvPr id="218" name="Google Shape;218;p24"/>
          <p:cNvSpPr/>
          <p:nvPr/>
        </p:nvSpPr>
        <p:spPr>
          <a:xfrm>
            <a:off x="0" y="0"/>
            <a:ext cx="9144000" cy="493800"/>
          </a:xfrm>
          <a:prstGeom prst="rect">
            <a:avLst/>
          </a:prstGeom>
          <a:solidFill>
            <a:srgbClr val="B3141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Google Sans Medium"/>
                <a:ea typeface="Google Sans Medium"/>
                <a:cs typeface="Google Sans Medium"/>
                <a:sym typeface="Google Sans Medium"/>
              </a:rPr>
              <a:t>     INTERNAL ONLY</a:t>
            </a:r>
            <a:endParaRPr b="0" i="0" sz="1400" u="none" cap="none" strike="noStrike">
              <a:solidFill>
                <a:srgbClr val="FFFFFF"/>
              </a:solidFill>
              <a:latin typeface="Google Sans Medium"/>
              <a:ea typeface="Google Sans Medium"/>
              <a:cs typeface="Google Sans Medium"/>
              <a:sym typeface="Google Sans Medium"/>
            </a:endParaRPr>
          </a:p>
        </p:txBody>
      </p:sp>
      <p:sp>
        <p:nvSpPr>
          <p:cNvPr id="219" name="Google Shape;219;p24"/>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Roboto"/>
                <a:ea typeface="Roboto"/>
                <a:cs typeface="Roboto"/>
                <a:sym typeface="Roboto"/>
              </a:rPr>
              <a:t>Proprietary + Confidential</a:t>
            </a:r>
            <a:endParaRPr b="0" i="0" sz="600" u="none" cap="none" strike="noStrike">
              <a:solidFill>
                <a:srgbClr val="FFFFFF"/>
              </a:solidFill>
              <a:latin typeface="Roboto"/>
              <a:ea typeface="Roboto"/>
              <a:cs typeface="Roboto"/>
              <a:sym typeface="Roboto"/>
            </a:endParaRPr>
          </a:p>
        </p:txBody>
      </p:sp>
      <p:sp>
        <p:nvSpPr>
          <p:cNvPr id="220" name="Google Shape;220;p24"/>
          <p:cNvSpPr/>
          <p:nvPr/>
        </p:nvSpPr>
        <p:spPr>
          <a:xfrm>
            <a:off x="3773600" y="178350"/>
            <a:ext cx="156000" cy="137100"/>
          </a:xfrm>
          <a:custGeom>
            <a:rect b="b" l="l" r="r" t="t"/>
            <a:pathLst>
              <a:path extrusionOk="0" h="120000" w="120000">
                <a:moveTo>
                  <a:pt x="0" y="119999"/>
                </a:moveTo>
                <a:lnTo>
                  <a:pt x="120000" y="119999"/>
                </a:lnTo>
                <a:lnTo>
                  <a:pt x="60000" y="0"/>
                </a:lnTo>
                <a:lnTo>
                  <a:pt x="0" y="119999"/>
                </a:lnTo>
                <a:close/>
                <a:moveTo>
                  <a:pt x="65480" y="100931"/>
                </a:moveTo>
                <a:lnTo>
                  <a:pt x="54519" y="100931"/>
                </a:lnTo>
                <a:lnTo>
                  <a:pt x="54519" y="88438"/>
                </a:lnTo>
                <a:lnTo>
                  <a:pt x="65480" y="88438"/>
                </a:lnTo>
                <a:lnTo>
                  <a:pt x="65480" y="100931"/>
                </a:lnTo>
                <a:close/>
                <a:moveTo>
                  <a:pt x="65480" y="75616"/>
                </a:moveTo>
                <a:lnTo>
                  <a:pt x="54519" y="75616"/>
                </a:lnTo>
                <a:lnTo>
                  <a:pt x="54519" y="50630"/>
                </a:lnTo>
                <a:lnTo>
                  <a:pt x="65480" y="50630"/>
                </a:lnTo>
                <a:lnTo>
                  <a:pt x="65480" y="75616"/>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666666"/>
              </a:solidFill>
              <a:latin typeface="Arial"/>
              <a:ea typeface="Arial"/>
              <a:cs typeface="Arial"/>
              <a:sym typeface="Arial"/>
            </a:endParaRPr>
          </a:p>
        </p:txBody>
      </p:sp>
      <p:grpSp>
        <p:nvGrpSpPr>
          <p:cNvPr id="221" name="Google Shape;221;p24"/>
          <p:cNvGrpSpPr/>
          <p:nvPr/>
        </p:nvGrpSpPr>
        <p:grpSpPr>
          <a:xfrm>
            <a:off x="8469122" y="4803781"/>
            <a:ext cx="420491" cy="137010"/>
            <a:chOff x="0" y="0"/>
            <a:chExt cx="2077525" cy="676925"/>
          </a:xfrm>
        </p:grpSpPr>
        <p:sp>
          <p:nvSpPr>
            <p:cNvPr id="222" name="Google Shape;222;p24"/>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23" name="Google Shape;223;p24"/>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24" name="Google Shape;224;p24"/>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25" name="Google Shape;225;p24"/>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26" name="Google Shape;226;p24"/>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27" name="Google Shape;227;p24"/>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228" name="Google Shape;228;p24"/>
          <p:cNvSpPr txBox="1"/>
          <p:nvPr>
            <p:ph idx="1" type="body"/>
          </p:nvPr>
        </p:nvSpPr>
        <p:spPr>
          <a:xfrm>
            <a:off x="340663" y="1128663"/>
            <a:ext cx="7877100" cy="34527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1pPr>
            <a:lvl2pPr indent="-285750" lvl="1" marL="9144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2pPr>
            <a:lvl3pPr indent="-285750" lvl="2" marL="13716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3pPr>
            <a:lvl4pPr indent="-285750" lvl="3" marL="18288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4pPr>
            <a:lvl5pPr indent="-285750" lvl="4" marL="22860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5pPr>
            <a:lvl6pPr indent="-285750" lvl="5" marL="27432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6pPr>
            <a:lvl7pPr indent="-285750" lvl="6" marL="32004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7pPr>
            <a:lvl8pPr indent="-285750" lvl="7" marL="36576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8pPr>
            <a:lvl9pPr indent="-285750" lvl="8" marL="41148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9pPr>
          </a:lstStyle>
          <a:p/>
        </p:txBody>
      </p:sp>
      <p:sp>
        <p:nvSpPr>
          <p:cNvPr id="229" name="Google Shape;229;p24"/>
          <p:cNvSpPr txBox="1"/>
          <p:nvPr>
            <p:ph type="title"/>
          </p:nvPr>
        </p:nvSpPr>
        <p:spPr>
          <a:xfrm>
            <a:off x="395688" y="493663"/>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3C4043"/>
              </a:buClr>
              <a:buSzPts val="2400"/>
              <a:buFont typeface="Google Sans"/>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nal header">
  <p:cSld name="Blank - Title_1_1_3_1_1_2">
    <p:bg>
      <p:bgPr>
        <a:noFill/>
      </p:bgPr>
    </p:bg>
    <p:spTree>
      <p:nvGrpSpPr>
        <p:cNvPr id="230" name="Shape 230"/>
        <p:cNvGrpSpPr/>
        <p:nvPr/>
      </p:nvGrpSpPr>
      <p:grpSpPr>
        <a:xfrm>
          <a:off x="0" y="0"/>
          <a:ext cx="0" cy="0"/>
          <a:chOff x="0" y="0"/>
          <a:chExt cx="0" cy="0"/>
        </a:xfrm>
      </p:grpSpPr>
      <p:sp>
        <p:nvSpPr>
          <p:cNvPr id="231" name="Google Shape;231;p25"/>
          <p:cNvSpPr/>
          <p:nvPr/>
        </p:nvSpPr>
        <p:spPr>
          <a:xfrm>
            <a:off x="0" y="0"/>
            <a:ext cx="9144000" cy="493800"/>
          </a:xfrm>
          <a:prstGeom prst="rect">
            <a:avLst/>
          </a:prstGeom>
          <a:solidFill>
            <a:srgbClr val="B3141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Google Sans Medium"/>
                <a:ea typeface="Google Sans Medium"/>
                <a:cs typeface="Google Sans Medium"/>
                <a:sym typeface="Google Sans Medium"/>
              </a:rPr>
              <a:t>     INTERNAL ONLY</a:t>
            </a:r>
            <a:endParaRPr b="0" i="0" sz="1400" u="none" cap="none" strike="noStrike">
              <a:solidFill>
                <a:srgbClr val="FFFFFF"/>
              </a:solidFill>
              <a:latin typeface="Google Sans Medium"/>
              <a:ea typeface="Google Sans Medium"/>
              <a:cs typeface="Google Sans Medium"/>
              <a:sym typeface="Google Sans Medium"/>
            </a:endParaRPr>
          </a:p>
        </p:txBody>
      </p:sp>
      <p:sp>
        <p:nvSpPr>
          <p:cNvPr id="232" name="Google Shape;232;p25"/>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Roboto"/>
                <a:ea typeface="Roboto"/>
                <a:cs typeface="Roboto"/>
                <a:sym typeface="Roboto"/>
              </a:rPr>
              <a:t>Proprietary + Confidential</a:t>
            </a:r>
            <a:endParaRPr b="0" i="0" sz="600" u="none" cap="none" strike="noStrike">
              <a:solidFill>
                <a:srgbClr val="FFFFFF"/>
              </a:solidFill>
              <a:latin typeface="Roboto"/>
              <a:ea typeface="Roboto"/>
              <a:cs typeface="Roboto"/>
              <a:sym typeface="Roboto"/>
            </a:endParaRPr>
          </a:p>
        </p:txBody>
      </p:sp>
      <p:sp>
        <p:nvSpPr>
          <p:cNvPr id="233" name="Google Shape;233;p25"/>
          <p:cNvSpPr/>
          <p:nvPr/>
        </p:nvSpPr>
        <p:spPr>
          <a:xfrm>
            <a:off x="3773600" y="178350"/>
            <a:ext cx="156000" cy="137100"/>
          </a:xfrm>
          <a:custGeom>
            <a:rect b="b" l="l" r="r" t="t"/>
            <a:pathLst>
              <a:path extrusionOk="0" h="120000" w="120000">
                <a:moveTo>
                  <a:pt x="0" y="119999"/>
                </a:moveTo>
                <a:lnTo>
                  <a:pt x="120000" y="119999"/>
                </a:lnTo>
                <a:lnTo>
                  <a:pt x="60000" y="0"/>
                </a:lnTo>
                <a:lnTo>
                  <a:pt x="0" y="119999"/>
                </a:lnTo>
                <a:close/>
                <a:moveTo>
                  <a:pt x="65480" y="100931"/>
                </a:moveTo>
                <a:lnTo>
                  <a:pt x="54519" y="100931"/>
                </a:lnTo>
                <a:lnTo>
                  <a:pt x="54519" y="88438"/>
                </a:lnTo>
                <a:lnTo>
                  <a:pt x="65480" y="88438"/>
                </a:lnTo>
                <a:lnTo>
                  <a:pt x="65480" y="100931"/>
                </a:lnTo>
                <a:close/>
                <a:moveTo>
                  <a:pt x="65480" y="75616"/>
                </a:moveTo>
                <a:lnTo>
                  <a:pt x="54519" y="75616"/>
                </a:lnTo>
                <a:lnTo>
                  <a:pt x="54519" y="50630"/>
                </a:lnTo>
                <a:lnTo>
                  <a:pt x="65480" y="50630"/>
                </a:lnTo>
                <a:lnTo>
                  <a:pt x="65480" y="75616"/>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666666"/>
              </a:solidFill>
              <a:latin typeface="Arial"/>
              <a:ea typeface="Arial"/>
              <a:cs typeface="Arial"/>
              <a:sym typeface="Arial"/>
            </a:endParaRPr>
          </a:p>
        </p:txBody>
      </p:sp>
      <p:grpSp>
        <p:nvGrpSpPr>
          <p:cNvPr id="234" name="Google Shape;234;p25"/>
          <p:cNvGrpSpPr/>
          <p:nvPr/>
        </p:nvGrpSpPr>
        <p:grpSpPr>
          <a:xfrm>
            <a:off x="8469122" y="4803781"/>
            <a:ext cx="420491" cy="137010"/>
            <a:chOff x="0" y="0"/>
            <a:chExt cx="2077525" cy="676925"/>
          </a:xfrm>
        </p:grpSpPr>
        <p:sp>
          <p:nvSpPr>
            <p:cNvPr id="235" name="Google Shape;235;p25"/>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36" name="Google Shape;236;p25"/>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37" name="Google Shape;237;p25"/>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38" name="Google Shape;238;p25"/>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39" name="Google Shape;239;p25"/>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40" name="Google Shape;240;p25"/>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Yellow">
  <p:cSld name="TITLE_2_1_2">
    <p:spTree>
      <p:nvGrpSpPr>
        <p:cNvPr id="241" name="Shape 241"/>
        <p:cNvGrpSpPr/>
        <p:nvPr/>
      </p:nvGrpSpPr>
      <p:grpSpPr>
        <a:xfrm>
          <a:off x="0" y="0"/>
          <a:ext cx="0" cy="0"/>
          <a:chOff x="0" y="0"/>
          <a:chExt cx="0" cy="0"/>
        </a:xfrm>
      </p:grpSpPr>
      <p:sp>
        <p:nvSpPr>
          <p:cNvPr id="242" name="Google Shape;242;p26"/>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 name="Google Shape;243;p26"/>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244" name="Google Shape;244;p26"/>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BDC1C6"/>
                </a:solidFill>
                <a:latin typeface="Roboto"/>
                <a:ea typeface="Roboto"/>
                <a:cs typeface="Roboto"/>
                <a:sym typeface="Roboto"/>
              </a:rPr>
              <a:t>Proprietary + Confidential</a:t>
            </a:r>
            <a:endParaRPr b="0" i="0" sz="600" u="none" cap="none" strike="noStrike">
              <a:solidFill>
                <a:srgbClr val="BDC1C6"/>
              </a:solidFill>
              <a:latin typeface="Roboto"/>
              <a:ea typeface="Roboto"/>
              <a:cs typeface="Roboto"/>
              <a:sym typeface="Roboto"/>
            </a:endParaRPr>
          </a:p>
        </p:txBody>
      </p:sp>
      <p:sp>
        <p:nvSpPr>
          <p:cNvPr id="245" name="Google Shape;245;p26"/>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246" name="Google Shape;246;p26"/>
          <p:cNvSpPr txBox="1"/>
          <p:nvPr>
            <p:ph idx="1" type="body"/>
          </p:nvPr>
        </p:nvSpPr>
        <p:spPr>
          <a:xfrm>
            <a:off x="362563"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247" name="Google Shape;247;p26"/>
          <p:cNvSpPr txBox="1"/>
          <p:nvPr>
            <p:ph type="title"/>
          </p:nvPr>
        </p:nvSpPr>
        <p:spPr>
          <a:xfrm>
            <a:off x="362563" y="1365900"/>
            <a:ext cx="38646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248" name="Google Shape;248;p26"/>
          <p:cNvGrpSpPr/>
          <p:nvPr/>
        </p:nvGrpSpPr>
        <p:grpSpPr>
          <a:xfrm>
            <a:off x="8469122" y="4803781"/>
            <a:ext cx="420491" cy="137010"/>
            <a:chOff x="0" y="0"/>
            <a:chExt cx="2077525" cy="676925"/>
          </a:xfrm>
        </p:grpSpPr>
        <p:sp>
          <p:nvSpPr>
            <p:cNvPr id="249" name="Google Shape;249;p26"/>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50" name="Google Shape;250;p26"/>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51" name="Google Shape;251;p26"/>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52" name="Google Shape;252;p26"/>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53" name="Google Shape;253;p26"/>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54" name="Google Shape;254;p26"/>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Yellow">
  <p:cSld name="TITLE_2_3_3_1">
    <p:spTree>
      <p:nvGrpSpPr>
        <p:cNvPr id="255" name="Shape 255"/>
        <p:cNvGrpSpPr/>
        <p:nvPr/>
      </p:nvGrpSpPr>
      <p:grpSpPr>
        <a:xfrm>
          <a:off x="0" y="0"/>
          <a:ext cx="0" cy="0"/>
          <a:chOff x="0" y="0"/>
          <a:chExt cx="0" cy="0"/>
        </a:xfrm>
      </p:grpSpPr>
      <p:sp>
        <p:nvSpPr>
          <p:cNvPr id="256" name="Google Shape;256;p27"/>
          <p:cNvSpPr txBox="1"/>
          <p:nvPr>
            <p:ph idx="1" type="body"/>
          </p:nvPr>
        </p:nvSpPr>
        <p:spPr>
          <a:xfrm>
            <a:off x="344500" y="1957700"/>
            <a:ext cx="3946200" cy="16068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257" name="Google Shape;257;p27"/>
          <p:cNvSpPr/>
          <p:nvPr/>
        </p:nvSpPr>
        <p:spPr>
          <a:xfrm>
            <a:off x="344501" y="4167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258" name="Google Shape;258;p27"/>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D9D9D9"/>
                </a:solidFill>
                <a:latin typeface="Roboto"/>
                <a:ea typeface="Roboto"/>
                <a:cs typeface="Roboto"/>
                <a:sym typeface="Roboto"/>
              </a:rPr>
              <a:t>Proprietary + Confidential</a:t>
            </a:r>
            <a:endParaRPr b="0" i="0" sz="600" u="none" cap="none" strike="noStrike">
              <a:solidFill>
                <a:srgbClr val="D9D9D9"/>
              </a:solidFill>
              <a:latin typeface="Roboto"/>
              <a:ea typeface="Roboto"/>
              <a:cs typeface="Roboto"/>
              <a:sym typeface="Roboto"/>
            </a:endParaRPr>
          </a:p>
        </p:txBody>
      </p:sp>
      <p:sp>
        <p:nvSpPr>
          <p:cNvPr id="259" name="Google Shape;259;p27"/>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260" name="Google Shape;260;p27"/>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261" name="Google Shape;261;p27"/>
          <p:cNvGrpSpPr/>
          <p:nvPr/>
        </p:nvGrpSpPr>
        <p:grpSpPr>
          <a:xfrm>
            <a:off x="8469122" y="4803781"/>
            <a:ext cx="420491" cy="137010"/>
            <a:chOff x="0" y="0"/>
            <a:chExt cx="2077525" cy="676925"/>
          </a:xfrm>
        </p:grpSpPr>
        <p:sp>
          <p:nvSpPr>
            <p:cNvPr id="262" name="Google Shape;262;p27"/>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63" name="Google Shape;263;p27"/>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64" name="Google Shape;264;p27"/>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65" name="Google Shape;265;p27"/>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66" name="Google Shape;266;p27"/>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67" name="Google Shape;267;p27"/>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ulleted List - Yellow">
  <p:cSld name="TITLE_2_3_1_1">
    <p:spTree>
      <p:nvGrpSpPr>
        <p:cNvPr id="268" name="Shape 268"/>
        <p:cNvGrpSpPr/>
        <p:nvPr/>
      </p:nvGrpSpPr>
      <p:grpSpPr>
        <a:xfrm>
          <a:off x="0" y="0"/>
          <a:ext cx="0" cy="0"/>
          <a:chOff x="0" y="0"/>
          <a:chExt cx="0" cy="0"/>
        </a:xfrm>
      </p:grpSpPr>
      <p:sp>
        <p:nvSpPr>
          <p:cNvPr id="269" name="Google Shape;269;p28"/>
          <p:cNvSpPr txBox="1"/>
          <p:nvPr>
            <p:ph idx="1" type="body"/>
          </p:nvPr>
        </p:nvSpPr>
        <p:spPr>
          <a:xfrm>
            <a:off x="837575" y="1716000"/>
            <a:ext cx="46974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270" name="Google Shape;270;p28"/>
          <p:cNvSpPr/>
          <p:nvPr/>
        </p:nvSpPr>
        <p:spPr>
          <a:xfrm>
            <a:off x="297376" y="40612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271" name="Google Shape;271;p28"/>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D9D9D9"/>
                </a:solidFill>
                <a:latin typeface="Roboto"/>
                <a:ea typeface="Roboto"/>
                <a:cs typeface="Roboto"/>
                <a:sym typeface="Roboto"/>
              </a:rPr>
              <a:t>Proprietary + Confidential</a:t>
            </a:r>
            <a:endParaRPr b="0" i="0" sz="600" u="none" cap="none" strike="noStrike">
              <a:solidFill>
                <a:srgbClr val="D9D9D9"/>
              </a:solidFill>
              <a:latin typeface="Roboto"/>
              <a:ea typeface="Roboto"/>
              <a:cs typeface="Roboto"/>
              <a:sym typeface="Roboto"/>
            </a:endParaRPr>
          </a:p>
        </p:txBody>
      </p:sp>
      <p:sp>
        <p:nvSpPr>
          <p:cNvPr id="272" name="Google Shape;272;p28"/>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273" name="Google Shape;273;p28"/>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274" name="Google Shape;274;p28"/>
          <p:cNvGrpSpPr/>
          <p:nvPr/>
        </p:nvGrpSpPr>
        <p:grpSpPr>
          <a:xfrm>
            <a:off x="8469122" y="4803781"/>
            <a:ext cx="420491" cy="137010"/>
            <a:chOff x="0" y="0"/>
            <a:chExt cx="2077525" cy="676925"/>
          </a:xfrm>
        </p:grpSpPr>
        <p:sp>
          <p:nvSpPr>
            <p:cNvPr id="275" name="Google Shape;275;p28"/>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76" name="Google Shape;276;p28"/>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77" name="Google Shape;277;p28"/>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78" name="Google Shape;278;p28"/>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79" name="Google Shape;279;p28"/>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80" name="Google Shape;280;p28"/>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Green">
  <p:cSld name="TITLE_2_3_3_1_1">
    <p:spTree>
      <p:nvGrpSpPr>
        <p:cNvPr id="281" name="Shape 281"/>
        <p:cNvGrpSpPr/>
        <p:nvPr/>
      </p:nvGrpSpPr>
      <p:grpSpPr>
        <a:xfrm>
          <a:off x="0" y="0"/>
          <a:ext cx="0" cy="0"/>
          <a:chOff x="0" y="0"/>
          <a:chExt cx="0" cy="0"/>
        </a:xfrm>
      </p:grpSpPr>
      <p:sp>
        <p:nvSpPr>
          <p:cNvPr id="282" name="Google Shape;282;p29"/>
          <p:cNvSpPr txBox="1"/>
          <p:nvPr>
            <p:ph idx="1" type="body"/>
          </p:nvPr>
        </p:nvSpPr>
        <p:spPr>
          <a:xfrm>
            <a:off x="344500" y="1957700"/>
            <a:ext cx="3946200" cy="16068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283" name="Google Shape;283;p29"/>
          <p:cNvSpPr/>
          <p:nvPr/>
        </p:nvSpPr>
        <p:spPr>
          <a:xfrm>
            <a:off x="344501" y="4167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284" name="Google Shape;284;p29"/>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D9D9D9"/>
                </a:solidFill>
                <a:latin typeface="Roboto"/>
                <a:ea typeface="Roboto"/>
                <a:cs typeface="Roboto"/>
                <a:sym typeface="Roboto"/>
              </a:rPr>
              <a:t>Proprietary + Confidential</a:t>
            </a:r>
            <a:endParaRPr b="0" i="0" sz="600" u="none" cap="none" strike="noStrike">
              <a:solidFill>
                <a:srgbClr val="D9D9D9"/>
              </a:solidFill>
              <a:latin typeface="Roboto"/>
              <a:ea typeface="Roboto"/>
              <a:cs typeface="Roboto"/>
              <a:sym typeface="Roboto"/>
            </a:endParaRPr>
          </a:p>
        </p:txBody>
      </p:sp>
      <p:sp>
        <p:nvSpPr>
          <p:cNvPr id="285" name="Google Shape;285;p29"/>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286" name="Google Shape;286;p29"/>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287" name="Google Shape;287;p29"/>
          <p:cNvGrpSpPr/>
          <p:nvPr/>
        </p:nvGrpSpPr>
        <p:grpSpPr>
          <a:xfrm>
            <a:off x="8469122" y="4803781"/>
            <a:ext cx="420491" cy="137010"/>
            <a:chOff x="0" y="0"/>
            <a:chExt cx="2077525" cy="676925"/>
          </a:xfrm>
        </p:grpSpPr>
        <p:sp>
          <p:nvSpPr>
            <p:cNvPr id="288" name="Google Shape;288;p29"/>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89" name="Google Shape;289;p29"/>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90" name="Google Shape;290;p29"/>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91" name="Google Shape;291;p29"/>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92" name="Google Shape;292;p29"/>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93" name="Google Shape;293;p29"/>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ulleted List - Green">
  <p:cSld name="TITLE_2_3_1_1_1">
    <p:spTree>
      <p:nvGrpSpPr>
        <p:cNvPr id="294" name="Shape 294"/>
        <p:cNvGrpSpPr/>
        <p:nvPr/>
      </p:nvGrpSpPr>
      <p:grpSpPr>
        <a:xfrm>
          <a:off x="0" y="0"/>
          <a:ext cx="0" cy="0"/>
          <a:chOff x="0" y="0"/>
          <a:chExt cx="0" cy="0"/>
        </a:xfrm>
      </p:grpSpPr>
      <p:sp>
        <p:nvSpPr>
          <p:cNvPr id="295" name="Google Shape;295;p30"/>
          <p:cNvSpPr txBox="1"/>
          <p:nvPr>
            <p:ph idx="1" type="body"/>
          </p:nvPr>
        </p:nvSpPr>
        <p:spPr>
          <a:xfrm>
            <a:off x="364025"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sp>
        <p:nvSpPr>
          <p:cNvPr id="296" name="Google Shape;296;p30"/>
          <p:cNvSpPr txBox="1"/>
          <p:nvPr>
            <p:ph idx="2" type="body"/>
          </p:nvPr>
        </p:nvSpPr>
        <p:spPr>
          <a:xfrm>
            <a:off x="837575" y="1716000"/>
            <a:ext cx="46974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297" name="Google Shape;297;p30"/>
          <p:cNvSpPr/>
          <p:nvPr/>
        </p:nvSpPr>
        <p:spPr>
          <a:xfrm>
            <a:off x="297376" y="40612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298" name="Google Shape;298;p30"/>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D9D9D9"/>
                </a:solidFill>
                <a:latin typeface="Roboto"/>
                <a:ea typeface="Roboto"/>
                <a:cs typeface="Roboto"/>
                <a:sym typeface="Roboto"/>
              </a:rPr>
              <a:t>Proprietary + Confidential</a:t>
            </a:r>
            <a:endParaRPr b="0" i="0" sz="600" u="none" cap="none" strike="noStrike">
              <a:solidFill>
                <a:srgbClr val="D9D9D9"/>
              </a:solidFill>
              <a:latin typeface="Roboto"/>
              <a:ea typeface="Roboto"/>
              <a:cs typeface="Roboto"/>
              <a:sym typeface="Roboto"/>
            </a:endParaRPr>
          </a:p>
        </p:txBody>
      </p:sp>
      <p:sp>
        <p:nvSpPr>
          <p:cNvPr id="299" name="Google Shape;299;p30"/>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300" name="Google Shape;300;p30"/>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301" name="Google Shape;301;p30"/>
          <p:cNvGrpSpPr/>
          <p:nvPr/>
        </p:nvGrpSpPr>
        <p:grpSpPr>
          <a:xfrm>
            <a:off x="8469122" y="4803781"/>
            <a:ext cx="420491" cy="137010"/>
            <a:chOff x="0" y="0"/>
            <a:chExt cx="2077525" cy="676925"/>
          </a:xfrm>
        </p:grpSpPr>
        <p:sp>
          <p:nvSpPr>
            <p:cNvPr id="302" name="Google Shape;302;p30"/>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03" name="Google Shape;303;p30"/>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04" name="Google Shape;304;p30"/>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05" name="Google Shape;305;p30"/>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06" name="Google Shape;306;p30"/>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07" name="Google Shape;307;p30"/>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Blue">
  <p:cSld name="CUSTOM">
    <p:spTree>
      <p:nvGrpSpPr>
        <p:cNvPr id="33" name="Shape 33"/>
        <p:cNvGrpSpPr/>
        <p:nvPr/>
      </p:nvGrpSpPr>
      <p:grpSpPr>
        <a:xfrm>
          <a:off x="0" y="0"/>
          <a:ext cx="0" cy="0"/>
          <a:chOff x="0" y="0"/>
          <a:chExt cx="0" cy="0"/>
        </a:xfrm>
      </p:grpSpPr>
      <p:sp>
        <p:nvSpPr>
          <p:cNvPr id="34" name="Google Shape;34;p4"/>
          <p:cNvSpPr/>
          <p:nvPr/>
        </p:nvSpPr>
        <p:spPr>
          <a:xfrm>
            <a:off x="50" y="0"/>
            <a:ext cx="9144000" cy="4524000"/>
          </a:xfrm>
          <a:prstGeom prst="rect">
            <a:avLst/>
          </a:prstGeom>
          <a:solidFill>
            <a:schemeClr val="accent1"/>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cxnSp>
        <p:nvCxnSpPr>
          <p:cNvPr id="35" name="Google Shape;35;p4"/>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sp>
        <p:nvSpPr>
          <p:cNvPr id="36" name="Google Shape;36;p4"/>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37" name="Google Shape;37;p4"/>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Roboto"/>
                <a:ea typeface="Roboto"/>
                <a:cs typeface="Roboto"/>
                <a:sym typeface="Roboto"/>
              </a:rPr>
              <a:t>Proprietary + Confidential</a:t>
            </a:r>
            <a:endParaRPr b="0" i="0" sz="600" u="none" cap="none" strike="noStrike">
              <a:solidFill>
                <a:srgbClr val="FFFFFF"/>
              </a:solidFill>
              <a:latin typeface="Roboto"/>
              <a:ea typeface="Roboto"/>
              <a:cs typeface="Roboto"/>
              <a:sym typeface="Roboto"/>
            </a:endParaRPr>
          </a:p>
        </p:txBody>
      </p:sp>
      <p:pic>
        <p:nvPicPr>
          <p:cNvPr id="38" name="Google Shape;38;p4"/>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Red">
  <p:cSld name="TITLE_2_3_3_2">
    <p:spTree>
      <p:nvGrpSpPr>
        <p:cNvPr id="308" name="Shape 308"/>
        <p:cNvGrpSpPr/>
        <p:nvPr/>
      </p:nvGrpSpPr>
      <p:grpSpPr>
        <a:xfrm>
          <a:off x="0" y="0"/>
          <a:ext cx="0" cy="0"/>
          <a:chOff x="0" y="0"/>
          <a:chExt cx="0" cy="0"/>
        </a:xfrm>
      </p:grpSpPr>
      <p:sp>
        <p:nvSpPr>
          <p:cNvPr id="309" name="Google Shape;309;p31"/>
          <p:cNvSpPr txBox="1"/>
          <p:nvPr>
            <p:ph idx="1" type="body"/>
          </p:nvPr>
        </p:nvSpPr>
        <p:spPr>
          <a:xfrm>
            <a:off x="344500" y="1957700"/>
            <a:ext cx="3946200" cy="16068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310" name="Google Shape;310;p31"/>
          <p:cNvSpPr/>
          <p:nvPr/>
        </p:nvSpPr>
        <p:spPr>
          <a:xfrm>
            <a:off x="344501" y="4167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311" name="Google Shape;311;p31"/>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D9D9D9"/>
                </a:solidFill>
                <a:latin typeface="Roboto"/>
                <a:ea typeface="Roboto"/>
                <a:cs typeface="Roboto"/>
                <a:sym typeface="Roboto"/>
              </a:rPr>
              <a:t>Proprietary + Confidential</a:t>
            </a:r>
            <a:endParaRPr b="0" i="0" sz="600" u="none" cap="none" strike="noStrike">
              <a:solidFill>
                <a:srgbClr val="D9D9D9"/>
              </a:solidFill>
              <a:latin typeface="Roboto"/>
              <a:ea typeface="Roboto"/>
              <a:cs typeface="Roboto"/>
              <a:sym typeface="Roboto"/>
            </a:endParaRPr>
          </a:p>
        </p:txBody>
      </p:sp>
      <p:sp>
        <p:nvSpPr>
          <p:cNvPr id="312" name="Google Shape;312;p31"/>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313" name="Google Shape;313;p31"/>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314" name="Google Shape;314;p31"/>
          <p:cNvGrpSpPr/>
          <p:nvPr/>
        </p:nvGrpSpPr>
        <p:grpSpPr>
          <a:xfrm>
            <a:off x="8469122" y="4803781"/>
            <a:ext cx="420491" cy="137010"/>
            <a:chOff x="0" y="0"/>
            <a:chExt cx="2077525" cy="676925"/>
          </a:xfrm>
        </p:grpSpPr>
        <p:sp>
          <p:nvSpPr>
            <p:cNvPr id="315" name="Google Shape;315;p31"/>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16" name="Google Shape;316;p31"/>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17" name="Google Shape;317;p31"/>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18" name="Google Shape;318;p31"/>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19" name="Google Shape;319;p31"/>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20" name="Google Shape;320;p31"/>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ulleted List - Red">
  <p:cSld name="TITLE_2_3_1_1_1_1">
    <p:spTree>
      <p:nvGrpSpPr>
        <p:cNvPr id="321" name="Shape 321"/>
        <p:cNvGrpSpPr/>
        <p:nvPr/>
      </p:nvGrpSpPr>
      <p:grpSpPr>
        <a:xfrm>
          <a:off x="0" y="0"/>
          <a:ext cx="0" cy="0"/>
          <a:chOff x="0" y="0"/>
          <a:chExt cx="0" cy="0"/>
        </a:xfrm>
      </p:grpSpPr>
      <p:sp>
        <p:nvSpPr>
          <p:cNvPr id="322" name="Google Shape;322;p32"/>
          <p:cNvSpPr txBox="1"/>
          <p:nvPr>
            <p:ph idx="1" type="body"/>
          </p:nvPr>
        </p:nvSpPr>
        <p:spPr>
          <a:xfrm>
            <a:off x="837575" y="1716000"/>
            <a:ext cx="46974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323" name="Google Shape;323;p32"/>
          <p:cNvSpPr/>
          <p:nvPr/>
        </p:nvSpPr>
        <p:spPr>
          <a:xfrm>
            <a:off x="297376" y="40612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324" name="Google Shape;324;p32"/>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D9D9D9"/>
                </a:solidFill>
                <a:latin typeface="Roboto"/>
                <a:ea typeface="Roboto"/>
                <a:cs typeface="Roboto"/>
                <a:sym typeface="Roboto"/>
              </a:rPr>
              <a:t>Proprietary + Confidential</a:t>
            </a:r>
            <a:endParaRPr b="0" i="0" sz="600" u="none" cap="none" strike="noStrike">
              <a:solidFill>
                <a:srgbClr val="D9D9D9"/>
              </a:solidFill>
              <a:latin typeface="Roboto"/>
              <a:ea typeface="Roboto"/>
              <a:cs typeface="Roboto"/>
              <a:sym typeface="Roboto"/>
            </a:endParaRPr>
          </a:p>
        </p:txBody>
      </p:sp>
      <p:sp>
        <p:nvSpPr>
          <p:cNvPr id="325" name="Google Shape;325;p32"/>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326" name="Google Shape;326;p32"/>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327" name="Google Shape;327;p32"/>
          <p:cNvGrpSpPr/>
          <p:nvPr/>
        </p:nvGrpSpPr>
        <p:grpSpPr>
          <a:xfrm>
            <a:off x="8469122" y="4803781"/>
            <a:ext cx="420491" cy="137010"/>
            <a:chOff x="0" y="0"/>
            <a:chExt cx="2077525" cy="676925"/>
          </a:xfrm>
        </p:grpSpPr>
        <p:sp>
          <p:nvSpPr>
            <p:cNvPr id="328" name="Google Shape;328;p32"/>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29" name="Google Shape;329;p32"/>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30" name="Google Shape;330;p32"/>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31" name="Google Shape;331;p32"/>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32" name="Google Shape;332;p32"/>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33" name="Google Shape;333;p32"/>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Blank">
  <p:cSld name="Blank_3">
    <p:spTree>
      <p:nvGrpSpPr>
        <p:cNvPr id="334" name="Shape 334"/>
        <p:cNvGrpSpPr/>
        <p:nvPr/>
      </p:nvGrpSpPr>
      <p:grpSpPr>
        <a:xfrm>
          <a:off x="0" y="0"/>
          <a:ext cx="0" cy="0"/>
          <a:chOff x="0" y="0"/>
          <a:chExt cx="0" cy="0"/>
        </a:xfrm>
      </p:grpSpPr>
      <p:sp>
        <p:nvSpPr>
          <p:cNvPr id="335" name="Google Shape;335;p33"/>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36" name="Google Shape;336;p33"/>
          <p:cNvGrpSpPr/>
          <p:nvPr/>
        </p:nvGrpSpPr>
        <p:grpSpPr>
          <a:xfrm>
            <a:off x="8469122" y="4803781"/>
            <a:ext cx="420491" cy="137010"/>
            <a:chOff x="0" y="0"/>
            <a:chExt cx="2077525" cy="676925"/>
          </a:xfrm>
        </p:grpSpPr>
        <p:sp>
          <p:nvSpPr>
            <p:cNvPr id="337" name="Google Shape;337;p33"/>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38" name="Google Shape;338;p33"/>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39" name="Google Shape;339;p33"/>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40" name="Google Shape;340;p33"/>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41" name="Google Shape;341;p33"/>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42" name="Google Shape;342;p33"/>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YouTube">
  <p:cSld name="Blank_2">
    <p:spTree>
      <p:nvGrpSpPr>
        <p:cNvPr id="343" name="Shape 343"/>
        <p:cNvGrpSpPr/>
        <p:nvPr/>
      </p:nvGrpSpPr>
      <p:grpSpPr>
        <a:xfrm>
          <a:off x="0" y="0"/>
          <a:ext cx="0" cy="0"/>
          <a:chOff x="0" y="0"/>
          <a:chExt cx="0" cy="0"/>
        </a:xfrm>
      </p:grpSpPr>
      <p:grpSp>
        <p:nvGrpSpPr>
          <p:cNvPr id="344" name="Google Shape;344;p34"/>
          <p:cNvGrpSpPr/>
          <p:nvPr/>
        </p:nvGrpSpPr>
        <p:grpSpPr>
          <a:xfrm>
            <a:off x="7742997" y="4803993"/>
            <a:ext cx="420491" cy="137010"/>
            <a:chOff x="0" y="0"/>
            <a:chExt cx="2077525" cy="676925"/>
          </a:xfrm>
        </p:grpSpPr>
        <p:sp>
          <p:nvSpPr>
            <p:cNvPr id="345" name="Google Shape;345;p34"/>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46" name="Google Shape;346;p34"/>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47" name="Google Shape;347;p34"/>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48" name="Google Shape;348;p34"/>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49" name="Google Shape;349;p34"/>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50" name="Google Shape;350;p34"/>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grpSp>
        <p:nvGrpSpPr>
          <p:cNvPr id="351" name="Google Shape;351;p34"/>
          <p:cNvGrpSpPr/>
          <p:nvPr/>
        </p:nvGrpSpPr>
        <p:grpSpPr>
          <a:xfrm>
            <a:off x="8327424" y="4803984"/>
            <a:ext cx="562213" cy="125428"/>
            <a:chOff x="238125" y="2060625"/>
            <a:chExt cx="7143750" cy="1593750"/>
          </a:xfrm>
        </p:grpSpPr>
        <p:sp>
          <p:nvSpPr>
            <p:cNvPr id="352" name="Google Shape;352;p34"/>
            <p:cNvSpPr/>
            <p:nvPr/>
          </p:nvSpPr>
          <p:spPr>
            <a:xfrm>
              <a:off x="238125" y="2060625"/>
              <a:ext cx="2278125" cy="1593750"/>
            </a:xfrm>
            <a:custGeom>
              <a:rect b="b" l="l" r="r" t="t"/>
              <a:pathLst>
                <a:path extrusionOk="0" h="63750" w="91125">
                  <a:moveTo>
                    <a:pt x="36563" y="18188"/>
                  </a:moveTo>
                  <a:lnTo>
                    <a:pt x="60188" y="31875"/>
                  </a:lnTo>
                  <a:lnTo>
                    <a:pt x="36563" y="45563"/>
                  </a:lnTo>
                  <a:lnTo>
                    <a:pt x="36563" y="18188"/>
                  </a:lnTo>
                  <a:close/>
                  <a:moveTo>
                    <a:pt x="41063" y="0"/>
                  </a:moveTo>
                  <a:lnTo>
                    <a:pt x="30563" y="188"/>
                  </a:lnTo>
                  <a:lnTo>
                    <a:pt x="24375" y="375"/>
                  </a:lnTo>
                  <a:lnTo>
                    <a:pt x="18563" y="750"/>
                  </a:lnTo>
                  <a:lnTo>
                    <a:pt x="13500" y="1313"/>
                  </a:lnTo>
                  <a:lnTo>
                    <a:pt x="11625" y="1500"/>
                  </a:lnTo>
                  <a:lnTo>
                    <a:pt x="9938" y="1875"/>
                  </a:lnTo>
                  <a:lnTo>
                    <a:pt x="8625" y="2438"/>
                  </a:lnTo>
                  <a:lnTo>
                    <a:pt x="7313" y="3000"/>
                  </a:lnTo>
                  <a:lnTo>
                    <a:pt x="6000" y="3938"/>
                  </a:lnTo>
                  <a:lnTo>
                    <a:pt x="4875" y="4875"/>
                  </a:lnTo>
                  <a:lnTo>
                    <a:pt x="3938" y="6000"/>
                  </a:lnTo>
                  <a:lnTo>
                    <a:pt x="3188" y="7125"/>
                  </a:lnTo>
                  <a:lnTo>
                    <a:pt x="2438" y="8438"/>
                  </a:lnTo>
                  <a:lnTo>
                    <a:pt x="1875" y="9938"/>
                  </a:lnTo>
                  <a:lnTo>
                    <a:pt x="1313" y="12938"/>
                  </a:lnTo>
                  <a:lnTo>
                    <a:pt x="938" y="16313"/>
                  </a:lnTo>
                  <a:lnTo>
                    <a:pt x="563" y="20063"/>
                  </a:lnTo>
                  <a:lnTo>
                    <a:pt x="375" y="23625"/>
                  </a:lnTo>
                  <a:lnTo>
                    <a:pt x="0" y="29438"/>
                  </a:lnTo>
                  <a:lnTo>
                    <a:pt x="0" y="31875"/>
                  </a:lnTo>
                  <a:lnTo>
                    <a:pt x="0" y="34313"/>
                  </a:lnTo>
                  <a:lnTo>
                    <a:pt x="375" y="40125"/>
                  </a:lnTo>
                  <a:lnTo>
                    <a:pt x="563" y="43688"/>
                  </a:lnTo>
                  <a:lnTo>
                    <a:pt x="938" y="47438"/>
                  </a:lnTo>
                  <a:lnTo>
                    <a:pt x="1313" y="50813"/>
                  </a:lnTo>
                  <a:lnTo>
                    <a:pt x="1875" y="53813"/>
                  </a:lnTo>
                  <a:lnTo>
                    <a:pt x="2438" y="55125"/>
                  </a:lnTo>
                  <a:lnTo>
                    <a:pt x="3188" y="56625"/>
                  </a:lnTo>
                  <a:lnTo>
                    <a:pt x="3938" y="57750"/>
                  </a:lnTo>
                  <a:lnTo>
                    <a:pt x="4875" y="58875"/>
                  </a:lnTo>
                  <a:lnTo>
                    <a:pt x="6000" y="59813"/>
                  </a:lnTo>
                  <a:lnTo>
                    <a:pt x="7313" y="60750"/>
                  </a:lnTo>
                  <a:lnTo>
                    <a:pt x="8625" y="61313"/>
                  </a:lnTo>
                  <a:lnTo>
                    <a:pt x="9938" y="61875"/>
                  </a:lnTo>
                  <a:lnTo>
                    <a:pt x="11625" y="62250"/>
                  </a:lnTo>
                  <a:lnTo>
                    <a:pt x="13500" y="62438"/>
                  </a:lnTo>
                  <a:lnTo>
                    <a:pt x="18563" y="63000"/>
                  </a:lnTo>
                  <a:lnTo>
                    <a:pt x="24375" y="63375"/>
                  </a:lnTo>
                  <a:lnTo>
                    <a:pt x="30563" y="63563"/>
                  </a:lnTo>
                  <a:lnTo>
                    <a:pt x="41063" y="63750"/>
                  </a:lnTo>
                  <a:lnTo>
                    <a:pt x="50250" y="63750"/>
                  </a:lnTo>
                  <a:lnTo>
                    <a:pt x="60750" y="63563"/>
                  </a:lnTo>
                  <a:lnTo>
                    <a:pt x="66750" y="63375"/>
                  </a:lnTo>
                  <a:lnTo>
                    <a:pt x="72563" y="63000"/>
                  </a:lnTo>
                  <a:lnTo>
                    <a:pt x="77625" y="62438"/>
                  </a:lnTo>
                  <a:lnTo>
                    <a:pt x="79688" y="62250"/>
                  </a:lnTo>
                  <a:lnTo>
                    <a:pt x="81188" y="61875"/>
                  </a:lnTo>
                  <a:lnTo>
                    <a:pt x="82688" y="61313"/>
                  </a:lnTo>
                  <a:lnTo>
                    <a:pt x="84000" y="60750"/>
                  </a:lnTo>
                  <a:lnTo>
                    <a:pt x="85125" y="59813"/>
                  </a:lnTo>
                  <a:lnTo>
                    <a:pt x="86250" y="58875"/>
                  </a:lnTo>
                  <a:lnTo>
                    <a:pt x="87375" y="57750"/>
                  </a:lnTo>
                  <a:lnTo>
                    <a:pt x="88125" y="56625"/>
                  </a:lnTo>
                  <a:lnTo>
                    <a:pt x="88875" y="55125"/>
                  </a:lnTo>
                  <a:lnTo>
                    <a:pt x="89250" y="53813"/>
                  </a:lnTo>
                  <a:lnTo>
                    <a:pt x="89813" y="50813"/>
                  </a:lnTo>
                  <a:lnTo>
                    <a:pt x="90375" y="47438"/>
                  </a:lnTo>
                  <a:lnTo>
                    <a:pt x="90750" y="43688"/>
                  </a:lnTo>
                  <a:lnTo>
                    <a:pt x="90938" y="40125"/>
                  </a:lnTo>
                  <a:lnTo>
                    <a:pt x="91125" y="34313"/>
                  </a:lnTo>
                  <a:lnTo>
                    <a:pt x="91125" y="31875"/>
                  </a:lnTo>
                  <a:lnTo>
                    <a:pt x="91125" y="29438"/>
                  </a:lnTo>
                  <a:lnTo>
                    <a:pt x="90938" y="23625"/>
                  </a:lnTo>
                  <a:lnTo>
                    <a:pt x="90750" y="20063"/>
                  </a:lnTo>
                  <a:lnTo>
                    <a:pt x="90375" y="16313"/>
                  </a:lnTo>
                  <a:lnTo>
                    <a:pt x="89813" y="12938"/>
                  </a:lnTo>
                  <a:lnTo>
                    <a:pt x="89250" y="9938"/>
                  </a:lnTo>
                  <a:lnTo>
                    <a:pt x="88875" y="8438"/>
                  </a:lnTo>
                  <a:lnTo>
                    <a:pt x="88125" y="7125"/>
                  </a:lnTo>
                  <a:lnTo>
                    <a:pt x="87375" y="6000"/>
                  </a:lnTo>
                  <a:lnTo>
                    <a:pt x="86250" y="4875"/>
                  </a:lnTo>
                  <a:lnTo>
                    <a:pt x="85125" y="3938"/>
                  </a:lnTo>
                  <a:lnTo>
                    <a:pt x="84000" y="3000"/>
                  </a:lnTo>
                  <a:lnTo>
                    <a:pt x="82688" y="2438"/>
                  </a:lnTo>
                  <a:lnTo>
                    <a:pt x="81188" y="1875"/>
                  </a:lnTo>
                  <a:lnTo>
                    <a:pt x="79688" y="1500"/>
                  </a:lnTo>
                  <a:lnTo>
                    <a:pt x="77625" y="1313"/>
                  </a:lnTo>
                  <a:lnTo>
                    <a:pt x="72563" y="750"/>
                  </a:lnTo>
                  <a:lnTo>
                    <a:pt x="66750" y="375"/>
                  </a:lnTo>
                  <a:lnTo>
                    <a:pt x="60750" y="188"/>
                  </a:lnTo>
                  <a:lnTo>
                    <a:pt x="50250" y="0"/>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3" name="Google Shape;353;p34"/>
            <p:cNvSpPr/>
            <p:nvPr/>
          </p:nvSpPr>
          <p:spPr>
            <a:xfrm>
              <a:off x="3420925" y="2520000"/>
              <a:ext cx="623450" cy="1035950"/>
            </a:xfrm>
            <a:custGeom>
              <a:rect b="b" l="l" r="r" t="t"/>
              <a:pathLst>
                <a:path extrusionOk="0" h="41438" w="24938">
                  <a:moveTo>
                    <a:pt x="12376" y="6188"/>
                  </a:moveTo>
                  <a:lnTo>
                    <a:pt x="13313" y="6375"/>
                  </a:lnTo>
                  <a:lnTo>
                    <a:pt x="14063" y="6750"/>
                  </a:lnTo>
                  <a:lnTo>
                    <a:pt x="14626" y="7313"/>
                  </a:lnTo>
                  <a:lnTo>
                    <a:pt x="15188" y="8250"/>
                  </a:lnTo>
                  <a:lnTo>
                    <a:pt x="15376" y="9375"/>
                  </a:lnTo>
                  <a:lnTo>
                    <a:pt x="15751" y="10875"/>
                  </a:lnTo>
                  <a:lnTo>
                    <a:pt x="15938" y="14438"/>
                  </a:lnTo>
                  <a:lnTo>
                    <a:pt x="15938" y="27000"/>
                  </a:lnTo>
                  <a:lnTo>
                    <a:pt x="15751" y="30750"/>
                  </a:lnTo>
                  <a:lnTo>
                    <a:pt x="15376" y="32250"/>
                  </a:lnTo>
                  <a:lnTo>
                    <a:pt x="15188" y="33375"/>
                  </a:lnTo>
                  <a:lnTo>
                    <a:pt x="14626" y="34125"/>
                  </a:lnTo>
                  <a:lnTo>
                    <a:pt x="14063" y="34875"/>
                  </a:lnTo>
                  <a:lnTo>
                    <a:pt x="13313" y="35250"/>
                  </a:lnTo>
                  <a:lnTo>
                    <a:pt x="11626" y="35250"/>
                  </a:lnTo>
                  <a:lnTo>
                    <a:pt x="10876" y="34875"/>
                  </a:lnTo>
                  <a:lnTo>
                    <a:pt x="10313" y="34125"/>
                  </a:lnTo>
                  <a:lnTo>
                    <a:pt x="9938" y="33375"/>
                  </a:lnTo>
                  <a:lnTo>
                    <a:pt x="9563" y="32250"/>
                  </a:lnTo>
                  <a:lnTo>
                    <a:pt x="9376" y="30750"/>
                  </a:lnTo>
                  <a:lnTo>
                    <a:pt x="9188" y="27000"/>
                  </a:lnTo>
                  <a:lnTo>
                    <a:pt x="9188" y="14438"/>
                  </a:lnTo>
                  <a:lnTo>
                    <a:pt x="9376" y="10875"/>
                  </a:lnTo>
                  <a:lnTo>
                    <a:pt x="9563" y="9375"/>
                  </a:lnTo>
                  <a:lnTo>
                    <a:pt x="9938" y="8250"/>
                  </a:lnTo>
                  <a:lnTo>
                    <a:pt x="10313" y="7313"/>
                  </a:lnTo>
                  <a:lnTo>
                    <a:pt x="10876" y="6750"/>
                  </a:lnTo>
                  <a:lnTo>
                    <a:pt x="11626" y="6375"/>
                  </a:lnTo>
                  <a:lnTo>
                    <a:pt x="12376" y="6188"/>
                  </a:lnTo>
                  <a:close/>
                  <a:moveTo>
                    <a:pt x="12751" y="0"/>
                  </a:moveTo>
                  <a:lnTo>
                    <a:pt x="10501" y="188"/>
                  </a:lnTo>
                  <a:lnTo>
                    <a:pt x="8626" y="563"/>
                  </a:lnTo>
                  <a:lnTo>
                    <a:pt x="6938" y="1125"/>
                  </a:lnTo>
                  <a:lnTo>
                    <a:pt x="5438" y="1875"/>
                  </a:lnTo>
                  <a:lnTo>
                    <a:pt x="4126" y="2813"/>
                  </a:lnTo>
                  <a:lnTo>
                    <a:pt x="3001" y="4125"/>
                  </a:lnTo>
                  <a:lnTo>
                    <a:pt x="2063" y="5813"/>
                  </a:lnTo>
                  <a:lnTo>
                    <a:pt x="1313" y="7500"/>
                  </a:lnTo>
                  <a:lnTo>
                    <a:pt x="751" y="9750"/>
                  </a:lnTo>
                  <a:lnTo>
                    <a:pt x="376" y="12188"/>
                  </a:lnTo>
                  <a:lnTo>
                    <a:pt x="188" y="14813"/>
                  </a:lnTo>
                  <a:lnTo>
                    <a:pt x="1" y="18000"/>
                  </a:lnTo>
                  <a:lnTo>
                    <a:pt x="1" y="23625"/>
                  </a:lnTo>
                  <a:lnTo>
                    <a:pt x="1" y="26813"/>
                  </a:lnTo>
                  <a:lnTo>
                    <a:pt x="376" y="29438"/>
                  </a:lnTo>
                  <a:lnTo>
                    <a:pt x="751" y="31875"/>
                  </a:lnTo>
                  <a:lnTo>
                    <a:pt x="1126" y="33938"/>
                  </a:lnTo>
                  <a:lnTo>
                    <a:pt x="1876" y="35813"/>
                  </a:lnTo>
                  <a:lnTo>
                    <a:pt x="2626" y="37313"/>
                  </a:lnTo>
                  <a:lnTo>
                    <a:pt x="3751" y="38625"/>
                  </a:lnTo>
                  <a:lnTo>
                    <a:pt x="5063" y="39563"/>
                  </a:lnTo>
                  <a:lnTo>
                    <a:pt x="6563" y="40500"/>
                  </a:lnTo>
                  <a:lnTo>
                    <a:pt x="8251" y="41063"/>
                  </a:lnTo>
                  <a:lnTo>
                    <a:pt x="10126" y="41250"/>
                  </a:lnTo>
                  <a:lnTo>
                    <a:pt x="12376" y="41438"/>
                  </a:lnTo>
                  <a:lnTo>
                    <a:pt x="14626" y="41250"/>
                  </a:lnTo>
                  <a:lnTo>
                    <a:pt x="16688" y="41063"/>
                  </a:lnTo>
                  <a:lnTo>
                    <a:pt x="18376" y="40500"/>
                  </a:lnTo>
                  <a:lnTo>
                    <a:pt x="19876" y="39563"/>
                  </a:lnTo>
                  <a:lnTo>
                    <a:pt x="21001" y="38625"/>
                  </a:lnTo>
                  <a:lnTo>
                    <a:pt x="22126" y="37313"/>
                  </a:lnTo>
                  <a:lnTo>
                    <a:pt x="23063" y="35813"/>
                  </a:lnTo>
                  <a:lnTo>
                    <a:pt x="23626" y="33938"/>
                  </a:lnTo>
                  <a:lnTo>
                    <a:pt x="24188" y="31875"/>
                  </a:lnTo>
                  <a:lnTo>
                    <a:pt x="24563" y="29438"/>
                  </a:lnTo>
                  <a:lnTo>
                    <a:pt x="24751" y="26813"/>
                  </a:lnTo>
                  <a:lnTo>
                    <a:pt x="24938" y="23625"/>
                  </a:lnTo>
                  <a:lnTo>
                    <a:pt x="24938" y="18000"/>
                  </a:lnTo>
                  <a:lnTo>
                    <a:pt x="24751" y="14813"/>
                  </a:lnTo>
                  <a:lnTo>
                    <a:pt x="24563" y="12188"/>
                  </a:lnTo>
                  <a:lnTo>
                    <a:pt x="24188" y="9750"/>
                  </a:lnTo>
                  <a:lnTo>
                    <a:pt x="23626" y="7500"/>
                  </a:lnTo>
                  <a:lnTo>
                    <a:pt x="22876" y="5813"/>
                  </a:lnTo>
                  <a:lnTo>
                    <a:pt x="22126" y="4313"/>
                  </a:lnTo>
                  <a:lnTo>
                    <a:pt x="21001" y="3000"/>
                  </a:lnTo>
                  <a:lnTo>
                    <a:pt x="19688" y="1875"/>
                  </a:lnTo>
                  <a:lnTo>
                    <a:pt x="18376" y="1125"/>
                  </a:lnTo>
                  <a:lnTo>
                    <a:pt x="16688" y="563"/>
                  </a:lnTo>
                  <a:lnTo>
                    <a:pt x="14813" y="188"/>
                  </a:lnTo>
                  <a:lnTo>
                    <a:pt x="12751" y="0"/>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4" name="Google Shape;354;p34"/>
            <p:cNvSpPr/>
            <p:nvPr/>
          </p:nvSpPr>
          <p:spPr>
            <a:xfrm>
              <a:off x="6786550" y="2524675"/>
              <a:ext cx="595325" cy="1031275"/>
            </a:xfrm>
            <a:custGeom>
              <a:rect b="b" l="l" r="r" t="t"/>
              <a:pathLst>
                <a:path extrusionOk="0" h="41251" w="23813">
                  <a:moveTo>
                    <a:pt x="12751" y="6001"/>
                  </a:moveTo>
                  <a:lnTo>
                    <a:pt x="13313" y="6188"/>
                  </a:lnTo>
                  <a:lnTo>
                    <a:pt x="13688" y="6376"/>
                  </a:lnTo>
                  <a:lnTo>
                    <a:pt x="14063" y="6751"/>
                  </a:lnTo>
                  <a:lnTo>
                    <a:pt x="14438" y="7313"/>
                  </a:lnTo>
                  <a:lnTo>
                    <a:pt x="14813" y="7876"/>
                  </a:lnTo>
                  <a:lnTo>
                    <a:pt x="15001" y="9563"/>
                  </a:lnTo>
                  <a:lnTo>
                    <a:pt x="15376" y="12001"/>
                  </a:lnTo>
                  <a:lnTo>
                    <a:pt x="15376" y="15376"/>
                  </a:lnTo>
                  <a:lnTo>
                    <a:pt x="15376" y="18376"/>
                  </a:lnTo>
                  <a:lnTo>
                    <a:pt x="8813" y="18376"/>
                  </a:lnTo>
                  <a:lnTo>
                    <a:pt x="8813" y="15376"/>
                  </a:lnTo>
                  <a:lnTo>
                    <a:pt x="8813" y="12001"/>
                  </a:lnTo>
                  <a:lnTo>
                    <a:pt x="9001" y="9563"/>
                  </a:lnTo>
                  <a:lnTo>
                    <a:pt x="9376" y="7876"/>
                  </a:lnTo>
                  <a:lnTo>
                    <a:pt x="9938" y="6751"/>
                  </a:lnTo>
                  <a:lnTo>
                    <a:pt x="10313" y="6376"/>
                  </a:lnTo>
                  <a:lnTo>
                    <a:pt x="10688" y="6188"/>
                  </a:lnTo>
                  <a:lnTo>
                    <a:pt x="11438" y="6001"/>
                  </a:lnTo>
                  <a:close/>
                  <a:moveTo>
                    <a:pt x="10688" y="1"/>
                  </a:moveTo>
                  <a:lnTo>
                    <a:pt x="9188" y="188"/>
                  </a:lnTo>
                  <a:lnTo>
                    <a:pt x="7688" y="563"/>
                  </a:lnTo>
                  <a:lnTo>
                    <a:pt x="6563" y="938"/>
                  </a:lnTo>
                  <a:lnTo>
                    <a:pt x="5438" y="1501"/>
                  </a:lnTo>
                  <a:lnTo>
                    <a:pt x="4313" y="2251"/>
                  </a:lnTo>
                  <a:lnTo>
                    <a:pt x="3563" y="3001"/>
                  </a:lnTo>
                  <a:lnTo>
                    <a:pt x="2813" y="4126"/>
                  </a:lnTo>
                  <a:lnTo>
                    <a:pt x="2063" y="5063"/>
                  </a:lnTo>
                  <a:lnTo>
                    <a:pt x="1501" y="6376"/>
                  </a:lnTo>
                  <a:lnTo>
                    <a:pt x="1126" y="7876"/>
                  </a:lnTo>
                  <a:lnTo>
                    <a:pt x="751" y="9376"/>
                  </a:lnTo>
                  <a:lnTo>
                    <a:pt x="188" y="12938"/>
                  </a:lnTo>
                  <a:lnTo>
                    <a:pt x="1" y="17251"/>
                  </a:lnTo>
                  <a:lnTo>
                    <a:pt x="1" y="24188"/>
                  </a:lnTo>
                  <a:lnTo>
                    <a:pt x="188" y="28313"/>
                  </a:lnTo>
                  <a:lnTo>
                    <a:pt x="563" y="31688"/>
                  </a:lnTo>
                  <a:lnTo>
                    <a:pt x="938" y="33188"/>
                  </a:lnTo>
                  <a:lnTo>
                    <a:pt x="1501" y="34688"/>
                  </a:lnTo>
                  <a:lnTo>
                    <a:pt x="2063" y="36001"/>
                  </a:lnTo>
                  <a:lnTo>
                    <a:pt x="2626" y="37126"/>
                  </a:lnTo>
                  <a:lnTo>
                    <a:pt x="3376" y="38063"/>
                  </a:lnTo>
                  <a:lnTo>
                    <a:pt x="4313" y="38813"/>
                  </a:lnTo>
                  <a:lnTo>
                    <a:pt x="5251" y="39563"/>
                  </a:lnTo>
                  <a:lnTo>
                    <a:pt x="6376" y="40126"/>
                  </a:lnTo>
                  <a:lnTo>
                    <a:pt x="7501" y="40688"/>
                  </a:lnTo>
                  <a:lnTo>
                    <a:pt x="8813" y="40876"/>
                  </a:lnTo>
                  <a:lnTo>
                    <a:pt x="10313" y="41063"/>
                  </a:lnTo>
                  <a:lnTo>
                    <a:pt x="12001" y="41251"/>
                  </a:lnTo>
                  <a:lnTo>
                    <a:pt x="14626" y="41063"/>
                  </a:lnTo>
                  <a:lnTo>
                    <a:pt x="16876" y="40501"/>
                  </a:lnTo>
                  <a:lnTo>
                    <a:pt x="18938" y="39751"/>
                  </a:lnTo>
                  <a:lnTo>
                    <a:pt x="19688" y="39188"/>
                  </a:lnTo>
                  <a:lnTo>
                    <a:pt x="20438" y="38438"/>
                  </a:lnTo>
                  <a:lnTo>
                    <a:pt x="21188" y="37688"/>
                  </a:lnTo>
                  <a:lnTo>
                    <a:pt x="21938" y="36938"/>
                  </a:lnTo>
                  <a:lnTo>
                    <a:pt x="22313" y="36001"/>
                  </a:lnTo>
                  <a:lnTo>
                    <a:pt x="22876" y="35063"/>
                  </a:lnTo>
                  <a:lnTo>
                    <a:pt x="23063" y="33938"/>
                  </a:lnTo>
                  <a:lnTo>
                    <a:pt x="23438" y="32813"/>
                  </a:lnTo>
                  <a:lnTo>
                    <a:pt x="23626" y="30188"/>
                  </a:lnTo>
                  <a:lnTo>
                    <a:pt x="23438" y="28688"/>
                  </a:lnTo>
                  <a:lnTo>
                    <a:pt x="15751" y="28313"/>
                  </a:lnTo>
                  <a:lnTo>
                    <a:pt x="15563" y="31501"/>
                  </a:lnTo>
                  <a:lnTo>
                    <a:pt x="15188" y="32626"/>
                  </a:lnTo>
                  <a:lnTo>
                    <a:pt x="15001" y="33563"/>
                  </a:lnTo>
                  <a:lnTo>
                    <a:pt x="14438" y="34126"/>
                  </a:lnTo>
                  <a:lnTo>
                    <a:pt x="13876" y="34688"/>
                  </a:lnTo>
                  <a:lnTo>
                    <a:pt x="13126" y="35063"/>
                  </a:lnTo>
                  <a:lnTo>
                    <a:pt x="11438" y="35063"/>
                  </a:lnTo>
                  <a:lnTo>
                    <a:pt x="10876" y="34876"/>
                  </a:lnTo>
                  <a:lnTo>
                    <a:pt x="10313" y="34688"/>
                  </a:lnTo>
                  <a:lnTo>
                    <a:pt x="9938" y="34126"/>
                  </a:lnTo>
                  <a:lnTo>
                    <a:pt x="9563" y="33751"/>
                  </a:lnTo>
                  <a:lnTo>
                    <a:pt x="9376" y="33001"/>
                  </a:lnTo>
                  <a:lnTo>
                    <a:pt x="9001" y="31501"/>
                  </a:lnTo>
                  <a:lnTo>
                    <a:pt x="8813" y="29063"/>
                  </a:lnTo>
                  <a:lnTo>
                    <a:pt x="8813" y="25688"/>
                  </a:lnTo>
                  <a:lnTo>
                    <a:pt x="8813" y="23626"/>
                  </a:lnTo>
                  <a:lnTo>
                    <a:pt x="23813" y="23626"/>
                  </a:lnTo>
                  <a:lnTo>
                    <a:pt x="23813" y="16876"/>
                  </a:lnTo>
                  <a:lnTo>
                    <a:pt x="23813" y="13876"/>
                  </a:lnTo>
                  <a:lnTo>
                    <a:pt x="23626" y="11063"/>
                  </a:lnTo>
                  <a:lnTo>
                    <a:pt x="23251" y="8813"/>
                  </a:lnTo>
                  <a:lnTo>
                    <a:pt x="22876" y="6938"/>
                  </a:lnTo>
                  <a:lnTo>
                    <a:pt x="22126" y="5251"/>
                  </a:lnTo>
                  <a:lnTo>
                    <a:pt x="21376" y="3751"/>
                  </a:lnTo>
                  <a:lnTo>
                    <a:pt x="20438" y="2626"/>
                  </a:lnTo>
                  <a:lnTo>
                    <a:pt x="19313" y="1688"/>
                  </a:lnTo>
                  <a:lnTo>
                    <a:pt x="18001" y="938"/>
                  </a:lnTo>
                  <a:lnTo>
                    <a:pt x="16313" y="376"/>
                  </a:lnTo>
                  <a:lnTo>
                    <a:pt x="14438" y="1"/>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 name="Google Shape;355;p34"/>
            <p:cNvSpPr/>
            <p:nvPr/>
          </p:nvSpPr>
          <p:spPr>
            <a:xfrm>
              <a:off x="2741250" y="2173125"/>
              <a:ext cx="735950" cy="1368750"/>
            </a:xfrm>
            <a:custGeom>
              <a:rect b="b" l="l" r="r" t="t"/>
              <a:pathLst>
                <a:path extrusionOk="0" h="54750" w="29438">
                  <a:moveTo>
                    <a:pt x="0" y="0"/>
                  </a:moveTo>
                  <a:lnTo>
                    <a:pt x="10313" y="36938"/>
                  </a:lnTo>
                  <a:lnTo>
                    <a:pt x="10313" y="54750"/>
                  </a:lnTo>
                  <a:lnTo>
                    <a:pt x="19125" y="54750"/>
                  </a:lnTo>
                  <a:lnTo>
                    <a:pt x="19125" y="36938"/>
                  </a:lnTo>
                  <a:lnTo>
                    <a:pt x="29438" y="0"/>
                  </a:lnTo>
                  <a:lnTo>
                    <a:pt x="20625" y="0"/>
                  </a:lnTo>
                  <a:lnTo>
                    <a:pt x="16875" y="16875"/>
                  </a:lnTo>
                  <a:lnTo>
                    <a:pt x="15563" y="23063"/>
                  </a:lnTo>
                  <a:lnTo>
                    <a:pt x="14813" y="27375"/>
                  </a:lnTo>
                  <a:lnTo>
                    <a:pt x="14625" y="27375"/>
                  </a:lnTo>
                  <a:lnTo>
                    <a:pt x="13688" y="22500"/>
                  </a:lnTo>
                  <a:lnTo>
                    <a:pt x="12563" y="16688"/>
                  </a:lnTo>
                  <a:lnTo>
                    <a:pt x="9000" y="0"/>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6" name="Google Shape;356;p34"/>
            <p:cNvSpPr/>
            <p:nvPr/>
          </p:nvSpPr>
          <p:spPr>
            <a:xfrm>
              <a:off x="4161550" y="2543425"/>
              <a:ext cx="609400" cy="1012525"/>
            </a:xfrm>
            <a:custGeom>
              <a:rect b="b" l="l" r="r" t="t"/>
              <a:pathLst>
                <a:path extrusionOk="0" h="40501" w="24376">
                  <a:moveTo>
                    <a:pt x="1" y="1"/>
                  </a:moveTo>
                  <a:lnTo>
                    <a:pt x="1" y="29813"/>
                  </a:lnTo>
                  <a:lnTo>
                    <a:pt x="1" y="32251"/>
                  </a:lnTo>
                  <a:lnTo>
                    <a:pt x="376" y="34501"/>
                  </a:lnTo>
                  <a:lnTo>
                    <a:pt x="938" y="36376"/>
                  </a:lnTo>
                  <a:lnTo>
                    <a:pt x="1876" y="37876"/>
                  </a:lnTo>
                  <a:lnTo>
                    <a:pt x="3001" y="39001"/>
                  </a:lnTo>
                  <a:lnTo>
                    <a:pt x="4313" y="39938"/>
                  </a:lnTo>
                  <a:lnTo>
                    <a:pt x="5813" y="40313"/>
                  </a:lnTo>
                  <a:lnTo>
                    <a:pt x="7688" y="40501"/>
                  </a:lnTo>
                  <a:lnTo>
                    <a:pt x="9001" y="40501"/>
                  </a:lnTo>
                  <a:lnTo>
                    <a:pt x="10313" y="40126"/>
                  </a:lnTo>
                  <a:lnTo>
                    <a:pt x="11626" y="39751"/>
                  </a:lnTo>
                  <a:lnTo>
                    <a:pt x="12751" y="39188"/>
                  </a:lnTo>
                  <a:lnTo>
                    <a:pt x="13688" y="38251"/>
                  </a:lnTo>
                  <a:lnTo>
                    <a:pt x="14626" y="37313"/>
                  </a:lnTo>
                  <a:lnTo>
                    <a:pt x="15563" y="36188"/>
                  </a:lnTo>
                  <a:lnTo>
                    <a:pt x="16313" y="34876"/>
                  </a:lnTo>
                  <a:lnTo>
                    <a:pt x="16501" y="34876"/>
                  </a:lnTo>
                  <a:lnTo>
                    <a:pt x="17251" y="39938"/>
                  </a:lnTo>
                  <a:lnTo>
                    <a:pt x="24376" y="39938"/>
                  </a:lnTo>
                  <a:lnTo>
                    <a:pt x="24376" y="1"/>
                  </a:lnTo>
                  <a:lnTo>
                    <a:pt x="15376" y="1"/>
                  </a:lnTo>
                  <a:lnTo>
                    <a:pt x="15376" y="31688"/>
                  </a:lnTo>
                  <a:lnTo>
                    <a:pt x="14626" y="32626"/>
                  </a:lnTo>
                  <a:lnTo>
                    <a:pt x="13688" y="33376"/>
                  </a:lnTo>
                  <a:lnTo>
                    <a:pt x="12563" y="33938"/>
                  </a:lnTo>
                  <a:lnTo>
                    <a:pt x="11438" y="34126"/>
                  </a:lnTo>
                  <a:lnTo>
                    <a:pt x="10876" y="34126"/>
                  </a:lnTo>
                  <a:lnTo>
                    <a:pt x="10313" y="33938"/>
                  </a:lnTo>
                  <a:lnTo>
                    <a:pt x="9938" y="33563"/>
                  </a:lnTo>
                  <a:lnTo>
                    <a:pt x="9563" y="33001"/>
                  </a:lnTo>
                  <a:lnTo>
                    <a:pt x="9188" y="32438"/>
                  </a:lnTo>
                  <a:lnTo>
                    <a:pt x="9001" y="31501"/>
                  </a:lnTo>
                  <a:lnTo>
                    <a:pt x="9001" y="29251"/>
                  </a:lnTo>
                  <a:lnTo>
                    <a:pt x="9001" y="1"/>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7" name="Google Shape;357;p34"/>
            <p:cNvSpPr/>
            <p:nvPr/>
          </p:nvSpPr>
          <p:spPr>
            <a:xfrm>
              <a:off x="5314675" y="2543425"/>
              <a:ext cx="609400" cy="1012525"/>
            </a:xfrm>
            <a:custGeom>
              <a:rect b="b" l="l" r="r" t="t"/>
              <a:pathLst>
                <a:path extrusionOk="0" h="40501" w="24376">
                  <a:moveTo>
                    <a:pt x="1" y="1"/>
                  </a:moveTo>
                  <a:lnTo>
                    <a:pt x="1" y="29813"/>
                  </a:lnTo>
                  <a:lnTo>
                    <a:pt x="1" y="32251"/>
                  </a:lnTo>
                  <a:lnTo>
                    <a:pt x="376" y="34501"/>
                  </a:lnTo>
                  <a:lnTo>
                    <a:pt x="938" y="36376"/>
                  </a:lnTo>
                  <a:lnTo>
                    <a:pt x="1876" y="37876"/>
                  </a:lnTo>
                  <a:lnTo>
                    <a:pt x="2813" y="39001"/>
                  </a:lnTo>
                  <a:lnTo>
                    <a:pt x="4313" y="39938"/>
                  </a:lnTo>
                  <a:lnTo>
                    <a:pt x="5813" y="40313"/>
                  </a:lnTo>
                  <a:lnTo>
                    <a:pt x="7688" y="40501"/>
                  </a:lnTo>
                  <a:lnTo>
                    <a:pt x="9001" y="40501"/>
                  </a:lnTo>
                  <a:lnTo>
                    <a:pt x="10313" y="40126"/>
                  </a:lnTo>
                  <a:lnTo>
                    <a:pt x="11626" y="39751"/>
                  </a:lnTo>
                  <a:lnTo>
                    <a:pt x="12751" y="39188"/>
                  </a:lnTo>
                  <a:lnTo>
                    <a:pt x="13688" y="38251"/>
                  </a:lnTo>
                  <a:lnTo>
                    <a:pt x="14626" y="37313"/>
                  </a:lnTo>
                  <a:lnTo>
                    <a:pt x="15563" y="36188"/>
                  </a:lnTo>
                  <a:lnTo>
                    <a:pt x="16313" y="34876"/>
                  </a:lnTo>
                  <a:lnTo>
                    <a:pt x="16501" y="34876"/>
                  </a:lnTo>
                  <a:lnTo>
                    <a:pt x="17251" y="39938"/>
                  </a:lnTo>
                  <a:lnTo>
                    <a:pt x="24376" y="39938"/>
                  </a:lnTo>
                  <a:lnTo>
                    <a:pt x="24376" y="1"/>
                  </a:lnTo>
                  <a:lnTo>
                    <a:pt x="15376" y="1"/>
                  </a:lnTo>
                  <a:lnTo>
                    <a:pt x="15376" y="31688"/>
                  </a:lnTo>
                  <a:lnTo>
                    <a:pt x="14626" y="32626"/>
                  </a:lnTo>
                  <a:lnTo>
                    <a:pt x="13688" y="33376"/>
                  </a:lnTo>
                  <a:lnTo>
                    <a:pt x="12563" y="33938"/>
                  </a:lnTo>
                  <a:lnTo>
                    <a:pt x="11438" y="34126"/>
                  </a:lnTo>
                  <a:lnTo>
                    <a:pt x="10876" y="34126"/>
                  </a:lnTo>
                  <a:lnTo>
                    <a:pt x="10313" y="33938"/>
                  </a:lnTo>
                  <a:lnTo>
                    <a:pt x="9938" y="33563"/>
                  </a:lnTo>
                  <a:lnTo>
                    <a:pt x="9563" y="33001"/>
                  </a:lnTo>
                  <a:lnTo>
                    <a:pt x="9188" y="32438"/>
                  </a:lnTo>
                  <a:lnTo>
                    <a:pt x="9001" y="31501"/>
                  </a:lnTo>
                  <a:lnTo>
                    <a:pt x="9001" y="29251"/>
                  </a:lnTo>
                  <a:lnTo>
                    <a:pt x="9001" y="1"/>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8" name="Google Shape;358;p34"/>
            <p:cNvSpPr/>
            <p:nvPr/>
          </p:nvSpPr>
          <p:spPr>
            <a:xfrm>
              <a:off x="4714675" y="2173125"/>
              <a:ext cx="665650" cy="1368750"/>
            </a:xfrm>
            <a:custGeom>
              <a:rect b="b" l="l" r="r" t="t"/>
              <a:pathLst>
                <a:path extrusionOk="0" h="54750" w="26626">
                  <a:moveTo>
                    <a:pt x="1" y="0"/>
                  </a:moveTo>
                  <a:lnTo>
                    <a:pt x="1" y="7313"/>
                  </a:lnTo>
                  <a:lnTo>
                    <a:pt x="8813" y="7313"/>
                  </a:lnTo>
                  <a:lnTo>
                    <a:pt x="8813" y="54750"/>
                  </a:lnTo>
                  <a:lnTo>
                    <a:pt x="17626" y="54750"/>
                  </a:lnTo>
                  <a:lnTo>
                    <a:pt x="17626" y="7313"/>
                  </a:lnTo>
                  <a:lnTo>
                    <a:pt x="26626" y="7313"/>
                  </a:lnTo>
                  <a:lnTo>
                    <a:pt x="26626" y="0"/>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9" name="Google Shape;359;p34"/>
            <p:cNvSpPr/>
            <p:nvPr/>
          </p:nvSpPr>
          <p:spPr>
            <a:xfrm>
              <a:off x="6060000" y="2121550"/>
              <a:ext cx="628125" cy="1434400"/>
            </a:xfrm>
            <a:custGeom>
              <a:rect b="b" l="l" r="r" t="t"/>
              <a:pathLst>
                <a:path extrusionOk="0" h="57376" w="25125">
                  <a:moveTo>
                    <a:pt x="12563" y="22313"/>
                  </a:moveTo>
                  <a:lnTo>
                    <a:pt x="13125" y="22501"/>
                  </a:lnTo>
                  <a:lnTo>
                    <a:pt x="13688" y="22688"/>
                  </a:lnTo>
                  <a:lnTo>
                    <a:pt x="14250" y="23063"/>
                  </a:lnTo>
                  <a:lnTo>
                    <a:pt x="14625" y="23438"/>
                  </a:lnTo>
                  <a:lnTo>
                    <a:pt x="15000" y="24188"/>
                  </a:lnTo>
                  <a:lnTo>
                    <a:pt x="15375" y="24938"/>
                  </a:lnTo>
                  <a:lnTo>
                    <a:pt x="15750" y="27001"/>
                  </a:lnTo>
                  <a:lnTo>
                    <a:pt x="15938" y="30188"/>
                  </a:lnTo>
                  <a:lnTo>
                    <a:pt x="15938" y="34313"/>
                  </a:lnTo>
                  <a:lnTo>
                    <a:pt x="15938" y="39376"/>
                  </a:lnTo>
                  <a:lnTo>
                    <a:pt x="15938" y="43313"/>
                  </a:lnTo>
                  <a:lnTo>
                    <a:pt x="15750" y="46313"/>
                  </a:lnTo>
                  <a:lnTo>
                    <a:pt x="15188" y="48376"/>
                  </a:lnTo>
                  <a:lnTo>
                    <a:pt x="14813" y="49126"/>
                  </a:lnTo>
                  <a:lnTo>
                    <a:pt x="14438" y="49876"/>
                  </a:lnTo>
                  <a:lnTo>
                    <a:pt x="14063" y="50251"/>
                  </a:lnTo>
                  <a:lnTo>
                    <a:pt x="13500" y="50626"/>
                  </a:lnTo>
                  <a:lnTo>
                    <a:pt x="12938" y="50813"/>
                  </a:lnTo>
                  <a:lnTo>
                    <a:pt x="11063" y="50813"/>
                  </a:lnTo>
                  <a:lnTo>
                    <a:pt x="10125" y="50251"/>
                  </a:lnTo>
                  <a:lnTo>
                    <a:pt x="9188" y="49688"/>
                  </a:lnTo>
                  <a:lnTo>
                    <a:pt x="8625" y="48751"/>
                  </a:lnTo>
                  <a:lnTo>
                    <a:pt x="8625" y="26063"/>
                  </a:lnTo>
                  <a:lnTo>
                    <a:pt x="9188" y="24563"/>
                  </a:lnTo>
                  <a:lnTo>
                    <a:pt x="10125" y="23438"/>
                  </a:lnTo>
                  <a:lnTo>
                    <a:pt x="10688" y="23063"/>
                  </a:lnTo>
                  <a:lnTo>
                    <a:pt x="11250" y="22688"/>
                  </a:lnTo>
                  <a:lnTo>
                    <a:pt x="12000" y="22501"/>
                  </a:lnTo>
                  <a:lnTo>
                    <a:pt x="12563" y="22313"/>
                  </a:lnTo>
                  <a:close/>
                  <a:moveTo>
                    <a:pt x="0" y="1"/>
                  </a:moveTo>
                  <a:lnTo>
                    <a:pt x="0" y="56813"/>
                  </a:lnTo>
                  <a:lnTo>
                    <a:pt x="7313" y="56813"/>
                  </a:lnTo>
                  <a:lnTo>
                    <a:pt x="8250" y="52876"/>
                  </a:lnTo>
                  <a:lnTo>
                    <a:pt x="8438" y="52876"/>
                  </a:lnTo>
                  <a:lnTo>
                    <a:pt x="9000" y="53813"/>
                  </a:lnTo>
                  <a:lnTo>
                    <a:pt x="9750" y="54751"/>
                  </a:lnTo>
                  <a:lnTo>
                    <a:pt x="10688" y="55501"/>
                  </a:lnTo>
                  <a:lnTo>
                    <a:pt x="11625" y="56063"/>
                  </a:lnTo>
                  <a:lnTo>
                    <a:pt x="12563" y="56626"/>
                  </a:lnTo>
                  <a:lnTo>
                    <a:pt x="13875" y="57001"/>
                  </a:lnTo>
                  <a:lnTo>
                    <a:pt x="15000" y="57188"/>
                  </a:lnTo>
                  <a:lnTo>
                    <a:pt x="16125" y="57376"/>
                  </a:lnTo>
                  <a:lnTo>
                    <a:pt x="17250" y="57188"/>
                  </a:lnTo>
                  <a:lnTo>
                    <a:pt x="18375" y="57001"/>
                  </a:lnTo>
                  <a:lnTo>
                    <a:pt x="19313" y="56813"/>
                  </a:lnTo>
                  <a:lnTo>
                    <a:pt x="20250" y="56251"/>
                  </a:lnTo>
                  <a:lnTo>
                    <a:pt x="21000" y="55688"/>
                  </a:lnTo>
                  <a:lnTo>
                    <a:pt x="21750" y="54938"/>
                  </a:lnTo>
                  <a:lnTo>
                    <a:pt x="22313" y="54188"/>
                  </a:lnTo>
                  <a:lnTo>
                    <a:pt x="22875" y="53063"/>
                  </a:lnTo>
                  <a:lnTo>
                    <a:pt x="23438" y="51938"/>
                  </a:lnTo>
                  <a:lnTo>
                    <a:pt x="23813" y="50626"/>
                  </a:lnTo>
                  <a:lnTo>
                    <a:pt x="24563" y="47813"/>
                  </a:lnTo>
                  <a:lnTo>
                    <a:pt x="24938" y="44063"/>
                  </a:lnTo>
                  <a:lnTo>
                    <a:pt x="25125" y="39938"/>
                  </a:lnTo>
                  <a:lnTo>
                    <a:pt x="25125" y="33751"/>
                  </a:lnTo>
                  <a:lnTo>
                    <a:pt x="24938" y="30563"/>
                  </a:lnTo>
                  <a:lnTo>
                    <a:pt x="24938" y="27751"/>
                  </a:lnTo>
                  <a:lnTo>
                    <a:pt x="24563" y="25313"/>
                  </a:lnTo>
                  <a:lnTo>
                    <a:pt x="24188" y="23251"/>
                  </a:lnTo>
                  <a:lnTo>
                    <a:pt x="23813" y="21376"/>
                  </a:lnTo>
                  <a:lnTo>
                    <a:pt x="23250" y="19876"/>
                  </a:lnTo>
                  <a:lnTo>
                    <a:pt x="22500" y="18751"/>
                  </a:lnTo>
                  <a:lnTo>
                    <a:pt x="21563" y="17626"/>
                  </a:lnTo>
                  <a:lnTo>
                    <a:pt x="20625" y="16876"/>
                  </a:lnTo>
                  <a:lnTo>
                    <a:pt x="19500" y="16501"/>
                  </a:lnTo>
                  <a:lnTo>
                    <a:pt x="18188" y="16126"/>
                  </a:lnTo>
                  <a:lnTo>
                    <a:pt x="16688" y="15938"/>
                  </a:lnTo>
                  <a:lnTo>
                    <a:pt x="15375" y="16126"/>
                  </a:lnTo>
                  <a:lnTo>
                    <a:pt x="14250" y="16313"/>
                  </a:lnTo>
                  <a:lnTo>
                    <a:pt x="13125" y="16876"/>
                  </a:lnTo>
                  <a:lnTo>
                    <a:pt x="12000" y="17438"/>
                  </a:lnTo>
                  <a:lnTo>
                    <a:pt x="10875" y="18188"/>
                  </a:lnTo>
                  <a:lnTo>
                    <a:pt x="10125" y="18938"/>
                  </a:lnTo>
                  <a:lnTo>
                    <a:pt x="9375" y="20063"/>
                  </a:lnTo>
                  <a:lnTo>
                    <a:pt x="8625" y="21001"/>
                  </a:lnTo>
                  <a:lnTo>
                    <a:pt x="8625" y="1"/>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360" name="Google Shape;360;p34"/>
          <p:cNvCxnSpPr/>
          <p:nvPr/>
        </p:nvCxnSpPr>
        <p:spPr>
          <a:xfrm>
            <a:off x="8239300" y="4803550"/>
            <a:ext cx="0" cy="126300"/>
          </a:xfrm>
          <a:prstGeom prst="straightConnector1">
            <a:avLst/>
          </a:prstGeom>
          <a:noFill/>
          <a:ln cap="flat" cmpd="sng" w="9525">
            <a:solidFill>
              <a:srgbClr val="D9D9D9"/>
            </a:solidFill>
            <a:prstDash val="solid"/>
            <a:round/>
            <a:headEnd len="sm" w="sm" type="none"/>
            <a:tailEnd len="sm" w="sm" type="none"/>
          </a:ln>
        </p:spPr>
      </p:cxn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nal Slide 1">
  <p:cSld name="Blank - Title_1_1_3_1_1_1_1">
    <p:bg>
      <p:bgPr>
        <a:solidFill>
          <a:srgbClr val="FBBC04"/>
        </a:solidFill>
      </p:bgPr>
    </p:bg>
    <p:spTree>
      <p:nvGrpSpPr>
        <p:cNvPr id="361" name="Shape 361"/>
        <p:cNvGrpSpPr/>
        <p:nvPr/>
      </p:nvGrpSpPr>
      <p:grpSpPr>
        <a:xfrm>
          <a:off x="0" y="0"/>
          <a:ext cx="0" cy="0"/>
          <a:chOff x="0" y="0"/>
          <a:chExt cx="0" cy="0"/>
        </a:xfrm>
      </p:grpSpPr>
      <p:sp>
        <p:nvSpPr>
          <p:cNvPr id="362" name="Google Shape;362;p35"/>
          <p:cNvSpPr/>
          <p:nvPr/>
        </p:nvSpPr>
        <p:spPr>
          <a:xfrm>
            <a:off x="0" y="0"/>
            <a:ext cx="9144000" cy="522600"/>
          </a:xfrm>
          <a:prstGeom prst="rect">
            <a:avLst/>
          </a:prstGeom>
          <a:solidFill>
            <a:srgbClr val="B3141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Google Sans Medium"/>
                <a:ea typeface="Google Sans Medium"/>
                <a:cs typeface="Google Sans Medium"/>
                <a:sym typeface="Google Sans Medium"/>
              </a:rPr>
              <a:t>Internal Only</a:t>
            </a:r>
            <a:endParaRPr>
              <a:solidFill>
                <a:srgbClr val="FFFFFF"/>
              </a:solidFill>
              <a:latin typeface="Google Sans Medium"/>
              <a:ea typeface="Google Sans Medium"/>
              <a:cs typeface="Google Sans Medium"/>
              <a:sym typeface="Google Sans Medium"/>
            </a:endParaRPr>
          </a:p>
        </p:txBody>
      </p:sp>
      <p:sp>
        <p:nvSpPr>
          <p:cNvPr id="363" name="Google Shape;363;p35"/>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chemeClr val="lt1"/>
                </a:solidFill>
                <a:latin typeface="Roboto"/>
                <a:ea typeface="Roboto"/>
                <a:cs typeface="Roboto"/>
                <a:sym typeface="Roboto"/>
              </a:rPr>
              <a:t>Proprietary + Confidential</a:t>
            </a:r>
            <a:endParaRPr sz="600">
              <a:solidFill>
                <a:schemeClr val="lt1"/>
              </a:solidFill>
              <a:latin typeface="Roboto"/>
              <a:ea typeface="Roboto"/>
              <a:cs typeface="Roboto"/>
              <a:sym typeface="Roboto"/>
            </a:endParaRPr>
          </a:p>
        </p:txBody>
      </p:sp>
      <p:sp>
        <p:nvSpPr>
          <p:cNvPr id="364" name="Google Shape;364;p35"/>
          <p:cNvSpPr/>
          <p:nvPr/>
        </p:nvSpPr>
        <p:spPr>
          <a:xfrm>
            <a:off x="3556300" y="149286"/>
            <a:ext cx="236400" cy="207300"/>
          </a:xfrm>
          <a:custGeom>
            <a:rect b="b" l="l" r="r" t="t"/>
            <a:pathLst>
              <a:path extrusionOk="0" h="120000" w="120000">
                <a:moveTo>
                  <a:pt x="0" y="119999"/>
                </a:moveTo>
                <a:lnTo>
                  <a:pt x="120000" y="119999"/>
                </a:lnTo>
                <a:lnTo>
                  <a:pt x="60000" y="0"/>
                </a:lnTo>
                <a:lnTo>
                  <a:pt x="0" y="119999"/>
                </a:lnTo>
                <a:close/>
                <a:moveTo>
                  <a:pt x="65480" y="100931"/>
                </a:moveTo>
                <a:lnTo>
                  <a:pt x="54519" y="100931"/>
                </a:lnTo>
                <a:lnTo>
                  <a:pt x="54519" y="88438"/>
                </a:lnTo>
                <a:lnTo>
                  <a:pt x="65480" y="88438"/>
                </a:lnTo>
                <a:lnTo>
                  <a:pt x="65480" y="100931"/>
                </a:lnTo>
                <a:close/>
                <a:moveTo>
                  <a:pt x="65480" y="75616"/>
                </a:moveTo>
                <a:lnTo>
                  <a:pt x="54519" y="75616"/>
                </a:lnTo>
                <a:lnTo>
                  <a:pt x="54519" y="50630"/>
                </a:lnTo>
                <a:lnTo>
                  <a:pt x="65480" y="50630"/>
                </a:lnTo>
                <a:lnTo>
                  <a:pt x="65480" y="75616"/>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666666"/>
              </a:solidFill>
              <a:latin typeface="Arial"/>
              <a:ea typeface="Arial"/>
              <a:cs typeface="Arial"/>
              <a:sym typeface="Arial"/>
            </a:endParaRPr>
          </a:p>
        </p:txBody>
      </p:sp>
      <p:sp>
        <p:nvSpPr>
          <p:cNvPr id="365" name="Google Shape;365;p35"/>
          <p:cNvSpPr txBox="1"/>
          <p:nvPr>
            <p:ph idx="1" type="body"/>
          </p:nvPr>
        </p:nvSpPr>
        <p:spPr>
          <a:xfrm>
            <a:off x="340663" y="1128663"/>
            <a:ext cx="7877100" cy="3452700"/>
          </a:xfrm>
          <a:prstGeom prst="rect">
            <a:avLst/>
          </a:prstGeom>
          <a:noFill/>
          <a:ln>
            <a:noFill/>
          </a:ln>
        </p:spPr>
        <p:txBody>
          <a:bodyPr anchorCtr="0" anchor="t" bIns="34275" lIns="34275" spcFirstLastPara="1" rIns="34275" wrap="square" tIns="34275">
            <a:noAutofit/>
          </a:bodyPr>
          <a:lstStyle>
            <a:lvl1pPr indent="-285750" lvl="0" marL="4572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1pPr>
            <a:lvl2pPr indent="-285750" lvl="1" marL="9144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2pPr>
            <a:lvl3pPr indent="-285750" lvl="2" marL="13716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3pPr>
            <a:lvl4pPr indent="-285750" lvl="3" marL="18288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4pPr>
            <a:lvl5pPr indent="-285750" lvl="4" marL="22860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5pPr>
            <a:lvl6pPr indent="-285750" lvl="5" marL="27432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6pPr>
            <a:lvl7pPr indent="-285750" lvl="6" marL="32004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7pPr>
            <a:lvl8pPr indent="-285750" lvl="7" marL="36576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8pPr>
            <a:lvl9pPr indent="-285750" lvl="8" marL="41148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9pPr>
          </a:lstStyle>
          <a:p/>
        </p:txBody>
      </p:sp>
      <p:sp>
        <p:nvSpPr>
          <p:cNvPr id="366" name="Google Shape;366;p35"/>
          <p:cNvSpPr txBox="1"/>
          <p:nvPr>
            <p:ph type="title"/>
          </p:nvPr>
        </p:nvSpPr>
        <p:spPr>
          <a:xfrm>
            <a:off x="395700" y="640549"/>
            <a:ext cx="7877100" cy="456300"/>
          </a:xfrm>
          <a:prstGeom prst="rect">
            <a:avLst/>
          </a:prstGeom>
          <a:noFill/>
          <a:ln>
            <a:noFill/>
          </a:ln>
        </p:spPr>
        <p:txBody>
          <a:bodyPr anchorCtr="0" anchor="t" bIns="34275" lIns="34275" spcFirstLastPara="1" rIns="34275" wrap="square" tIns="34275">
            <a:noAutofit/>
          </a:bodyPr>
          <a:lstStyle>
            <a:lvl1pPr indent="0" lvl="0" marL="0" marR="0" rtl="0">
              <a:lnSpc>
                <a:spcPct val="100000"/>
              </a:lnSpc>
              <a:spcBef>
                <a:spcPts val="0"/>
              </a:spcBef>
              <a:spcAft>
                <a:spcPts val="0"/>
              </a:spcAft>
              <a:buClr>
                <a:srgbClr val="3C4043"/>
              </a:buClr>
              <a:buSzPts val="2400"/>
              <a:buFont typeface="Google Sans"/>
              <a:buNone/>
              <a:defRPr i="0" sz="2400" u="none" cap="none" strike="noStrike">
                <a:solidFill>
                  <a:srgbClr val="3C4043"/>
                </a:solidFill>
                <a:latin typeface="Google Sans"/>
                <a:ea typeface="Google Sans"/>
                <a:cs typeface="Google Sans"/>
                <a:sym typeface="Google Sans"/>
              </a:defRPr>
            </a:lvl1pPr>
            <a:lvl2pPr indent="88900" lvl="1"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indent="177800" lvl="2"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indent="254000" lvl="3"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indent="342900" lvl="4"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indent="431800" lvl="5"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indent="520700" lvl="6"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indent="596900" lvl="7"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indent="685800" lvl="8"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367" name="Google Shape;367;p35"/>
          <p:cNvGrpSpPr/>
          <p:nvPr/>
        </p:nvGrpSpPr>
        <p:grpSpPr>
          <a:xfrm>
            <a:off x="8469122" y="4803781"/>
            <a:ext cx="420491" cy="137010"/>
            <a:chOff x="0" y="0"/>
            <a:chExt cx="2077525" cy="676925"/>
          </a:xfrm>
        </p:grpSpPr>
        <p:sp>
          <p:nvSpPr>
            <p:cNvPr id="368" name="Google Shape;368;p35"/>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69" name="Google Shape;369;p35"/>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70" name="Google Shape;370;p35"/>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71" name="Google Shape;371;p35"/>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72" name="Google Shape;372;p35"/>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73" name="Google Shape;373;p35"/>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Cover Slide 1">
  <p:cSld name="CUSTOM_2_1_1">
    <p:bg>
      <p:bgPr>
        <a:solidFill>
          <a:srgbClr val="FFFFFF"/>
        </a:solidFill>
      </p:bgPr>
    </p:bg>
    <p:spTree>
      <p:nvGrpSpPr>
        <p:cNvPr id="374" name="Shape 374"/>
        <p:cNvGrpSpPr/>
        <p:nvPr/>
      </p:nvGrpSpPr>
      <p:grpSpPr>
        <a:xfrm>
          <a:off x="0" y="0"/>
          <a:ext cx="0" cy="0"/>
          <a:chOff x="0" y="0"/>
          <a:chExt cx="0" cy="0"/>
        </a:xfrm>
      </p:grpSpPr>
      <p:pic>
        <p:nvPicPr>
          <p:cNvPr id="375" name="Google Shape;375;p36"/>
          <p:cNvPicPr preferRelativeResize="0"/>
          <p:nvPr/>
        </p:nvPicPr>
        <p:blipFill rotWithShape="1">
          <a:blip r:embed="rId2">
            <a:alphaModFix/>
          </a:blip>
          <a:srcRect b="0" l="0" r="-4482" t="0"/>
          <a:stretch/>
        </p:blipFill>
        <p:spPr>
          <a:xfrm>
            <a:off x="522575" y="319550"/>
            <a:ext cx="772876" cy="239400"/>
          </a:xfrm>
          <a:prstGeom prst="rect">
            <a:avLst/>
          </a:prstGeom>
          <a:noFill/>
          <a:ln>
            <a:noFill/>
          </a:ln>
        </p:spPr>
      </p:pic>
      <p:sp>
        <p:nvSpPr>
          <p:cNvPr id="376" name="Google Shape;376;p36"/>
          <p:cNvSpPr txBox="1"/>
          <p:nvPr>
            <p:ph idx="1" type="subTitle"/>
          </p:nvPr>
        </p:nvSpPr>
        <p:spPr>
          <a:xfrm>
            <a:off x="422950" y="2984175"/>
            <a:ext cx="7801200" cy="3000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2400">
                <a:solidFill>
                  <a:srgbClr val="3C4043"/>
                </a:solidFill>
                <a:latin typeface="Google Sans"/>
                <a:ea typeface="Google Sans"/>
                <a:cs typeface="Google Sans"/>
                <a:sym typeface="Google Sans"/>
              </a:defRPr>
            </a:lvl1pPr>
            <a:lvl2pPr lvl="1" rtl="0">
              <a:spcBef>
                <a:spcPts val="2200"/>
              </a:spcBef>
              <a:spcAft>
                <a:spcPts val="0"/>
              </a:spcAft>
              <a:buNone/>
              <a:defRPr/>
            </a:lvl2pPr>
            <a:lvl3pPr lvl="2" rtl="0">
              <a:spcBef>
                <a:spcPts val="2200"/>
              </a:spcBef>
              <a:spcAft>
                <a:spcPts val="0"/>
              </a:spcAft>
              <a:buNone/>
              <a:defRPr/>
            </a:lvl3pPr>
            <a:lvl4pPr lvl="3" rtl="0">
              <a:spcBef>
                <a:spcPts val="2200"/>
              </a:spcBef>
              <a:spcAft>
                <a:spcPts val="0"/>
              </a:spcAft>
              <a:buNone/>
              <a:defRPr/>
            </a:lvl4pPr>
            <a:lvl5pPr lvl="4" rtl="0">
              <a:spcBef>
                <a:spcPts val="2200"/>
              </a:spcBef>
              <a:spcAft>
                <a:spcPts val="0"/>
              </a:spcAft>
              <a:buNone/>
              <a:defRPr/>
            </a:lvl5pPr>
            <a:lvl6pPr lvl="5" rtl="0">
              <a:spcBef>
                <a:spcPts val="2200"/>
              </a:spcBef>
              <a:spcAft>
                <a:spcPts val="0"/>
              </a:spcAft>
              <a:buNone/>
              <a:defRPr/>
            </a:lvl6pPr>
            <a:lvl7pPr lvl="6" rtl="0">
              <a:spcBef>
                <a:spcPts val="2200"/>
              </a:spcBef>
              <a:spcAft>
                <a:spcPts val="0"/>
              </a:spcAft>
              <a:buNone/>
              <a:defRPr/>
            </a:lvl7pPr>
            <a:lvl8pPr lvl="7" rtl="0">
              <a:spcBef>
                <a:spcPts val="2200"/>
              </a:spcBef>
              <a:spcAft>
                <a:spcPts val="0"/>
              </a:spcAft>
              <a:buNone/>
              <a:defRPr/>
            </a:lvl8pPr>
            <a:lvl9pPr lvl="8" rtl="0">
              <a:spcBef>
                <a:spcPts val="2200"/>
              </a:spcBef>
              <a:spcAft>
                <a:spcPts val="0"/>
              </a:spcAft>
              <a:buNone/>
              <a:defRPr/>
            </a:lvl9pPr>
          </a:lstStyle>
          <a:p/>
        </p:txBody>
      </p:sp>
      <p:sp>
        <p:nvSpPr>
          <p:cNvPr id="377" name="Google Shape;377;p36"/>
          <p:cNvSpPr txBox="1"/>
          <p:nvPr>
            <p:ph type="title"/>
          </p:nvPr>
        </p:nvSpPr>
        <p:spPr>
          <a:xfrm>
            <a:off x="392925" y="1049175"/>
            <a:ext cx="7831200" cy="1935000"/>
          </a:xfrm>
          <a:prstGeom prst="rect">
            <a:avLst/>
          </a:prstGeom>
        </p:spPr>
        <p:txBody>
          <a:bodyPr anchorCtr="0" anchor="b" bIns="91425" lIns="91425" spcFirstLastPara="1" rIns="91425" wrap="square" tIns="91425">
            <a:noAutofit/>
          </a:bodyPr>
          <a:lstStyle>
            <a:lvl1pPr lvl="0" rtl="0">
              <a:spcBef>
                <a:spcPts val="0"/>
              </a:spcBef>
              <a:spcAft>
                <a:spcPts val="0"/>
              </a:spcAft>
              <a:buNone/>
              <a:defRPr sz="5500">
                <a:solidFill>
                  <a:srgbClr val="3C4043"/>
                </a:solidFill>
                <a:latin typeface="Google Sans Medium"/>
                <a:ea typeface="Google Sans Medium"/>
                <a:cs typeface="Google Sans Medium"/>
                <a:sym typeface="Google Sans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8" name="Google Shape;378;p36"/>
          <p:cNvSpPr/>
          <p:nvPr/>
        </p:nvSpPr>
        <p:spPr>
          <a:xfrm>
            <a:off x="522575" y="3458700"/>
            <a:ext cx="465900" cy="94500"/>
          </a:xfrm>
          <a:prstGeom prst="roundRect">
            <a:avLst>
              <a:gd fmla="val 50000" name="adj"/>
            </a:avLst>
          </a:prstGeom>
          <a:solidFill>
            <a:srgbClr val="4285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9" name="Google Shape;379;p36"/>
          <p:cNvSpPr txBox="1"/>
          <p:nvPr>
            <p:ph idx="2" type="subTitle"/>
          </p:nvPr>
        </p:nvSpPr>
        <p:spPr>
          <a:xfrm>
            <a:off x="422950" y="3714075"/>
            <a:ext cx="7831200" cy="3000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1800">
                <a:solidFill>
                  <a:srgbClr val="3C4043"/>
                </a:solidFill>
                <a:latin typeface="Google Sans"/>
                <a:ea typeface="Google Sans"/>
                <a:cs typeface="Google Sans"/>
                <a:sym typeface="Google Sans"/>
              </a:defRPr>
            </a:lvl1pPr>
            <a:lvl2pPr lvl="1" rtl="0">
              <a:spcBef>
                <a:spcPts val="2200"/>
              </a:spcBef>
              <a:spcAft>
                <a:spcPts val="0"/>
              </a:spcAft>
              <a:buNone/>
              <a:defRPr sz="1800"/>
            </a:lvl2pPr>
            <a:lvl3pPr lvl="2" rtl="0">
              <a:spcBef>
                <a:spcPts val="2200"/>
              </a:spcBef>
              <a:spcAft>
                <a:spcPts val="0"/>
              </a:spcAft>
              <a:buNone/>
              <a:defRPr sz="1800"/>
            </a:lvl3pPr>
            <a:lvl4pPr lvl="3" rtl="0">
              <a:spcBef>
                <a:spcPts val="2200"/>
              </a:spcBef>
              <a:spcAft>
                <a:spcPts val="0"/>
              </a:spcAft>
              <a:buNone/>
              <a:defRPr sz="1800"/>
            </a:lvl4pPr>
            <a:lvl5pPr lvl="4" rtl="0">
              <a:spcBef>
                <a:spcPts val="2200"/>
              </a:spcBef>
              <a:spcAft>
                <a:spcPts val="0"/>
              </a:spcAft>
              <a:buNone/>
              <a:defRPr sz="1800"/>
            </a:lvl5pPr>
            <a:lvl6pPr lvl="5" rtl="0">
              <a:spcBef>
                <a:spcPts val="2200"/>
              </a:spcBef>
              <a:spcAft>
                <a:spcPts val="0"/>
              </a:spcAft>
              <a:buNone/>
              <a:defRPr sz="1800"/>
            </a:lvl6pPr>
            <a:lvl7pPr lvl="6" rtl="0">
              <a:spcBef>
                <a:spcPts val="2200"/>
              </a:spcBef>
              <a:spcAft>
                <a:spcPts val="0"/>
              </a:spcAft>
              <a:buNone/>
              <a:defRPr sz="1800"/>
            </a:lvl7pPr>
            <a:lvl8pPr lvl="7" rtl="0">
              <a:spcBef>
                <a:spcPts val="2200"/>
              </a:spcBef>
              <a:spcAft>
                <a:spcPts val="0"/>
              </a:spcAft>
              <a:buNone/>
              <a:defRPr sz="1800"/>
            </a:lvl8pPr>
            <a:lvl9pPr lvl="8" rtl="0">
              <a:spcBef>
                <a:spcPts val="2200"/>
              </a:spcBef>
              <a:spcAft>
                <a:spcPts val="0"/>
              </a:spcAft>
              <a:buNone/>
              <a:defRPr sz="1800"/>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Yellow 1">
  <p:cSld name="TITLE_2_1_2_1_1">
    <p:spTree>
      <p:nvGrpSpPr>
        <p:cNvPr id="380" name="Shape 380"/>
        <p:cNvGrpSpPr/>
        <p:nvPr/>
      </p:nvGrpSpPr>
      <p:grpSpPr>
        <a:xfrm>
          <a:off x="0" y="0"/>
          <a:ext cx="0" cy="0"/>
          <a:chOff x="0" y="0"/>
          <a:chExt cx="0" cy="0"/>
        </a:xfrm>
      </p:grpSpPr>
      <p:sp>
        <p:nvSpPr>
          <p:cNvPr id="381" name="Google Shape;381;p37"/>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2" name="Google Shape;382;p37"/>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BDC1C6"/>
                </a:solidFill>
                <a:latin typeface="Roboto"/>
                <a:ea typeface="Roboto"/>
                <a:cs typeface="Roboto"/>
                <a:sym typeface="Roboto"/>
              </a:rPr>
              <a:t>Proprietary + Confidential</a:t>
            </a:r>
            <a:endParaRPr b="0" i="0" sz="600" u="none" cap="none" strike="noStrike">
              <a:solidFill>
                <a:srgbClr val="BDC1C6"/>
              </a:solidFill>
              <a:latin typeface="Roboto"/>
              <a:ea typeface="Roboto"/>
              <a:cs typeface="Roboto"/>
              <a:sym typeface="Roboto"/>
            </a:endParaRPr>
          </a:p>
        </p:txBody>
      </p:sp>
      <p:sp>
        <p:nvSpPr>
          <p:cNvPr id="383" name="Google Shape;383;p37"/>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384" name="Google Shape;384;p37"/>
          <p:cNvSpPr txBox="1"/>
          <p:nvPr>
            <p:ph idx="1" type="body"/>
          </p:nvPr>
        </p:nvSpPr>
        <p:spPr>
          <a:xfrm>
            <a:off x="344501" y="2175900"/>
            <a:ext cx="2976600" cy="2046300"/>
          </a:xfrm>
          <a:prstGeom prst="rect">
            <a:avLst/>
          </a:prstGeom>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SzPts val="900"/>
              <a:buChar char="●"/>
              <a:defRPr sz="1100">
                <a:solidFill>
                  <a:srgbClr val="5F6368"/>
                </a:solidFill>
              </a:defRPr>
            </a:lvl1pPr>
            <a:lvl2pPr indent="-285750" lvl="1" marL="914400" marR="0" rtl="0" algn="l">
              <a:lnSpc>
                <a:spcPct val="260000"/>
              </a:lnSpc>
              <a:spcBef>
                <a:spcPts val="0"/>
              </a:spcBef>
              <a:spcAft>
                <a:spcPts val="0"/>
              </a:spcAft>
              <a:buSzPts val="900"/>
              <a:buChar char="○"/>
              <a:defRPr sz="1100">
                <a:solidFill>
                  <a:srgbClr val="5F6368"/>
                </a:solidFill>
              </a:defRPr>
            </a:lvl2pPr>
            <a:lvl3pPr indent="-298450" lvl="2" marL="1371600" rtl="0">
              <a:lnSpc>
                <a:spcPct val="260000"/>
              </a:lnSpc>
              <a:spcBef>
                <a:spcPts val="0"/>
              </a:spcBef>
              <a:spcAft>
                <a:spcPts val="0"/>
              </a:spcAft>
              <a:buClr>
                <a:srgbClr val="5F6368"/>
              </a:buClr>
              <a:buSzPts val="1100"/>
              <a:buChar char="■"/>
              <a:defRPr sz="1100">
                <a:solidFill>
                  <a:srgbClr val="5F6368"/>
                </a:solidFill>
              </a:defRPr>
            </a:lvl3pPr>
            <a:lvl4pPr indent="-298450" lvl="3" marL="1828800" rtl="0">
              <a:lnSpc>
                <a:spcPct val="260000"/>
              </a:lnSpc>
              <a:spcBef>
                <a:spcPts val="0"/>
              </a:spcBef>
              <a:spcAft>
                <a:spcPts val="0"/>
              </a:spcAft>
              <a:buClr>
                <a:srgbClr val="5F6368"/>
              </a:buClr>
              <a:buSzPts val="1100"/>
              <a:buChar char="●"/>
              <a:defRPr sz="1100">
                <a:solidFill>
                  <a:srgbClr val="5F6368"/>
                </a:solidFill>
              </a:defRPr>
            </a:lvl4pPr>
            <a:lvl5pPr indent="-298450" lvl="4" marL="2286000" rtl="0">
              <a:lnSpc>
                <a:spcPct val="260000"/>
              </a:lnSpc>
              <a:spcBef>
                <a:spcPts val="0"/>
              </a:spcBef>
              <a:spcAft>
                <a:spcPts val="0"/>
              </a:spcAft>
              <a:buClr>
                <a:srgbClr val="5F6368"/>
              </a:buClr>
              <a:buSzPts val="1100"/>
              <a:buChar char="○"/>
              <a:defRPr sz="1100">
                <a:solidFill>
                  <a:srgbClr val="5F6368"/>
                </a:solidFill>
              </a:defRPr>
            </a:lvl5pPr>
            <a:lvl6pPr indent="-298450" lvl="5" marL="2743200" rtl="0">
              <a:lnSpc>
                <a:spcPct val="260000"/>
              </a:lnSpc>
              <a:spcBef>
                <a:spcPts val="0"/>
              </a:spcBef>
              <a:spcAft>
                <a:spcPts val="0"/>
              </a:spcAft>
              <a:buClr>
                <a:srgbClr val="5F6368"/>
              </a:buClr>
              <a:buSzPts val="1100"/>
              <a:buChar char="■"/>
              <a:defRPr sz="1100">
                <a:solidFill>
                  <a:srgbClr val="5F6368"/>
                </a:solidFill>
              </a:defRPr>
            </a:lvl6pPr>
            <a:lvl7pPr indent="-298450" lvl="6" marL="3200400" rtl="0">
              <a:lnSpc>
                <a:spcPct val="260000"/>
              </a:lnSpc>
              <a:spcBef>
                <a:spcPts val="0"/>
              </a:spcBef>
              <a:spcAft>
                <a:spcPts val="0"/>
              </a:spcAft>
              <a:buClr>
                <a:srgbClr val="5F6368"/>
              </a:buClr>
              <a:buSzPts val="1100"/>
              <a:buChar char="●"/>
              <a:defRPr sz="1100">
                <a:solidFill>
                  <a:srgbClr val="5F6368"/>
                </a:solidFill>
              </a:defRPr>
            </a:lvl7pPr>
            <a:lvl8pPr indent="-298450" lvl="7" marL="3657600" rtl="0">
              <a:lnSpc>
                <a:spcPct val="260000"/>
              </a:lnSpc>
              <a:spcBef>
                <a:spcPts val="0"/>
              </a:spcBef>
              <a:spcAft>
                <a:spcPts val="0"/>
              </a:spcAft>
              <a:buClr>
                <a:srgbClr val="5F6368"/>
              </a:buClr>
              <a:buSzPts val="1100"/>
              <a:buChar char="○"/>
              <a:defRPr sz="1100">
                <a:solidFill>
                  <a:srgbClr val="5F6368"/>
                </a:solidFill>
              </a:defRPr>
            </a:lvl8pPr>
            <a:lvl9pPr indent="-298450" lvl="8" marL="4114800" rtl="0">
              <a:lnSpc>
                <a:spcPct val="260000"/>
              </a:lnSpc>
              <a:spcBef>
                <a:spcPts val="0"/>
              </a:spcBef>
              <a:spcAft>
                <a:spcPts val="0"/>
              </a:spcAft>
              <a:buClr>
                <a:srgbClr val="5F6368"/>
              </a:buClr>
              <a:buSzPts val="1100"/>
              <a:buChar char="■"/>
              <a:defRPr sz="1100">
                <a:solidFill>
                  <a:srgbClr val="5F6368"/>
                </a:solidFill>
              </a:defRPr>
            </a:lvl9pPr>
          </a:lstStyle>
          <a:p/>
        </p:txBody>
      </p:sp>
      <p:sp>
        <p:nvSpPr>
          <p:cNvPr id="385" name="Google Shape;385;p37"/>
          <p:cNvSpPr txBox="1"/>
          <p:nvPr>
            <p:ph type="title"/>
          </p:nvPr>
        </p:nvSpPr>
        <p:spPr>
          <a:xfrm>
            <a:off x="344501" y="1365900"/>
            <a:ext cx="3864600" cy="414300"/>
          </a:xfrm>
          <a:prstGeom prst="rect">
            <a:avLst/>
          </a:prstGeom>
        </p:spPr>
        <p:txBody>
          <a:bodyPr anchorCtr="0" anchor="t" bIns="91425" lIns="91425" spcFirstLastPara="1" rIns="91425" wrap="square" tIns="91425">
            <a:noAutofit/>
          </a:bodyPr>
          <a:lstStyle>
            <a:lvl1pPr indent="0" lvl="0" marL="0" marR="0" rtl="0" algn="l">
              <a:lnSpc>
                <a:spcPct val="90000"/>
              </a:lnSpc>
              <a:spcBef>
                <a:spcPts val="0"/>
              </a:spcBef>
              <a:spcAft>
                <a:spcPts val="0"/>
              </a:spcAft>
              <a:buClr>
                <a:schemeClr val="dk1"/>
              </a:buClr>
              <a:buSzPts val="1100"/>
              <a:buFont typeface="Arial"/>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6" name="Google Shape;386;p37"/>
          <p:cNvSpPr txBox="1"/>
          <p:nvPr>
            <p:ph idx="2" type="body"/>
          </p:nvPr>
        </p:nvSpPr>
        <p:spPr>
          <a:xfrm>
            <a:off x="344501" y="4743625"/>
            <a:ext cx="4345800" cy="375600"/>
          </a:xfrm>
          <a:prstGeom prst="rect">
            <a:avLst/>
          </a:prstGeom>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sz="600">
                <a:solidFill>
                  <a:srgbClr val="D5D5D5"/>
                </a:solidFill>
              </a:defRPr>
            </a:lvl1pPr>
            <a:lvl2pPr indent="-228600" lvl="1" marL="914400" marR="0" rtl="0" algn="l">
              <a:lnSpc>
                <a:spcPct val="100000"/>
              </a:lnSpc>
              <a:spcBef>
                <a:spcPts val="0"/>
              </a:spcBef>
              <a:spcAft>
                <a:spcPts val="0"/>
              </a:spcAft>
              <a:buClr>
                <a:srgbClr val="000000"/>
              </a:buClr>
              <a:buSzPts val="1100"/>
              <a:buFont typeface="Arial"/>
              <a:buNone/>
              <a:defRPr sz="600">
                <a:solidFill>
                  <a:srgbClr val="D5D5D5"/>
                </a:solidFill>
              </a:defRPr>
            </a:lvl2pPr>
            <a:lvl3pPr indent="-228600" lvl="2" marL="1371600" marR="0" rtl="0" algn="l">
              <a:lnSpc>
                <a:spcPct val="100000"/>
              </a:lnSpc>
              <a:spcBef>
                <a:spcPts val="0"/>
              </a:spcBef>
              <a:spcAft>
                <a:spcPts val="0"/>
              </a:spcAft>
              <a:buClr>
                <a:srgbClr val="000000"/>
              </a:buClr>
              <a:buSzPts val="1100"/>
              <a:buFont typeface="Arial"/>
              <a:buNone/>
              <a:defRPr sz="600">
                <a:solidFill>
                  <a:srgbClr val="D5D5D5"/>
                </a:solidFill>
              </a:defRPr>
            </a:lvl3pPr>
            <a:lvl4pPr indent="-228600" lvl="3" marL="1828800" marR="0" rtl="0" algn="l">
              <a:lnSpc>
                <a:spcPct val="100000"/>
              </a:lnSpc>
              <a:spcBef>
                <a:spcPts val="0"/>
              </a:spcBef>
              <a:spcAft>
                <a:spcPts val="0"/>
              </a:spcAft>
              <a:buClr>
                <a:srgbClr val="000000"/>
              </a:buClr>
              <a:buSzPts val="1100"/>
              <a:buFont typeface="Arial"/>
              <a:buNone/>
              <a:defRPr sz="600">
                <a:solidFill>
                  <a:srgbClr val="D5D5D5"/>
                </a:solidFill>
              </a:defRPr>
            </a:lvl4pPr>
            <a:lvl5pPr indent="-228600" lvl="4" marL="2286000" marR="0" rtl="0" algn="l">
              <a:lnSpc>
                <a:spcPct val="100000"/>
              </a:lnSpc>
              <a:spcBef>
                <a:spcPts val="0"/>
              </a:spcBef>
              <a:spcAft>
                <a:spcPts val="0"/>
              </a:spcAft>
              <a:buClr>
                <a:srgbClr val="000000"/>
              </a:buClr>
              <a:buSzPts val="1100"/>
              <a:buFont typeface="Arial"/>
              <a:buNone/>
              <a:defRPr sz="600">
                <a:solidFill>
                  <a:srgbClr val="D5D5D5"/>
                </a:solidFill>
              </a:defRPr>
            </a:lvl5pPr>
            <a:lvl6pPr indent="-228600" lvl="5" marL="2743200" marR="0" rtl="0" algn="l">
              <a:lnSpc>
                <a:spcPct val="100000"/>
              </a:lnSpc>
              <a:spcBef>
                <a:spcPts val="0"/>
              </a:spcBef>
              <a:spcAft>
                <a:spcPts val="0"/>
              </a:spcAft>
              <a:buClr>
                <a:srgbClr val="000000"/>
              </a:buClr>
              <a:buSzPts val="1100"/>
              <a:buFont typeface="Arial"/>
              <a:buNone/>
              <a:defRPr sz="600">
                <a:solidFill>
                  <a:srgbClr val="D5D5D5"/>
                </a:solidFill>
              </a:defRPr>
            </a:lvl6pPr>
            <a:lvl7pPr indent="-228600" lvl="6" marL="3200400" marR="0" rtl="0" algn="l">
              <a:lnSpc>
                <a:spcPct val="100000"/>
              </a:lnSpc>
              <a:spcBef>
                <a:spcPts val="0"/>
              </a:spcBef>
              <a:spcAft>
                <a:spcPts val="0"/>
              </a:spcAft>
              <a:buClr>
                <a:srgbClr val="000000"/>
              </a:buClr>
              <a:buSzPts val="1100"/>
              <a:buFont typeface="Arial"/>
              <a:buNone/>
              <a:defRPr sz="600">
                <a:solidFill>
                  <a:srgbClr val="D5D5D5"/>
                </a:solidFill>
              </a:defRPr>
            </a:lvl7pPr>
            <a:lvl8pPr indent="-228600" lvl="7" marL="3657600" marR="0" rtl="0" algn="l">
              <a:lnSpc>
                <a:spcPct val="100000"/>
              </a:lnSpc>
              <a:spcBef>
                <a:spcPts val="0"/>
              </a:spcBef>
              <a:spcAft>
                <a:spcPts val="0"/>
              </a:spcAft>
              <a:buClr>
                <a:srgbClr val="000000"/>
              </a:buClr>
              <a:buSzPts val="1100"/>
              <a:buFont typeface="Arial"/>
              <a:buNone/>
              <a:defRPr sz="600">
                <a:solidFill>
                  <a:srgbClr val="D5D5D5"/>
                </a:solidFill>
              </a:defRPr>
            </a:lvl8pPr>
            <a:lvl9pPr indent="-228600" lvl="8" marL="4114800" marR="0" rtl="0" algn="l">
              <a:lnSpc>
                <a:spcPct val="100000"/>
              </a:lnSpc>
              <a:spcBef>
                <a:spcPts val="0"/>
              </a:spcBef>
              <a:spcAft>
                <a:spcPts val="0"/>
              </a:spcAft>
              <a:buClr>
                <a:srgbClr val="000000"/>
              </a:buClr>
              <a:buSzPts val="1100"/>
              <a:buFont typeface="Arial"/>
              <a:buNone/>
              <a:defRPr sz="600">
                <a:solidFill>
                  <a:srgbClr val="D5D5D5"/>
                </a:solidFill>
              </a:defRPr>
            </a:lvl9pPr>
          </a:lstStyle>
          <a:p/>
        </p:txBody>
      </p:sp>
      <p:grpSp>
        <p:nvGrpSpPr>
          <p:cNvPr id="387" name="Google Shape;387;p37"/>
          <p:cNvGrpSpPr/>
          <p:nvPr/>
        </p:nvGrpSpPr>
        <p:grpSpPr>
          <a:xfrm>
            <a:off x="8469122" y="4803781"/>
            <a:ext cx="420491" cy="137010"/>
            <a:chOff x="0" y="0"/>
            <a:chExt cx="2077525" cy="676925"/>
          </a:xfrm>
        </p:grpSpPr>
        <p:sp>
          <p:nvSpPr>
            <p:cNvPr id="388" name="Google Shape;388;p37"/>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89" name="Google Shape;389;p37"/>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90" name="Google Shape;390;p37"/>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91" name="Google Shape;391;p37"/>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92" name="Google Shape;392;p37"/>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93" name="Google Shape;393;p37"/>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Blue 1">
  <p:cSld name="TITLE_2_2_1_1">
    <p:spTree>
      <p:nvGrpSpPr>
        <p:cNvPr id="394" name="Shape 394"/>
        <p:cNvGrpSpPr/>
        <p:nvPr/>
      </p:nvGrpSpPr>
      <p:grpSpPr>
        <a:xfrm>
          <a:off x="0" y="0"/>
          <a:ext cx="0" cy="0"/>
          <a:chOff x="0" y="0"/>
          <a:chExt cx="0" cy="0"/>
        </a:xfrm>
      </p:grpSpPr>
      <p:sp>
        <p:nvSpPr>
          <p:cNvPr id="395" name="Google Shape;395;p38"/>
          <p:cNvSpPr txBox="1"/>
          <p:nvPr>
            <p:ph idx="1" type="body"/>
          </p:nvPr>
        </p:nvSpPr>
        <p:spPr>
          <a:xfrm>
            <a:off x="344501" y="2175900"/>
            <a:ext cx="2976600" cy="2046300"/>
          </a:xfrm>
          <a:prstGeom prst="rect">
            <a:avLst/>
          </a:prstGeom>
        </p:spPr>
        <p:txBody>
          <a:bodyPr anchorCtr="0" anchor="t" bIns="91425" lIns="91425" spcFirstLastPara="1" rIns="91425" wrap="square" tIns="91425">
            <a:noAutofit/>
          </a:bodyPr>
          <a:lstStyle>
            <a:lvl1pPr indent="-285750" lvl="0" marL="457200" marR="0" rtl="0" algn="l">
              <a:lnSpc>
                <a:spcPct val="130000"/>
              </a:lnSpc>
              <a:spcBef>
                <a:spcPts val="0"/>
              </a:spcBef>
              <a:spcAft>
                <a:spcPts val="0"/>
              </a:spcAft>
              <a:buSzPts val="900"/>
              <a:buChar char="●"/>
              <a:defRPr sz="1100">
                <a:solidFill>
                  <a:srgbClr val="5F6368"/>
                </a:solidFill>
              </a:defRPr>
            </a:lvl1pPr>
            <a:lvl2pPr indent="-285750" lvl="1" marL="914400" marR="0" rtl="0" algn="l">
              <a:lnSpc>
                <a:spcPct val="130000"/>
              </a:lnSpc>
              <a:spcBef>
                <a:spcPts val="0"/>
              </a:spcBef>
              <a:spcAft>
                <a:spcPts val="0"/>
              </a:spcAft>
              <a:buSzPts val="900"/>
              <a:buChar char="○"/>
              <a:defRPr sz="1100">
                <a:solidFill>
                  <a:srgbClr val="5F6368"/>
                </a:solidFill>
              </a:defRPr>
            </a:lvl2pPr>
            <a:lvl3pPr indent="-298450" lvl="2" marL="1371600" rtl="0">
              <a:lnSpc>
                <a:spcPct val="130000"/>
              </a:lnSpc>
              <a:spcBef>
                <a:spcPts val="0"/>
              </a:spcBef>
              <a:spcAft>
                <a:spcPts val="0"/>
              </a:spcAft>
              <a:buClr>
                <a:srgbClr val="5F6368"/>
              </a:buClr>
              <a:buSzPts val="1100"/>
              <a:buChar char="■"/>
              <a:defRPr sz="1100">
                <a:solidFill>
                  <a:srgbClr val="5F6368"/>
                </a:solidFill>
              </a:defRPr>
            </a:lvl3pPr>
            <a:lvl4pPr indent="-298450" lvl="3" marL="1828800" rtl="0">
              <a:lnSpc>
                <a:spcPct val="130000"/>
              </a:lnSpc>
              <a:spcBef>
                <a:spcPts val="0"/>
              </a:spcBef>
              <a:spcAft>
                <a:spcPts val="0"/>
              </a:spcAft>
              <a:buClr>
                <a:srgbClr val="5F6368"/>
              </a:buClr>
              <a:buSzPts val="1100"/>
              <a:buChar char="●"/>
              <a:defRPr sz="1100">
                <a:solidFill>
                  <a:srgbClr val="5F6368"/>
                </a:solidFill>
              </a:defRPr>
            </a:lvl4pPr>
            <a:lvl5pPr indent="-298450" lvl="4" marL="2286000" rtl="0">
              <a:lnSpc>
                <a:spcPct val="130000"/>
              </a:lnSpc>
              <a:spcBef>
                <a:spcPts val="0"/>
              </a:spcBef>
              <a:spcAft>
                <a:spcPts val="0"/>
              </a:spcAft>
              <a:buClr>
                <a:srgbClr val="5F6368"/>
              </a:buClr>
              <a:buSzPts val="1100"/>
              <a:buChar char="○"/>
              <a:defRPr sz="1100">
                <a:solidFill>
                  <a:srgbClr val="5F6368"/>
                </a:solidFill>
              </a:defRPr>
            </a:lvl5pPr>
            <a:lvl6pPr indent="-298450" lvl="5" marL="2743200" rtl="0">
              <a:lnSpc>
                <a:spcPct val="130000"/>
              </a:lnSpc>
              <a:spcBef>
                <a:spcPts val="0"/>
              </a:spcBef>
              <a:spcAft>
                <a:spcPts val="0"/>
              </a:spcAft>
              <a:buClr>
                <a:srgbClr val="5F6368"/>
              </a:buClr>
              <a:buSzPts val="1100"/>
              <a:buChar char="■"/>
              <a:defRPr sz="1100">
                <a:solidFill>
                  <a:srgbClr val="5F6368"/>
                </a:solidFill>
              </a:defRPr>
            </a:lvl6pPr>
            <a:lvl7pPr indent="-298450" lvl="6" marL="3200400" rtl="0">
              <a:lnSpc>
                <a:spcPct val="130000"/>
              </a:lnSpc>
              <a:spcBef>
                <a:spcPts val="0"/>
              </a:spcBef>
              <a:spcAft>
                <a:spcPts val="0"/>
              </a:spcAft>
              <a:buClr>
                <a:srgbClr val="5F6368"/>
              </a:buClr>
              <a:buSzPts val="1100"/>
              <a:buChar char="●"/>
              <a:defRPr sz="1100">
                <a:solidFill>
                  <a:srgbClr val="5F6368"/>
                </a:solidFill>
              </a:defRPr>
            </a:lvl7pPr>
            <a:lvl8pPr indent="-298450" lvl="7" marL="3657600" rtl="0">
              <a:lnSpc>
                <a:spcPct val="130000"/>
              </a:lnSpc>
              <a:spcBef>
                <a:spcPts val="0"/>
              </a:spcBef>
              <a:spcAft>
                <a:spcPts val="0"/>
              </a:spcAft>
              <a:buClr>
                <a:srgbClr val="5F6368"/>
              </a:buClr>
              <a:buSzPts val="1100"/>
              <a:buChar char="○"/>
              <a:defRPr sz="1100">
                <a:solidFill>
                  <a:srgbClr val="5F6368"/>
                </a:solidFill>
              </a:defRPr>
            </a:lvl8pPr>
            <a:lvl9pPr indent="-298450" lvl="8" marL="4114800" rtl="0">
              <a:lnSpc>
                <a:spcPct val="130000"/>
              </a:lnSpc>
              <a:spcBef>
                <a:spcPts val="0"/>
              </a:spcBef>
              <a:spcAft>
                <a:spcPts val="0"/>
              </a:spcAft>
              <a:buClr>
                <a:srgbClr val="5F6368"/>
              </a:buClr>
              <a:buSzPts val="1100"/>
              <a:buChar char="■"/>
              <a:defRPr sz="1100">
                <a:solidFill>
                  <a:srgbClr val="5F6368"/>
                </a:solidFill>
              </a:defRPr>
            </a:lvl9pPr>
          </a:lstStyle>
          <a:p/>
        </p:txBody>
      </p:sp>
      <p:sp>
        <p:nvSpPr>
          <p:cNvPr id="396" name="Google Shape;396;p38"/>
          <p:cNvSpPr txBox="1"/>
          <p:nvPr>
            <p:ph type="title"/>
          </p:nvPr>
        </p:nvSpPr>
        <p:spPr>
          <a:xfrm>
            <a:off x="344501" y="1365900"/>
            <a:ext cx="3864600" cy="414300"/>
          </a:xfrm>
          <a:prstGeom prst="rect">
            <a:avLst/>
          </a:prstGeom>
        </p:spPr>
        <p:txBody>
          <a:bodyPr anchorCtr="0" anchor="t" bIns="91425" lIns="91425" spcFirstLastPara="1" rIns="91425" wrap="square" tIns="91425">
            <a:noAutofit/>
          </a:bodyPr>
          <a:lstStyle>
            <a:lvl1pPr indent="0" lvl="0" marL="0" marR="0" rtl="0" algn="l">
              <a:lnSpc>
                <a:spcPct val="90000"/>
              </a:lnSpc>
              <a:spcBef>
                <a:spcPts val="0"/>
              </a:spcBef>
              <a:spcAft>
                <a:spcPts val="0"/>
              </a:spcAft>
              <a:buClr>
                <a:schemeClr val="dk1"/>
              </a:buClr>
              <a:buSzPts val="1100"/>
              <a:buFont typeface="Arial"/>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7" name="Google Shape;397;p38"/>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8" name="Google Shape;398;p38"/>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BDC1C6"/>
                </a:solidFill>
                <a:latin typeface="Roboto"/>
                <a:ea typeface="Roboto"/>
                <a:cs typeface="Roboto"/>
                <a:sym typeface="Roboto"/>
              </a:rPr>
              <a:t>Proprietary + Confidential</a:t>
            </a:r>
            <a:endParaRPr b="0" i="0" sz="600" u="none" cap="none" strike="noStrike">
              <a:solidFill>
                <a:srgbClr val="BDC1C6"/>
              </a:solidFill>
              <a:latin typeface="Roboto"/>
              <a:ea typeface="Roboto"/>
              <a:cs typeface="Roboto"/>
              <a:sym typeface="Roboto"/>
            </a:endParaRPr>
          </a:p>
        </p:txBody>
      </p:sp>
      <p:sp>
        <p:nvSpPr>
          <p:cNvPr id="399" name="Google Shape;399;p38"/>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400" name="Google Shape;400;p38"/>
          <p:cNvSpPr txBox="1"/>
          <p:nvPr>
            <p:ph idx="2" type="body"/>
          </p:nvPr>
        </p:nvSpPr>
        <p:spPr>
          <a:xfrm>
            <a:off x="344501" y="4743625"/>
            <a:ext cx="4345800" cy="375600"/>
          </a:xfrm>
          <a:prstGeom prst="rect">
            <a:avLst/>
          </a:prstGeom>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sz="600">
                <a:solidFill>
                  <a:srgbClr val="D5D5D5"/>
                </a:solidFill>
              </a:defRPr>
            </a:lvl1pPr>
            <a:lvl2pPr indent="-228600" lvl="1" marL="914400" marR="0" rtl="0" algn="l">
              <a:lnSpc>
                <a:spcPct val="100000"/>
              </a:lnSpc>
              <a:spcBef>
                <a:spcPts val="0"/>
              </a:spcBef>
              <a:spcAft>
                <a:spcPts val="0"/>
              </a:spcAft>
              <a:buClr>
                <a:srgbClr val="000000"/>
              </a:buClr>
              <a:buSzPts val="1100"/>
              <a:buFont typeface="Arial"/>
              <a:buNone/>
              <a:defRPr sz="600">
                <a:solidFill>
                  <a:srgbClr val="D5D5D5"/>
                </a:solidFill>
              </a:defRPr>
            </a:lvl2pPr>
            <a:lvl3pPr indent="-228600" lvl="2" marL="1371600" marR="0" rtl="0" algn="l">
              <a:lnSpc>
                <a:spcPct val="100000"/>
              </a:lnSpc>
              <a:spcBef>
                <a:spcPts val="0"/>
              </a:spcBef>
              <a:spcAft>
                <a:spcPts val="0"/>
              </a:spcAft>
              <a:buClr>
                <a:srgbClr val="000000"/>
              </a:buClr>
              <a:buSzPts val="1100"/>
              <a:buFont typeface="Arial"/>
              <a:buNone/>
              <a:defRPr sz="600">
                <a:solidFill>
                  <a:srgbClr val="D5D5D5"/>
                </a:solidFill>
              </a:defRPr>
            </a:lvl3pPr>
            <a:lvl4pPr indent="-228600" lvl="3" marL="1828800" marR="0" rtl="0" algn="l">
              <a:lnSpc>
                <a:spcPct val="100000"/>
              </a:lnSpc>
              <a:spcBef>
                <a:spcPts val="0"/>
              </a:spcBef>
              <a:spcAft>
                <a:spcPts val="0"/>
              </a:spcAft>
              <a:buClr>
                <a:srgbClr val="000000"/>
              </a:buClr>
              <a:buSzPts val="1100"/>
              <a:buFont typeface="Arial"/>
              <a:buNone/>
              <a:defRPr sz="600">
                <a:solidFill>
                  <a:srgbClr val="D5D5D5"/>
                </a:solidFill>
              </a:defRPr>
            </a:lvl4pPr>
            <a:lvl5pPr indent="-228600" lvl="4" marL="2286000" marR="0" rtl="0" algn="l">
              <a:lnSpc>
                <a:spcPct val="100000"/>
              </a:lnSpc>
              <a:spcBef>
                <a:spcPts val="0"/>
              </a:spcBef>
              <a:spcAft>
                <a:spcPts val="0"/>
              </a:spcAft>
              <a:buClr>
                <a:srgbClr val="000000"/>
              </a:buClr>
              <a:buSzPts val="1100"/>
              <a:buFont typeface="Arial"/>
              <a:buNone/>
              <a:defRPr sz="600">
                <a:solidFill>
                  <a:srgbClr val="D5D5D5"/>
                </a:solidFill>
              </a:defRPr>
            </a:lvl5pPr>
            <a:lvl6pPr indent="-228600" lvl="5" marL="2743200" marR="0" rtl="0" algn="l">
              <a:lnSpc>
                <a:spcPct val="100000"/>
              </a:lnSpc>
              <a:spcBef>
                <a:spcPts val="0"/>
              </a:spcBef>
              <a:spcAft>
                <a:spcPts val="0"/>
              </a:spcAft>
              <a:buClr>
                <a:srgbClr val="000000"/>
              </a:buClr>
              <a:buSzPts val="1100"/>
              <a:buFont typeface="Arial"/>
              <a:buNone/>
              <a:defRPr sz="600">
                <a:solidFill>
                  <a:srgbClr val="D5D5D5"/>
                </a:solidFill>
              </a:defRPr>
            </a:lvl6pPr>
            <a:lvl7pPr indent="-228600" lvl="6" marL="3200400" marR="0" rtl="0" algn="l">
              <a:lnSpc>
                <a:spcPct val="100000"/>
              </a:lnSpc>
              <a:spcBef>
                <a:spcPts val="0"/>
              </a:spcBef>
              <a:spcAft>
                <a:spcPts val="0"/>
              </a:spcAft>
              <a:buClr>
                <a:srgbClr val="000000"/>
              </a:buClr>
              <a:buSzPts val="1100"/>
              <a:buFont typeface="Arial"/>
              <a:buNone/>
              <a:defRPr sz="600">
                <a:solidFill>
                  <a:srgbClr val="D5D5D5"/>
                </a:solidFill>
              </a:defRPr>
            </a:lvl7pPr>
            <a:lvl8pPr indent="-228600" lvl="7" marL="3657600" marR="0" rtl="0" algn="l">
              <a:lnSpc>
                <a:spcPct val="100000"/>
              </a:lnSpc>
              <a:spcBef>
                <a:spcPts val="0"/>
              </a:spcBef>
              <a:spcAft>
                <a:spcPts val="0"/>
              </a:spcAft>
              <a:buClr>
                <a:srgbClr val="000000"/>
              </a:buClr>
              <a:buSzPts val="1100"/>
              <a:buFont typeface="Arial"/>
              <a:buNone/>
              <a:defRPr sz="600">
                <a:solidFill>
                  <a:srgbClr val="D5D5D5"/>
                </a:solidFill>
              </a:defRPr>
            </a:lvl8pPr>
            <a:lvl9pPr indent="-228600" lvl="8" marL="4114800" marR="0" rtl="0" algn="l">
              <a:lnSpc>
                <a:spcPct val="100000"/>
              </a:lnSpc>
              <a:spcBef>
                <a:spcPts val="0"/>
              </a:spcBef>
              <a:spcAft>
                <a:spcPts val="0"/>
              </a:spcAft>
              <a:buClr>
                <a:srgbClr val="000000"/>
              </a:buClr>
              <a:buSzPts val="1100"/>
              <a:buFont typeface="Arial"/>
              <a:buNone/>
              <a:defRPr sz="600">
                <a:solidFill>
                  <a:srgbClr val="D5D5D5"/>
                </a:solidFill>
              </a:defRPr>
            </a:lvl9pPr>
          </a:lstStyle>
          <a:p/>
        </p:txBody>
      </p:sp>
      <p:grpSp>
        <p:nvGrpSpPr>
          <p:cNvPr id="401" name="Google Shape;401;p38"/>
          <p:cNvGrpSpPr/>
          <p:nvPr/>
        </p:nvGrpSpPr>
        <p:grpSpPr>
          <a:xfrm>
            <a:off x="8469122" y="4803781"/>
            <a:ext cx="420491" cy="137010"/>
            <a:chOff x="0" y="0"/>
            <a:chExt cx="2077525" cy="676925"/>
          </a:xfrm>
        </p:grpSpPr>
        <p:sp>
          <p:nvSpPr>
            <p:cNvPr id="402" name="Google Shape;402;p38"/>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03" name="Google Shape;403;p38"/>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04" name="Google Shape;404;p38"/>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05" name="Google Shape;405;p38"/>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06" name="Google Shape;406;p38"/>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07" name="Google Shape;407;p38"/>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Green 1">
  <p:cSld name="TITLE_2_1_1_2_1_1">
    <p:spTree>
      <p:nvGrpSpPr>
        <p:cNvPr id="408" name="Shape 408"/>
        <p:cNvGrpSpPr/>
        <p:nvPr/>
      </p:nvGrpSpPr>
      <p:grpSpPr>
        <a:xfrm>
          <a:off x="0" y="0"/>
          <a:ext cx="0" cy="0"/>
          <a:chOff x="0" y="0"/>
          <a:chExt cx="0" cy="0"/>
        </a:xfrm>
      </p:grpSpPr>
      <p:sp>
        <p:nvSpPr>
          <p:cNvPr id="409" name="Google Shape;409;p39"/>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0" name="Google Shape;410;p39"/>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BDC1C6"/>
                </a:solidFill>
                <a:latin typeface="Roboto"/>
                <a:ea typeface="Roboto"/>
                <a:cs typeface="Roboto"/>
                <a:sym typeface="Roboto"/>
              </a:rPr>
              <a:t>Proprietary + Confidential</a:t>
            </a:r>
            <a:endParaRPr b="0" i="0" sz="600" u="none" cap="none" strike="noStrike">
              <a:solidFill>
                <a:srgbClr val="BDC1C6"/>
              </a:solidFill>
              <a:latin typeface="Roboto"/>
              <a:ea typeface="Roboto"/>
              <a:cs typeface="Roboto"/>
              <a:sym typeface="Roboto"/>
            </a:endParaRPr>
          </a:p>
        </p:txBody>
      </p:sp>
      <p:sp>
        <p:nvSpPr>
          <p:cNvPr id="411" name="Google Shape;411;p39"/>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412" name="Google Shape;412;p39"/>
          <p:cNvSpPr txBox="1"/>
          <p:nvPr>
            <p:ph idx="1" type="body"/>
          </p:nvPr>
        </p:nvSpPr>
        <p:spPr>
          <a:xfrm>
            <a:off x="344501" y="2175900"/>
            <a:ext cx="2976600" cy="2046300"/>
          </a:xfrm>
          <a:prstGeom prst="rect">
            <a:avLst/>
          </a:prstGeom>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SzPts val="900"/>
              <a:buChar char="●"/>
              <a:defRPr sz="1100">
                <a:solidFill>
                  <a:srgbClr val="5F6368"/>
                </a:solidFill>
              </a:defRPr>
            </a:lvl1pPr>
            <a:lvl2pPr indent="-285750" lvl="1" marL="914400" marR="0" rtl="0" algn="l">
              <a:lnSpc>
                <a:spcPct val="260000"/>
              </a:lnSpc>
              <a:spcBef>
                <a:spcPts val="0"/>
              </a:spcBef>
              <a:spcAft>
                <a:spcPts val="0"/>
              </a:spcAft>
              <a:buSzPts val="900"/>
              <a:buChar char="○"/>
              <a:defRPr sz="1100">
                <a:solidFill>
                  <a:srgbClr val="5F6368"/>
                </a:solidFill>
              </a:defRPr>
            </a:lvl2pPr>
            <a:lvl3pPr indent="-298450" lvl="2" marL="1371600" rtl="0">
              <a:lnSpc>
                <a:spcPct val="260000"/>
              </a:lnSpc>
              <a:spcBef>
                <a:spcPts val="0"/>
              </a:spcBef>
              <a:spcAft>
                <a:spcPts val="0"/>
              </a:spcAft>
              <a:buClr>
                <a:srgbClr val="5F6368"/>
              </a:buClr>
              <a:buSzPts val="1100"/>
              <a:buChar char="■"/>
              <a:defRPr sz="1100">
                <a:solidFill>
                  <a:srgbClr val="5F6368"/>
                </a:solidFill>
              </a:defRPr>
            </a:lvl3pPr>
            <a:lvl4pPr indent="-298450" lvl="3" marL="1828800" rtl="0">
              <a:lnSpc>
                <a:spcPct val="260000"/>
              </a:lnSpc>
              <a:spcBef>
                <a:spcPts val="0"/>
              </a:spcBef>
              <a:spcAft>
                <a:spcPts val="0"/>
              </a:spcAft>
              <a:buClr>
                <a:srgbClr val="5F6368"/>
              </a:buClr>
              <a:buSzPts val="1100"/>
              <a:buChar char="●"/>
              <a:defRPr sz="1100">
                <a:solidFill>
                  <a:srgbClr val="5F6368"/>
                </a:solidFill>
              </a:defRPr>
            </a:lvl4pPr>
            <a:lvl5pPr indent="-298450" lvl="4" marL="2286000" rtl="0">
              <a:lnSpc>
                <a:spcPct val="260000"/>
              </a:lnSpc>
              <a:spcBef>
                <a:spcPts val="0"/>
              </a:spcBef>
              <a:spcAft>
                <a:spcPts val="0"/>
              </a:spcAft>
              <a:buClr>
                <a:srgbClr val="5F6368"/>
              </a:buClr>
              <a:buSzPts val="1100"/>
              <a:buChar char="○"/>
              <a:defRPr sz="1100">
                <a:solidFill>
                  <a:srgbClr val="5F6368"/>
                </a:solidFill>
              </a:defRPr>
            </a:lvl5pPr>
            <a:lvl6pPr indent="-298450" lvl="5" marL="2743200" rtl="0">
              <a:lnSpc>
                <a:spcPct val="260000"/>
              </a:lnSpc>
              <a:spcBef>
                <a:spcPts val="0"/>
              </a:spcBef>
              <a:spcAft>
                <a:spcPts val="0"/>
              </a:spcAft>
              <a:buClr>
                <a:srgbClr val="5F6368"/>
              </a:buClr>
              <a:buSzPts val="1100"/>
              <a:buChar char="■"/>
              <a:defRPr sz="1100">
                <a:solidFill>
                  <a:srgbClr val="5F6368"/>
                </a:solidFill>
              </a:defRPr>
            </a:lvl6pPr>
            <a:lvl7pPr indent="-298450" lvl="6" marL="3200400" rtl="0">
              <a:lnSpc>
                <a:spcPct val="260000"/>
              </a:lnSpc>
              <a:spcBef>
                <a:spcPts val="0"/>
              </a:spcBef>
              <a:spcAft>
                <a:spcPts val="0"/>
              </a:spcAft>
              <a:buClr>
                <a:srgbClr val="5F6368"/>
              </a:buClr>
              <a:buSzPts val="1100"/>
              <a:buChar char="●"/>
              <a:defRPr sz="1100">
                <a:solidFill>
                  <a:srgbClr val="5F6368"/>
                </a:solidFill>
              </a:defRPr>
            </a:lvl7pPr>
            <a:lvl8pPr indent="-298450" lvl="7" marL="3657600" rtl="0">
              <a:lnSpc>
                <a:spcPct val="260000"/>
              </a:lnSpc>
              <a:spcBef>
                <a:spcPts val="0"/>
              </a:spcBef>
              <a:spcAft>
                <a:spcPts val="0"/>
              </a:spcAft>
              <a:buClr>
                <a:srgbClr val="5F6368"/>
              </a:buClr>
              <a:buSzPts val="1100"/>
              <a:buChar char="○"/>
              <a:defRPr sz="1100">
                <a:solidFill>
                  <a:srgbClr val="5F6368"/>
                </a:solidFill>
              </a:defRPr>
            </a:lvl8pPr>
            <a:lvl9pPr indent="-298450" lvl="8" marL="4114800" rtl="0">
              <a:lnSpc>
                <a:spcPct val="260000"/>
              </a:lnSpc>
              <a:spcBef>
                <a:spcPts val="0"/>
              </a:spcBef>
              <a:spcAft>
                <a:spcPts val="0"/>
              </a:spcAft>
              <a:buClr>
                <a:srgbClr val="5F6368"/>
              </a:buClr>
              <a:buSzPts val="1100"/>
              <a:buChar char="■"/>
              <a:defRPr sz="1100">
                <a:solidFill>
                  <a:srgbClr val="5F6368"/>
                </a:solidFill>
              </a:defRPr>
            </a:lvl9pPr>
          </a:lstStyle>
          <a:p/>
        </p:txBody>
      </p:sp>
      <p:sp>
        <p:nvSpPr>
          <p:cNvPr id="413" name="Google Shape;413;p39"/>
          <p:cNvSpPr txBox="1"/>
          <p:nvPr>
            <p:ph type="title"/>
          </p:nvPr>
        </p:nvSpPr>
        <p:spPr>
          <a:xfrm>
            <a:off x="344501" y="1365900"/>
            <a:ext cx="3864600" cy="414300"/>
          </a:xfrm>
          <a:prstGeom prst="rect">
            <a:avLst/>
          </a:prstGeom>
        </p:spPr>
        <p:txBody>
          <a:bodyPr anchorCtr="0" anchor="t" bIns="91425" lIns="91425" spcFirstLastPara="1" rIns="91425" wrap="square" tIns="91425">
            <a:noAutofit/>
          </a:bodyPr>
          <a:lstStyle>
            <a:lvl1pPr indent="0" lvl="0" marL="0" marR="0" rtl="0" algn="l">
              <a:lnSpc>
                <a:spcPct val="90000"/>
              </a:lnSpc>
              <a:spcBef>
                <a:spcPts val="0"/>
              </a:spcBef>
              <a:spcAft>
                <a:spcPts val="0"/>
              </a:spcAft>
              <a:buClr>
                <a:schemeClr val="dk1"/>
              </a:buClr>
              <a:buSzPts val="1100"/>
              <a:buFont typeface="Arial"/>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4" name="Google Shape;414;p39"/>
          <p:cNvSpPr txBox="1"/>
          <p:nvPr>
            <p:ph idx="2" type="body"/>
          </p:nvPr>
        </p:nvSpPr>
        <p:spPr>
          <a:xfrm>
            <a:off x="344501" y="4743625"/>
            <a:ext cx="4345800" cy="375600"/>
          </a:xfrm>
          <a:prstGeom prst="rect">
            <a:avLst/>
          </a:prstGeom>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sz="600">
                <a:solidFill>
                  <a:srgbClr val="D5D5D5"/>
                </a:solidFill>
              </a:defRPr>
            </a:lvl1pPr>
            <a:lvl2pPr indent="-228600" lvl="1" marL="914400" marR="0" rtl="0" algn="l">
              <a:lnSpc>
                <a:spcPct val="100000"/>
              </a:lnSpc>
              <a:spcBef>
                <a:spcPts val="0"/>
              </a:spcBef>
              <a:spcAft>
                <a:spcPts val="0"/>
              </a:spcAft>
              <a:buClr>
                <a:srgbClr val="000000"/>
              </a:buClr>
              <a:buSzPts val="1100"/>
              <a:buFont typeface="Arial"/>
              <a:buNone/>
              <a:defRPr sz="600">
                <a:solidFill>
                  <a:srgbClr val="D5D5D5"/>
                </a:solidFill>
              </a:defRPr>
            </a:lvl2pPr>
            <a:lvl3pPr indent="-228600" lvl="2" marL="1371600" marR="0" rtl="0" algn="l">
              <a:lnSpc>
                <a:spcPct val="100000"/>
              </a:lnSpc>
              <a:spcBef>
                <a:spcPts val="0"/>
              </a:spcBef>
              <a:spcAft>
                <a:spcPts val="0"/>
              </a:spcAft>
              <a:buClr>
                <a:srgbClr val="000000"/>
              </a:buClr>
              <a:buSzPts val="1100"/>
              <a:buFont typeface="Arial"/>
              <a:buNone/>
              <a:defRPr sz="600">
                <a:solidFill>
                  <a:srgbClr val="D5D5D5"/>
                </a:solidFill>
              </a:defRPr>
            </a:lvl3pPr>
            <a:lvl4pPr indent="-228600" lvl="3" marL="1828800" marR="0" rtl="0" algn="l">
              <a:lnSpc>
                <a:spcPct val="100000"/>
              </a:lnSpc>
              <a:spcBef>
                <a:spcPts val="0"/>
              </a:spcBef>
              <a:spcAft>
                <a:spcPts val="0"/>
              </a:spcAft>
              <a:buClr>
                <a:srgbClr val="000000"/>
              </a:buClr>
              <a:buSzPts val="1100"/>
              <a:buFont typeface="Arial"/>
              <a:buNone/>
              <a:defRPr sz="600">
                <a:solidFill>
                  <a:srgbClr val="D5D5D5"/>
                </a:solidFill>
              </a:defRPr>
            </a:lvl4pPr>
            <a:lvl5pPr indent="-228600" lvl="4" marL="2286000" marR="0" rtl="0" algn="l">
              <a:lnSpc>
                <a:spcPct val="100000"/>
              </a:lnSpc>
              <a:spcBef>
                <a:spcPts val="0"/>
              </a:spcBef>
              <a:spcAft>
                <a:spcPts val="0"/>
              </a:spcAft>
              <a:buClr>
                <a:srgbClr val="000000"/>
              </a:buClr>
              <a:buSzPts val="1100"/>
              <a:buFont typeface="Arial"/>
              <a:buNone/>
              <a:defRPr sz="600">
                <a:solidFill>
                  <a:srgbClr val="D5D5D5"/>
                </a:solidFill>
              </a:defRPr>
            </a:lvl5pPr>
            <a:lvl6pPr indent="-228600" lvl="5" marL="2743200" marR="0" rtl="0" algn="l">
              <a:lnSpc>
                <a:spcPct val="100000"/>
              </a:lnSpc>
              <a:spcBef>
                <a:spcPts val="0"/>
              </a:spcBef>
              <a:spcAft>
                <a:spcPts val="0"/>
              </a:spcAft>
              <a:buClr>
                <a:srgbClr val="000000"/>
              </a:buClr>
              <a:buSzPts val="1100"/>
              <a:buFont typeface="Arial"/>
              <a:buNone/>
              <a:defRPr sz="600">
                <a:solidFill>
                  <a:srgbClr val="D5D5D5"/>
                </a:solidFill>
              </a:defRPr>
            </a:lvl6pPr>
            <a:lvl7pPr indent="-228600" lvl="6" marL="3200400" marR="0" rtl="0" algn="l">
              <a:lnSpc>
                <a:spcPct val="100000"/>
              </a:lnSpc>
              <a:spcBef>
                <a:spcPts val="0"/>
              </a:spcBef>
              <a:spcAft>
                <a:spcPts val="0"/>
              </a:spcAft>
              <a:buClr>
                <a:srgbClr val="000000"/>
              </a:buClr>
              <a:buSzPts val="1100"/>
              <a:buFont typeface="Arial"/>
              <a:buNone/>
              <a:defRPr sz="600">
                <a:solidFill>
                  <a:srgbClr val="D5D5D5"/>
                </a:solidFill>
              </a:defRPr>
            </a:lvl7pPr>
            <a:lvl8pPr indent="-228600" lvl="7" marL="3657600" marR="0" rtl="0" algn="l">
              <a:lnSpc>
                <a:spcPct val="100000"/>
              </a:lnSpc>
              <a:spcBef>
                <a:spcPts val="0"/>
              </a:spcBef>
              <a:spcAft>
                <a:spcPts val="0"/>
              </a:spcAft>
              <a:buClr>
                <a:srgbClr val="000000"/>
              </a:buClr>
              <a:buSzPts val="1100"/>
              <a:buFont typeface="Arial"/>
              <a:buNone/>
              <a:defRPr sz="600">
                <a:solidFill>
                  <a:srgbClr val="D5D5D5"/>
                </a:solidFill>
              </a:defRPr>
            </a:lvl8pPr>
            <a:lvl9pPr indent="-228600" lvl="8" marL="4114800" marR="0" rtl="0" algn="l">
              <a:lnSpc>
                <a:spcPct val="100000"/>
              </a:lnSpc>
              <a:spcBef>
                <a:spcPts val="0"/>
              </a:spcBef>
              <a:spcAft>
                <a:spcPts val="0"/>
              </a:spcAft>
              <a:buClr>
                <a:srgbClr val="000000"/>
              </a:buClr>
              <a:buSzPts val="1100"/>
              <a:buFont typeface="Arial"/>
              <a:buNone/>
              <a:defRPr sz="600">
                <a:solidFill>
                  <a:srgbClr val="D5D5D5"/>
                </a:solidFill>
              </a:defRPr>
            </a:lvl9pPr>
          </a:lstStyle>
          <a:p/>
        </p:txBody>
      </p:sp>
      <p:grpSp>
        <p:nvGrpSpPr>
          <p:cNvPr id="415" name="Google Shape;415;p39"/>
          <p:cNvGrpSpPr/>
          <p:nvPr/>
        </p:nvGrpSpPr>
        <p:grpSpPr>
          <a:xfrm>
            <a:off x="8469122" y="4803781"/>
            <a:ext cx="420491" cy="137010"/>
            <a:chOff x="0" y="0"/>
            <a:chExt cx="2077525" cy="676925"/>
          </a:xfrm>
        </p:grpSpPr>
        <p:sp>
          <p:nvSpPr>
            <p:cNvPr id="416" name="Google Shape;416;p39"/>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17" name="Google Shape;417;p39"/>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18" name="Google Shape;418;p39"/>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19" name="Google Shape;419;p39"/>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20" name="Google Shape;420;p39"/>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21" name="Google Shape;421;p39"/>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Red 1">
  <p:cSld name="TITLE_2_1_1_1_1_1_1">
    <p:spTree>
      <p:nvGrpSpPr>
        <p:cNvPr id="422" name="Shape 422"/>
        <p:cNvGrpSpPr/>
        <p:nvPr/>
      </p:nvGrpSpPr>
      <p:grpSpPr>
        <a:xfrm>
          <a:off x="0" y="0"/>
          <a:ext cx="0" cy="0"/>
          <a:chOff x="0" y="0"/>
          <a:chExt cx="0" cy="0"/>
        </a:xfrm>
      </p:grpSpPr>
      <p:sp>
        <p:nvSpPr>
          <p:cNvPr id="423" name="Google Shape;423;p40"/>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4" name="Google Shape;424;p40"/>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D9D9D9"/>
                </a:solidFill>
                <a:latin typeface="Roboto"/>
                <a:ea typeface="Roboto"/>
                <a:cs typeface="Roboto"/>
                <a:sym typeface="Roboto"/>
              </a:rPr>
              <a:t>Proprietary + Confidential</a:t>
            </a:r>
            <a:endParaRPr b="0" i="0" sz="600" u="none" cap="none" strike="noStrike">
              <a:solidFill>
                <a:srgbClr val="D9D9D9"/>
              </a:solidFill>
              <a:latin typeface="Roboto"/>
              <a:ea typeface="Roboto"/>
              <a:cs typeface="Roboto"/>
              <a:sym typeface="Roboto"/>
            </a:endParaRPr>
          </a:p>
        </p:txBody>
      </p:sp>
      <p:sp>
        <p:nvSpPr>
          <p:cNvPr id="425" name="Google Shape;425;p40"/>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426" name="Google Shape;426;p40"/>
          <p:cNvSpPr txBox="1"/>
          <p:nvPr>
            <p:ph idx="1" type="body"/>
          </p:nvPr>
        </p:nvSpPr>
        <p:spPr>
          <a:xfrm>
            <a:off x="344501" y="2175900"/>
            <a:ext cx="2976600" cy="2046300"/>
          </a:xfrm>
          <a:prstGeom prst="rect">
            <a:avLst/>
          </a:prstGeom>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SzPts val="900"/>
              <a:buChar char="●"/>
              <a:defRPr sz="1100">
                <a:solidFill>
                  <a:srgbClr val="5F6368"/>
                </a:solidFill>
              </a:defRPr>
            </a:lvl1pPr>
            <a:lvl2pPr indent="-285750" lvl="1" marL="914400" marR="0" rtl="0" algn="l">
              <a:lnSpc>
                <a:spcPct val="260000"/>
              </a:lnSpc>
              <a:spcBef>
                <a:spcPts val="0"/>
              </a:spcBef>
              <a:spcAft>
                <a:spcPts val="0"/>
              </a:spcAft>
              <a:buSzPts val="900"/>
              <a:buChar char="○"/>
              <a:defRPr sz="1100">
                <a:solidFill>
                  <a:srgbClr val="5F6368"/>
                </a:solidFill>
              </a:defRPr>
            </a:lvl2pPr>
            <a:lvl3pPr indent="-298450" lvl="2" marL="1371600" rtl="0">
              <a:lnSpc>
                <a:spcPct val="260000"/>
              </a:lnSpc>
              <a:spcBef>
                <a:spcPts val="0"/>
              </a:spcBef>
              <a:spcAft>
                <a:spcPts val="0"/>
              </a:spcAft>
              <a:buClr>
                <a:srgbClr val="5F6368"/>
              </a:buClr>
              <a:buSzPts val="1100"/>
              <a:buChar char="■"/>
              <a:defRPr sz="1100">
                <a:solidFill>
                  <a:srgbClr val="5F6368"/>
                </a:solidFill>
              </a:defRPr>
            </a:lvl3pPr>
            <a:lvl4pPr indent="-298450" lvl="3" marL="1828800" rtl="0">
              <a:lnSpc>
                <a:spcPct val="260000"/>
              </a:lnSpc>
              <a:spcBef>
                <a:spcPts val="0"/>
              </a:spcBef>
              <a:spcAft>
                <a:spcPts val="0"/>
              </a:spcAft>
              <a:buClr>
                <a:srgbClr val="5F6368"/>
              </a:buClr>
              <a:buSzPts val="1100"/>
              <a:buChar char="●"/>
              <a:defRPr sz="1100">
                <a:solidFill>
                  <a:srgbClr val="5F6368"/>
                </a:solidFill>
              </a:defRPr>
            </a:lvl4pPr>
            <a:lvl5pPr indent="-298450" lvl="4" marL="2286000" rtl="0">
              <a:lnSpc>
                <a:spcPct val="260000"/>
              </a:lnSpc>
              <a:spcBef>
                <a:spcPts val="0"/>
              </a:spcBef>
              <a:spcAft>
                <a:spcPts val="0"/>
              </a:spcAft>
              <a:buClr>
                <a:srgbClr val="5F6368"/>
              </a:buClr>
              <a:buSzPts val="1100"/>
              <a:buChar char="○"/>
              <a:defRPr sz="1100">
                <a:solidFill>
                  <a:srgbClr val="5F6368"/>
                </a:solidFill>
              </a:defRPr>
            </a:lvl5pPr>
            <a:lvl6pPr indent="-298450" lvl="5" marL="2743200" rtl="0">
              <a:lnSpc>
                <a:spcPct val="260000"/>
              </a:lnSpc>
              <a:spcBef>
                <a:spcPts val="0"/>
              </a:spcBef>
              <a:spcAft>
                <a:spcPts val="0"/>
              </a:spcAft>
              <a:buClr>
                <a:srgbClr val="5F6368"/>
              </a:buClr>
              <a:buSzPts val="1100"/>
              <a:buChar char="■"/>
              <a:defRPr sz="1100">
                <a:solidFill>
                  <a:srgbClr val="5F6368"/>
                </a:solidFill>
              </a:defRPr>
            </a:lvl6pPr>
            <a:lvl7pPr indent="-298450" lvl="6" marL="3200400" rtl="0">
              <a:lnSpc>
                <a:spcPct val="260000"/>
              </a:lnSpc>
              <a:spcBef>
                <a:spcPts val="0"/>
              </a:spcBef>
              <a:spcAft>
                <a:spcPts val="0"/>
              </a:spcAft>
              <a:buClr>
                <a:srgbClr val="5F6368"/>
              </a:buClr>
              <a:buSzPts val="1100"/>
              <a:buChar char="●"/>
              <a:defRPr sz="1100">
                <a:solidFill>
                  <a:srgbClr val="5F6368"/>
                </a:solidFill>
              </a:defRPr>
            </a:lvl7pPr>
            <a:lvl8pPr indent="-298450" lvl="7" marL="3657600" rtl="0">
              <a:lnSpc>
                <a:spcPct val="260000"/>
              </a:lnSpc>
              <a:spcBef>
                <a:spcPts val="0"/>
              </a:spcBef>
              <a:spcAft>
                <a:spcPts val="0"/>
              </a:spcAft>
              <a:buClr>
                <a:srgbClr val="5F6368"/>
              </a:buClr>
              <a:buSzPts val="1100"/>
              <a:buChar char="○"/>
              <a:defRPr sz="1100">
                <a:solidFill>
                  <a:srgbClr val="5F6368"/>
                </a:solidFill>
              </a:defRPr>
            </a:lvl8pPr>
            <a:lvl9pPr indent="-298450" lvl="8" marL="4114800" rtl="0">
              <a:lnSpc>
                <a:spcPct val="260000"/>
              </a:lnSpc>
              <a:spcBef>
                <a:spcPts val="0"/>
              </a:spcBef>
              <a:spcAft>
                <a:spcPts val="0"/>
              </a:spcAft>
              <a:buClr>
                <a:srgbClr val="5F6368"/>
              </a:buClr>
              <a:buSzPts val="1100"/>
              <a:buChar char="■"/>
              <a:defRPr sz="1100">
                <a:solidFill>
                  <a:srgbClr val="5F6368"/>
                </a:solidFill>
              </a:defRPr>
            </a:lvl9pPr>
          </a:lstStyle>
          <a:p/>
        </p:txBody>
      </p:sp>
      <p:sp>
        <p:nvSpPr>
          <p:cNvPr id="427" name="Google Shape;427;p40"/>
          <p:cNvSpPr txBox="1"/>
          <p:nvPr>
            <p:ph type="title"/>
          </p:nvPr>
        </p:nvSpPr>
        <p:spPr>
          <a:xfrm>
            <a:off x="344501" y="1365900"/>
            <a:ext cx="3864600" cy="414300"/>
          </a:xfrm>
          <a:prstGeom prst="rect">
            <a:avLst/>
          </a:prstGeom>
        </p:spPr>
        <p:txBody>
          <a:bodyPr anchorCtr="0" anchor="t" bIns="91425" lIns="91425" spcFirstLastPara="1" rIns="91425" wrap="square" tIns="91425">
            <a:noAutofit/>
          </a:bodyPr>
          <a:lstStyle>
            <a:lvl1pPr indent="0" lvl="0" marL="0" marR="0" rtl="0" algn="l">
              <a:lnSpc>
                <a:spcPct val="90000"/>
              </a:lnSpc>
              <a:spcBef>
                <a:spcPts val="0"/>
              </a:spcBef>
              <a:spcAft>
                <a:spcPts val="0"/>
              </a:spcAft>
              <a:buClr>
                <a:schemeClr val="dk1"/>
              </a:buClr>
              <a:buSzPts val="1100"/>
              <a:buFont typeface="Arial"/>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8" name="Google Shape;428;p40"/>
          <p:cNvSpPr txBox="1"/>
          <p:nvPr>
            <p:ph idx="2" type="body"/>
          </p:nvPr>
        </p:nvSpPr>
        <p:spPr>
          <a:xfrm>
            <a:off x="344501" y="4743625"/>
            <a:ext cx="4345800" cy="375600"/>
          </a:xfrm>
          <a:prstGeom prst="rect">
            <a:avLst/>
          </a:prstGeom>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sz="600">
                <a:solidFill>
                  <a:srgbClr val="D5D5D5"/>
                </a:solidFill>
              </a:defRPr>
            </a:lvl1pPr>
            <a:lvl2pPr indent="-228600" lvl="1" marL="914400" marR="0" rtl="0" algn="l">
              <a:lnSpc>
                <a:spcPct val="100000"/>
              </a:lnSpc>
              <a:spcBef>
                <a:spcPts val="0"/>
              </a:spcBef>
              <a:spcAft>
                <a:spcPts val="0"/>
              </a:spcAft>
              <a:buClr>
                <a:srgbClr val="000000"/>
              </a:buClr>
              <a:buSzPts val="1100"/>
              <a:buFont typeface="Arial"/>
              <a:buNone/>
              <a:defRPr sz="600">
                <a:solidFill>
                  <a:srgbClr val="D5D5D5"/>
                </a:solidFill>
              </a:defRPr>
            </a:lvl2pPr>
            <a:lvl3pPr indent="-228600" lvl="2" marL="1371600" marR="0" rtl="0" algn="l">
              <a:lnSpc>
                <a:spcPct val="100000"/>
              </a:lnSpc>
              <a:spcBef>
                <a:spcPts val="0"/>
              </a:spcBef>
              <a:spcAft>
                <a:spcPts val="0"/>
              </a:spcAft>
              <a:buClr>
                <a:srgbClr val="000000"/>
              </a:buClr>
              <a:buSzPts val="1100"/>
              <a:buFont typeface="Arial"/>
              <a:buNone/>
              <a:defRPr sz="600">
                <a:solidFill>
                  <a:srgbClr val="D5D5D5"/>
                </a:solidFill>
              </a:defRPr>
            </a:lvl3pPr>
            <a:lvl4pPr indent="-228600" lvl="3" marL="1828800" marR="0" rtl="0" algn="l">
              <a:lnSpc>
                <a:spcPct val="100000"/>
              </a:lnSpc>
              <a:spcBef>
                <a:spcPts val="0"/>
              </a:spcBef>
              <a:spcAft>
                <a:spcPts val="0"/>
              </a:spcAft>
              <a:buClr>
                <a:srgbClr val="000000"/>
              </a:buClr>
              <a:buSzPts val="1100"/>
              <a:buFont typeface="Arial"/>
              <a:buNone/>
              <a:defRPr sz="600">
                <a:solidFill>
                  <a:srgbClr val="D5D5D5"/>
                </a:solidFill>
              </a:defRPr>
            </a:lvl4pPr>
            <a:lvl5pPr indent="-228600" lvl="4" marL="2286000" marR="0" rtl="0" algn="l">
              <a:lnSpc>
                <a:spcPct val="100000"/>
              </a:lnSpc>
              <a:spcBef>
                <a:spcPts val="0"/>
              </a:spcBef>
              <a:spcAft>
                <a:spcPts val="0"/>
              </a:spcAft>
              <a:buClr>
                <a:srgbClr val="000000"/>
              </a:buClr>
              <a:buSzPts val="1100"/>
              <a:buFont typeface="Arial"/>
              <a:buNone/>
              <a:defRPr sz="600">
                <a:solidFill>
                  <a:srgbClr val="D5D5D5"/>
                </a:solidFill>
              </a:defRPr>
            </a:lvl5pPr>
            <a:lvl6pPr indent="-228600" lvl="5" marL="2743200" marR="0" rtl="0" algn="l">
              <a:lnSpc>
                <a:spcPct val="100000"/>
              </a:lnSpc>
              <a:spcBef>
                <a:spcPts val="0"/>
              </a:spcBef>
              <a:spcAft>
                <a:spcPts val="0"/>
              </a:spcAft>
              <a:buClr>
                <a:srgbClr val="000000"/>
              </a:buClr>
              <a:buSzPts val="1100"/>
              <a:buFont typeface="Arial"/>
              <a:buNone/>
              <a:defRPr sz="600">
                <a:solidFill>
                  <a:srgbClr val="D5D5D5"/>
                </a:solidFill>
              </a:defRPr>
            </a:lvl6pPr>
            <a:lvl7pPr indent="-228600" lvl="6" marL="3200400" marR="0" rtl="0" algn="l">
              <a:lnSpc>
                <a:spcPct val="100000"/>
              </a:lnSpc>
              <a:spcBef>
                <a:spcPts val="0"/>
              </a:spcBef>
              <a:spcAft>
                <a:spcPts val="0"/>
              </a:spcAft>
              <a:buClr>
                <a:srgbClr val="000000"/>
              </a:buClr>
              <a:buSzPts val="1100"/>
              <a:buFont typeface="Arial"/>
              <a:buNone/>
              <a:defRPr sz="600">
                <a:solidFill>
                  <a:srgbClr val="D5D5D5"/>
                </a:solidFill>
              </a:defRPr>
            </a:lvl7pPr>
            <a:lvl8pPr indent="-228600" lvl="7" marL="3657600" marR="0" rtl="0" algn="l">
              <a:lnSpc>
                <a:spcPct val="100000"/>
              </a:lnSpc>
              <a:spcBef>
                <a:spcPts val="0"/>
              </a:spcBef>
              <a:spcAft>
                <a:spcPts val="0"/>
              </a:spcAft>
              <a:buClr>
                <a:srgbClr val="000000"/>
              </a:buClr>
              <a:buSzPts val="1100"/>
              <a:buFont typeface="Arial"/>
              <a:buNone/>
              <a:defRPr sz="600">
                <a:solidFill>
                  <a:srgbClr val="D5D5D5"/>
                </a:solidFill>
              </a:defRPr>
            </a:lvl8pPr>
            <a:lvl9pPr indent="-228600" lvl="8" marL="4114800" marR="0" rtl="0" algn="l">
              <a:lnSpc>
                <a:spcPct val="100000"/>
              </a:lnSpc>
              <a:spcBef>
                <a:spcPts val="0"/>
              </a:spcBef>
              <a:spcAft>
                <a:spcPts val="0"/>
              </a:spcAft>
              <a:buClr>
                <a:srgbClr val="000000"/>
              </a:buClr>
              <a:buSzPts val="1100"/>
              <a:buFont typeface="Arial"/>
              <a:buNone/>
              <a:defRPr sz="600">
                <a:solidFill>
                  <a:srgbClr val="D5D5D5"/>
                </a:solidFill>
              </a:defRPr>
            </a:lvl9pPr>
          </a:lstStyle>
          <a:p/>
        </p:txBody>
      </p:sp>
      <p:grpSp>
        <p:nvGrpSpPr>
          <p:cNvPr id="429" name="Google Shape;429;p40"/>
          <p:cNvGrpSpPr/>
          <p:nvPr/>
        </p:nvGrpSpPr>
        <p:grpSpPr>
          <a:xfrm>
            <a:off x="8469122" y="4803781"/>
            <a:ext cx="420491" cy="137010"/>
            <a:chOff x="0" y="0"/>
            <a:chExt cx="2077525" cy="676925"/>
          </a:xfrm>
        </p:grpSpPr>
        <p:sp>
          <p:nvSpPr>
            <p:cNvPr id="430" name="Google Shape;430;p40"/>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31" name="Google Shape;431;p40"/>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32" name="Google Shape;432;p40"/>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33" name="Google Shape;433;p40"/>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34" name="Google Shape;434;p40"/>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35" name="Google Shape;435;p40"/>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Cover Slide">
  <p:cSld name="CUSTOM_2_1">
    <p:bg>
      <p:bgPr>
        <a:solidFill>
          <a:srgbClr val="FFFFFF"/>
        </a:solidFill>
      </p:bgPr>
    </p:bg>
    <p:spTree>
      <p:nvGrpSpPr>
        <p:cNvPr id="39" name="Shape 39"/>
        <p:cNvGrpSpPr/>
        <p:nvPr/>
      </p:nvGrpSpPr>
      <p:grpSpPr>
        <a:xfrm>
          <a:off x="0" y="0"/>
          <a:ext cx="0" cy="0"/>
          <a:chOff x="0" y="0"/>
          <a:chExt cx="0" cy="0"/>
        </a:xfrm>
      </p:grpSpPr>
      <p:pic>
        <p:nvPicPr>
          <p:cNvPr id="40" name="Google Shape;40;p5"/>
          <p:cNvPicPr preferRelativeResize="0"/>
          <p:nvPr/>
        </p:nvPicPr>
        <p:blipFill rotWithShape="1">
          <a:blip r:embed="rId2">
            <a:alphaModFix/>
          </a:blip>
          <a:srcRect b="0" l="0" r="-4481" t="0"/>
          <a:stretch/>
        </p:blipFill>
        <p:spPr>
          <a:xfrm>
            <a:off x="522575" y="319550"/>
            <a:ext cx="772876" cy="239400"/>
          </a:xfrm>
          <a:prstGeom prst="rect">
            <a:avLst/>
          </a:prstGeom>
          <a:noFill/>
          <a:ln>
            <a:noFill/>
          </a:ln>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Ads Cover Slide">
  <p:cSld name="CUSTOM_3">
    <p:spTree>
      <p:nvGrpSpPr>
        <p:cNvPr id="436" name="Shape 436"/>
        <p:cNvGrpSpPr/>
        <p:nvPr/>
      </p:nvGrpSpPr>
      <p:grpSpPr>
        <a:xfrm>
          <a:off x="0" y="0"/>
          <a:ext cx="0" cy="0"/>
          <a:chOff x="0" y="0"/>
          <a:chExt cx="0" cy="0"/>
        </a:xfrm>
      </p:grpSpPr>
      <p:pic>
        <p:nvPicPr>
          <p:cNvPr id="437" name="Google Shape;437;p41"/>
          <p:cNvPicPr preferRelativeResize="0"/>
          <p:nvPr/>
        </p:nvPicPr>
        <p:blipFill rotWithShape="1">
          <a:blip r:embed="rId2">
            <a:alphaModFix/>
          </a:blip>
          <a:srcRect b="0" l="0" r="0" t="0"/>
          <a:stretch/>
        </p:blipFill>
        <p:spPr>
          <a:xfrm>
            <a:off x="522575" y="319550"/>
            <a:ext cx="1172075" cy="239400"/>
          </a:xfrm>
          <a:prstGeom prst="rect">
            <a:avLst/>
          </a:prstGeom>
          <a:noFill/>
          <a:ln>
            <a:noFill/>
          </a:ln>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Marketing Platform Cover Slide">
  <p:cSld name="CUSTOM_2_2">
    <p:bg>
      <p:bgPr>
        <a:solidFill>
          <a:srgbClr val="FFFFFF"/>
        </a:solidFill>
      </p:bgPr>
    </p:bg>
    <p:spTree>
      <p:nvGrpSpPr>
        <p:cNvPr id="438" name="Shape 438"/>
        <p:cNvGrpSpPr/>
        <p:nvPr/>
      </p:nvGrpSpPr>
      <p:grpSpPr>
        <a:xfrm>
          <a:off x="0" y="0"/>
          <a:ext cx="0" cy="0"/>
          <a:chOff x="0" y="0"/>
          <a:chExt cx="0" cy="0"/>
        </a:xfrm>
      </p:grpSpPr>
      <p:pic>
        <p:nvPicPr>
          <p:cNvPr id="439" name="Google Shape;439;p42"/>
          <p:cNvPicPr preferRelativeResize="0"/>
          <p:nvPr/>
        </p:nvPicPr>
        <p:blipFill rotWithShape="1">
          <a:blip r:embed="rId2">
            <a:alphaModFix/>
          </a:blip>
          <a:srcRect b="0" l="0" r="0" t="0"/>
          <a:stretch/>
        </p:blipFill>
        <p:spPr>
          <a:xfrm>
            <a:off x="522575" y="319550"/>
            <a:ext cx="2656675" cy="239400"/>
          </a:xfrm>
          <a:prstGeom prst="rect">
            <a:avLst/>
          </a:prstGeom>
          <a:noFill/>
          <a:ln>
            <a:noFill/>
          </a:ln>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Ad Manager Cover Slide">
  <p:cSld name="CUSTOM_2_2_1">
    <p:bg>
      <p:bgPr>
        <a:solidFill>
          <a:srgbClr val="FFFFFF"/>
        </a:solidFill>
      </p:bgPr>
    </p:bg>
    <p:spTree>
      <p:nvGrpSpPr>
        <p:cNvPr id="440" name="Shape 440"/>
        <p:cNvGrpSpPr/>
        <p:nvPr/>
      </p:nvGrpSpPr>
      <p:grpSpPr>
        <a:xfrm>
          <a:off x="0" y="0"/>
          <a:ext cx="0" cy="0"/>
          <a:chOff x="0" y="0"/>
          <a:chExt cx="0" cy="0"/>
        </a:xfrm>
      </p:grpSpPr>
      <p:pic>
        <p:nvPicPr>
          <p:cNvPr id="441" name="Google Shape;441;p43"/>
          <p:cNvPicPr preferRelativeResize="0"/>
          <p:nvPr/>
        </p:nvPicPr>
        <p:blipFill>
          <a:blip r:embed="rId2">
            <a:alphaModFix/>
          </a:blip>
          <a:stretch>
            <a:fillRect/>
          </a:stretch>
        </p:blipFill>
        <p:spPr>
          <a:xfrm>
            <a:off x="490361" y="245475"/>
            <a:ext cx="2041351" cy="340800"/>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nal Slide">
  <p:cSld name="Blank - Title_1_1_3_1_1_1">
    <p:bg>
      <p:bgPr>
        <a:solidFill>
          <a:srgbClr val="FBBC04"/>
        </a:solidFill>
      </p:bgPr>
    </p:bg>
    <p:spTree>
      <p:nvGrpSpPr>
        <p:cNvPr id="446" name="Shape 446"/>
        <p:cNvGrpSpPr/>
        <p:nvPr/>
      </p:nvGrpSpPr>
      <p:grpSpPr>
        <a:xfrm>
          <a:off x="0" y="0"/>
          <a:ext cx="0" cy="0"/>
          <a:chOff x="0" y="0"/>
          <a:chExt cx="0" cy="0"/>
        </a:xfrm>
      </p:grpSpPr>
      <p:sp>
        <p:nvSpPr>
          <p:cNvPr id="447" name="Google Shape;447;p45"/>
          <p:cNvSpPr/>
          <p:nvPr/>
        </p:nvSpPr>
        <p:spPr>
          <a:xfrm>
            <a:off x="0" y="0"/>
            <a:ext cx="9144000" cy="522600"/>
          </a:xfrm>
          <a:prstGeom prst="rect">
            <a:avLst/>
          </a:prstGeom>
          <a:solidFill>
            <a:srgbClr val="B31412"/>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400"/>
              <a:buFont typeface="Arial"/>
              <a:buNone/>
            </a:pPr>
            <a:r>
              <a:rPr lang="en">
                <a:solidFill>
                  <a:srgbClr val="FFFFFF"/>
                </a:solidFill>
                <a:latin typeface="Google Sans Medium"/>
                <a:ea typeface="Google Sans Medium"/>
                <a:cs typeface="Google Sans Medium"/>
                <a:sym typeface="Google Sans Medium"/>
              </a:rPr>
              <a:t>INSTRUCTIONS FOR THE PRESENTER ONLY.  THIS SLIDE SHOULD BE HIDDEN.</a:t>
            </a:r>
            <a:endParaRPr b="0" i="0" sz="1400" u="none" cap="none" strike="noStrike">
              <a:solidFill>
                <a:srgbClr val="FFFFFF"/>
              </a:solidFill>
              <a:latin typeface="Google Sans Medium"/>
              <a:ea typeface="Google Sans Medium"/>
              <a:cs typeface="Google Sans Medium"/>
              <a:sym typeface="Google Sans Medium"/>
            </a:endParaRPr>
          </a:p>
        </p:txBody>
      </p:sp>
      <p:sp>
        <p:nvSpPr>
          <p:cNvPr id="448" name="Google Shape;448;p45"/>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sp>
        <p:nvSpPr>
          <p:cNvPr id="449" name="Google Shape;449;p45"/>
          <p:cNvSpPr/>
          <p:nvPr/>
        </p:nvSpPr>
        <p:spPr>
          <a:xfrm>
            <a:off x="1117900" y="149286"/>
            <a:ext cx="236400" cy="207300"/>
          </a:xfrm>
          <a:custGeom>
            <a:rect b="b" l="l" r="r" t="t"/>
            <a:pathLst>
              <a:path extrusionOk="0" h="120000" w="120000">
                <a:moveTo>
                  <a:pt x="0" y="119999"/>
                </a:moveTo>
                <a:lnTo>
                  <a:pt x="120000" y="119999"/>
                </a:lnTo>
                <a:lnTo>
                  <a:pt x="60000" y="0"/>
                </a:lnTo>
                <a:lnTo>
                  <a:pt x="0" y="119999"/>
                </a:lnTo>
                <a:close/>
                <a:moveTo>
                  <a:pt x="65480" y="100931"/>
                </a:moveTo>
                <a:lnTo>
                  <a:pt x="54519" y="100931"/>
                </a:lnTo>
                <a:lnTo>
                  <a:pt x="54519" y="88438"/>
                </a:lnTo>
                <a:lnTo>
                  <a:pt x="65480" y="88438"/>
                </a:lnTo>
                <a:lnTo>
                  <a:pt x="65480" y="100931"/>
                </a:lnTo>
                <a:close/>
                <a:moveTo>
                  <a:pt x="65480" y="75616"/>
                </a:moveTo>
                <a:lnTo>
                  <a:pt x="54519" y="75616"/>
                </a:lnTo>
                <a:lnTo>
                  <a:pt x="54519" y="50630"/>
                </a:lnTo>
                <a:lnTo>
                  <a:pt x="65480" y="50630"/>
                </a:lnTo>
                <a:lnTo>
                  <a:pt x="65480" y="75616"/>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666666"/>
              </a:solidFill>
              <a:latin typeface="Arial"/>
              <a:ea typeface="Arial"/>
              <a:cs typeface="Arial"/>
              <a:sym typeface="Arial"/>
            </a:endParaRPr>
          </a:p>
        </p:txBody>
      </p:sp>
      <p:sp>
        <p:nvSpPr>
          <p:cNvPr id="450" name="Google Shape;450;p45"/>
          <p:cNvSpPr txBox="1"/>
          <p:nvPr>
            <p:ph idx="1" type="body"/>
          </p:nvPr>
        </p:nvSpPr>
        <p:spPr>
          <a:xfrm>
            <a:off x="435075" y="1128675"/>
            <a:ext cx="7782600" cy="3452700"/>
          </a:xfrm>
          <a:prstGeom prst="rect">
            <a:avLst/>
          </a:prstGeom>
          <a:noFill/>
          <a:ln>
            <a:noFill/>
          </a:ln>
        </p:spPr>
        <p:txBody>
          <a:bodyPr anchorCtr="0" anchor="t" bIns="91425" lIns="91425" spcFirstLastPara="1" rIns="91425" wrap="square" tIns="91425">
            <a:noAutofit/>
          </a:bodyPr>
          <a:lstStyle>
            <a:lvl1pPr indent="-285750" lvl="0" marL="4572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1pPr>
            <a:lvl2pPr indent="-285750" lvl="1" marL="9144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2pPr>
            <a:lvl3pPr indent="-285750" lvl="2" marL="13716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3pPr>
            <a:lvl4pPr indent="-285750" lvl="3" marL="18288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4pPr>
            <a:lvl5pPr indent="-285750" lvl="4" marL="22860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5pPr>
            <a:lvl6pPr indent="-285750" lvl="5" marL="27432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6pPr>
            <a:lvl7pPr indent="-285750" lvl="6" marL="32004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7pPr>
            <a:lvl8pPr indent="-285750" lvl="7" marL="36576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8pPr>
            <a:lvl9pPr indent="-285750" lvl="8" marL="41148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9pPr>
          </a:lstStyle>
          <a:p/>
        </p:txBody>
      </p:sp>
      <p:sp>
        <p:nvSpPr>
          <p:cNvPr id="451" name="Google Shape;451;p45"/>
          <p:cNvSpPr txBox="1"/>
          <p:nvPr>
            <p:ph type="title"/>
          </p:nvPr>
        </p:nvSpPr>
        <p:spPr>
          <a:xfrm>
            <a:off x="395700" y="640549"/>
            <a:ext cx="7877100" cy="4563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rgbClr val="3C4043"/>
              </a:buClr>
              <a:buSzPts val="2400"/>
              <a:buFont typeface="Google Sans"/>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452" name="Google Shape;452;p45"/>
          <p:cNvGrpSpPr/>
          <p:nvPr/>
        </p:nvGrpSpPr>
        <p:grpSpPr>
          <a:xfrm>
            <a:off x="8469122" y="4803781"/>
            <a:ext cx="420491" cy="137010"/>
            <a:chOff x="0" y="0"/>
            <a:chExt cx="2077525" cy="676925"/>
          </a:xfrm>
        </p:grpSpPr>
        <p:sp>
          <p:nvSpPr>
            <p:cNvPr id="453" name="Google Shape;453;p45"/>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54" name="Google Shape;454;p45"/>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55" name="Google Shape;455;p45"/>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56" name="Google Shape;456;p45"/>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57" name="Google Shape;457;p45"/>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58" name="Google Shape;458;p45"/>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Blank_1">
    <p:spTree>
      <p:nvGrpSpPr>
        <p:cNvPr id="459" name="Shape 459"/>
        <p:cNvGrpSpPr/>
        <p:nvPr/>
      </p:nvGrpSpPr>
      <p:grpSpPr>
        <a:xfrm>
          <a:off x="0" y="0"/>
          <a:ext cx="0" cy="0"/>
          <a:chOff x="0" y="0"/>
          <a:chExt cx="0" cy="0"/>
        </a:xfrm>
      </p:grpSpPr>
      <p:sp>
        <p:nvSpPr>
          <p:cNvPr id="460" name="Google Shape;460;p46"/>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cxnSp>
        <p:nvCxnSpPr>
          <p:cNvPr id="461" name="Google Shape;461;p46"/>
          <p:cNvCxnSpPr/>
          <p:nvPr/>
        </p:nvCxnSpPr>
        <p:spPr>
          <a:xfrm rot="10800000">
            <a:off x="559254" y="1427358"/>
            <a:ext cx="0" cy="1869900"/>
          </a:xfrm>
          <a:prstGeom prst="straightConnector1">
            <a:avLst/>
          </a:prstGeom>
          <a:noFill/>
          <a:ln cap="flat" cmpd="sng" w="25400">
            <a:solidFill>
              <a:srgbClr val="FFFFFF"/>
            </a:solidFill>
            <a:prstDash val="solid"/>
            <a:miter lim="400000"/>
            <a:headEnd len="sm" w="sm" type="none"/>
            <a:tailEnd len="sm" w="sm" type="none"/>
          </a:ln>
        </p:spPr>
      </p:cxnSp>
      <p:grpSp>
        <p:nvGrpSpPr>
          <p:cNvPr id="462" name="Google Shape;462;p46"/>
          <p:cNvGrpSpPr/>
          <p:nvPr/>
        </p:nvGrpSpPr>
        <p:grpSpPr>
          <a:xfrm>
            <a:off x="8469122" y="4803781"/>
            <a:ext cx="420491" cy="137010"/>
            <a:chOff x="0" y="0"/>
            <a:chExt cx="2077525" cy="676925"/>
          </a:xfrm>
        </p:grpSpPr>
        <p:sp>
          <p:nvSpPr>
            <p:cNvPr id="463" name="Google Shape;463;p46"/>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64" name="Google Shape;464;p46"/>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65" name="Google Shape;465;p46"/>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66" name="Google Shape;466;p46"/>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67" name="Google Shape;467;p46"/>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68" name="Google Shape;468;p46"/>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469" name="Google Shape;469;p46"/>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Blue">
  <p:cSld name="CUSTOM">
    <p:spTree>
      <p:nvGrpSpPr>
        <p:cNvPr id="470" name="Shape 470"/>
        <p:cNvGrpSpPr/>
        <p:nvPr/>
      </p:nvGrpSpPr>
      <p:grpSpPr>
        <a:xfrm>
          <a:off x="0" y="0"/>
          <a:ext cx="0" cy="0"/>
          <a:chOff x="0" y="0"/>
          <a:chExt cx="0" cy="0"/>
        </a:xfrm>
      </p:grpSpPr>
      <p:sp>
        <p:nvSpPr>
          <p:cNvPr id="471" name="Google Shape;471;p47"/>
          <p:cNvSpPr/>
          <p:nvPr/>
        </p:nvSpPr>
        <p:spPr>
          <a:xfrm>
            <a:off x="50" y="0"/>
            <a:ext cx="9144000" cy="4524000"/>
          </a:xfrm>
          <a:prstGeom prst="rect">
            <a:avLst/>
          </a:prstGeom>
          <a:solidFill>
            <a:schemeClr val="accent1"/>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cxnSp>
        <p:nvCxnSpPr>
          <p:cNvPr id="472" name="Google Shape;472;p47"/>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sp>
        <p:nvSpPr>
          <p:cNvPr id="473" name="Google Shape;473;p47"/>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474" name="Google Shape;474;p47"/>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pic>
        <p:nvPicPr>
          <p:cNvPr id="475" name="Google Shape;475;p47"/>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Cover Slide">
  <p:cSld name="CUSTOM_2_1">
    <p:bg>
      <p:bgPr>
        <a:solidFill>
          <a:srgbClr val="FFFFFF"/>
        </a:solidFill>
      </p:bgPr>
    </p:bg>
    <p:spTree>
      <p:nvGrpSpPr>
        <p:cNvPr id="476" name="Shape 476"/>
        <p:cNvGrpSpPr/>
        <p:nvPr/>
      </p:nvGrpSpPr>
      <p:grpSpPr>
        <a:xfrm>
          <a:off x="0" y="0"/>
          <a:ext cx="0" cy="0"/>
          <a:chOff x="0" y="0"/>
          <a:chExt cx="0" cy="0"/>
        </a:xfrm>
      </p:grpSpPr>
      <p:pic>
        <p:nvPicPr>
          <p:cNvPr id="477" name="Google Shape;477;p48"/>
          <p:cNvPicPr preferRelativeResize="0"/>
          <p:nvPr/>
        </p:nvPicPr>
        <p:blipFill rotWithShape="1">
          <a:blip r:embed="rId2">
            <a:alphaModFix/>
          </a:blip>
          <a:srcRect b="0" l="0" r="-4482" t="0"/>
          <a:stretch/>
        </p:blipFill>
        <p:spPr>
          <a:xfrm>
            <a:off x="522575" y="319550"/>
            <a:ext cx="772876" cy="239400"/>
          </a:xfrm>
          <a:prstGeom prst="rect">
            <a:avLst/>
          </a:prstGeom>
          <a:noFill/>
          <a:ln>
            <a:noFill/>
          </a:ln>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lue">
  <p:cSld name="TITLE_2">
    <p:spTree>
      <p:nvGrpSpPr>
        <p:cNvPr id="478" name="Shape 478"/>
        <p:cNvGrpSpPr/>
        <p:nvPr/>
      </p:nvGrpSpPr>
      <p:grpSpPr>
        <a:xfrm>
          <a:off x="0" y="0"/>
          <a:ext cx="0" cy="0"/>
          <a:chOff x="0" y="0"/>
          <a:chExt cx="0" cy="0"/>
        </a:xfrm>
      </p:grpSpPr>
      <p:sp>
        <p:nvSpPr>
          <p:cNvPr id="479" name="Google Shape;479;p49"/>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480" name="Google Shape;480;p49"/>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481" name="Google Shape;481;p49"/>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482" name="Google Shape;482;p49"/>
          <p:cNvGrpSpPr/>
          <p:nvPr/>
        </p:nvGrpSpPr>
        <p:grpSpPr>
          <a:xfrm>
            <a:off x="8469122" y="4803781"/>
            <a:ext cx="420491" cy="137010"/>
            <a:chOff x="0" y="0"/>
            <a:chExt cx="2077525" cy="676925"/>
          </a:xfrm>
        </p:grpSpPr>
        <p:sp>
          <p:nvSpPr>
            <p:cNvPr id="483" name="Google Shape;483;p49"/>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84" name="Google Shape;484;p49"/>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85" name="Google Shape;485;p49"/>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86" name="Google Shape;486;p49"/>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87" name="Google Shape;487;p49"/>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88" name="Google Shape;488;p49"/>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llar/Product Layout - Blue">
  <p:cSld name="TITLE_2_4">
    <p:spTree>
      <p:nvGrpSpPr>
        <p:cNvPr id="489" name="Shape 489"/>
        <p:cNvGrpSpPr/>
        <p:nvPr/>
      </p:nvGrpSpPr>
      <p:grpSpPr>
        <a:xfrm>
          <a:off x="0" y="0"/>
          <a:ext cx="0" cy="0"/>
          <a:chOff x="0" y="0"/>
          <a:chExt cx="0" cy="0"/>
        </a:xfrm>
      </p:grpSpPr>
      <p:sp>
        <p:nvSpPr>
          <p:cNvPr id="490" name="Google Shape;490;p50"/>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491" name="Google Shape;491;p50"/>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492" name="Google Shape;492;p50"/>
          <p:cNvGrpSpPr/>
          <p:nvPr/>
        </p:nvGrpSpPr>
        <p:grpSpPr>
          <a:xfrm>
            <a:off x="8469122" y="4803781"/>
            <a:ext cx="420491" cy="137010"/>
            <a:chOff x="0" y="0"/>
            <a:chExt cx="2077525" cy="676925"/>
          </a:xfrm>
        </p:grpSpPr>
        <p:sp>
          <p:nvSpPr>
            <p:cNvPr id="493" name="Google Shape;493;p50"/>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94" name="Google Shape;494;p50"/>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95" name="Google Shape;495;p50"/>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96" name="Google Shape;496;p50"/>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97" name="Google Shape;497;p50"/>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98" name="Google Shape;498;p50"/>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499" name="Google Shape;499;p50"/>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500" name="Google Shape;500;p50"/>
          <p:cNvSpPr/>
          <p:nvPr>
            <p:ph idx="2" type="pic"/>
          </p:nvPr>
        </p:nvSpPr>
        <p:spPr>
          <a:xfrm>
            <a:off x="801850" y="1413550"/>
            <a:ext cx="964500" cy="964500"/>
          </a:xfrm>
          <a:prstGeom prst="ellipse">
            <a:avLst/>
          </a:prstGeom>
          <a:noFill/>
          <a:ln>
            <a:noFill/>
          </a:ln>
        </p:spPr>
      </p:sp>
      <p:sp>
        <p:nvSpPr>
          <p:cNvPr id="501" name="Google Shape;501;p50"/>
          <p:cNvSpPr/>
          <p:nvPr>
            <p:ph idx="3" type="pic"/>
          </p:nvPr>
        </p:nvSpPr>
        <p:spPr>
          <a:xfrm>
            <a:off x="3022600" y="1413550"/>
            <a:ext cx="964500" cy="964500"/>
          </a:xfrm>
          <a:prstGeom prst="ellipse">
            <a:avLst/>
          </a:prstGeom>
          <a:noFill/>
          <a:ln>
            <a:noFill/>
          </a:ln>
        </p:spPr>
      </p:sp>
      <p:sp>
        <p:nvSpPr>
          <p:cNvPr id="502" name="Google Shape;502;p50"/>
          <p:cNvSpPr/>
          <p:nvPr>
            <p:ph idx="4" type="pic"/>
          </p:nvPr>
        </p:nvSpPr>
        <p:spPr>
          <a:xfrm>
            <a:off x="5243350" y="1413550"/>
            <a:ext cx="964500" cy="964500"/>
          </a:xfrm>
          <a:prstGeom prst="ellipse">
            <a:avLst/>
          </a:prstGeom>
          <a:noFill/>
          <a:ln>
            <a:noFill/>
          </a:ln>
        </p:spPr>
      </p:sp>
      <p:sp>
        <p:nvSpPr>
          <p:cNvPr id="503" name="Google Shape;503;p50"/>
          <p:cNvSpPr/>
          <p:nvPr>
            <p:ph idx="5" type="pic"/>
          </p:nvPr>
        </p:nvSpPr>
        <p:spPr>
          <a:xfrm>
            <a:off x="7464100" y="1413550"/>
            <a:ext cx="964500" cy="964500"/>
          </a:xfrm>
          <a:prstGeom prst="ellipse">
            <a:avLst/>
          </a:prstGeom>
          <a:noFill/>
          <a:ln>
            <a:noFill/>
          </a:ln>
        </p:spPr>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Blue">
  <p:cSld name="TITLE_2_3">
    <p:spTree>
      <p:nvGrpSpPr>
        <p:cNvPr id="504" name="Shape 504"/>
        <p:cNvGrpSpPr/>
        <p:nvPr/>
      </p:nvGrpSpPr>
      <p:grpSpPr>
        <a:xfrm>
          <a:off x="0" y="0"/>
          <a:ext cx="0" cy="0"/>
          <a:chOff x="0" y="0"/>
          <a:chExt cx="0" cy="0"/>
        </a:xfrm>
      </p:grpSpPr>
      <p:sp>
        <p:nvSpPr>
          <p:cNvPr id="505" name="Google Shape;505;p51"/>
          <p:cNvSpPr txBox="1"/>
          <p:nvPr>
            <p:ph idx="1" type="body"/>
          </p:nvPr>
        </p:nvSpPr>
        <p:spPr>
          <a:xfrm>
            <a:off x="344500" y="1957700"/>
            <a:ext cx="3946200" cy="1606800"/>
          </a:xfrm>
          <a:prstGeom prst="rect">
            <a:avLst/>
          </a:prstGeom>
          <a:noFill/>
          <a:ln>
            <a:noFill/>
          </a:ln>
        </p:spPr>
        <p:txBody>
          <a:bodyPr anchorCtr="0" anchor="t" bIns="91425" lIns="91425" spcFirstLastPara="1" rIns="91425" wrap="square" tIns="91425">
            <a:noAutofit/>
          </a:bodyPr>
          <a:lstStyle>
            <a:lvl1pPr indent="-285750" lvl="0" marL="457200" marR="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506" name="Google Shape;506;p51"/>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507" name="Google Shape;507;p51"/>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508" name="Google Shape;508;p51"/>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509" name="Google Shape;509;p51"/>
          <p:cNvGrpSpPr/>
          <p:nvPr/>
        </p:nvGrpSpPr>
        <p:grpSpPr>
          <a:xfrm>
            <a:off x="8469122" y="4803781"/>
            <a:ext cx="420491" cy="137010"/>
            <a:chOff x="0" y="0"/>
            <a:chExt cx="2077525" cy="676925"/>
          </a:xfrm>
        </p:grpSpPr>
        <p:sp>
          <p:nvSpPr>
            <p:cNvPr id="510" name="Google Shape;510;p51"/>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11" name="Google Shape;511;p51"/>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12" name="Google Shape;512;p51"/>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13" name="Google Shape;513;p51"/>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14" name="Google Shape;514;p51"/>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15" name="Google Shape;515;p51"/>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516" name="Google Shape;516;p51"/>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lue">
  <p:cSld name="TITLE_2">
    <p:spTree>
      <p:nvGrpSpPr>
        <p:cNvPr id="41" name="Shape 41"/>
        <p:cNvGrpSpPr/>
        <p:nvPr/>
      </p:nvGrpSpPr>
      <p:grpSpPr>
        <a:xfrm>
          <a:off x="0" y="0"/>
          <a:ext cx="0" cy="0"/>
          <a:chOff x="0" y="0"/>
          <a:chExt cx="0" cy="0"/>
        </a:xfrm>
      </p:grpSpPr>
      <p:sp>
        <p:nvSpPr>
          <p:cNvPr id="42" name="Google Shape;42;p6"/>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43" name="Google Shape;43;p6"/>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D9D9D9"/>
                </a:solidFill>
                <a:latin typeface="Roboto"/>
                <a:ea typeface="Roboto"/>
                <a:cs typeface="Roboto"/>
                <a:sym typeface="Roboto"/>
              </a:rPr>
              <a:t>Proprietary + Confidential</a:t>
            </a:r>
            <a:endParaRPr b="0" i="0" sz="600" u="none" cap="none" strike="noStrike">
              <a:solidFill>
                <a:srgbClr val="D9D9D9"/>
              </a:solidFill>
              <a:latin typeface="Roboto"/>
              <a:ea typeface="Roboto"/>
              <a:cs typeface="Roboto"/>
              <a:sym typeface="Roboto"/>
            </a:endParaRPr>
          </a:p>
        </p:txBody>
      </p:sp>
      <p:sp>
        <p:nvSpPr>
          <p:cNvPr id="44" name="Google Shape;44;p6"/>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45" name="Google Shape;45;p6"/>
          <p:cNvGrpSpPr/>
          <p:nvPr/>
        </p:nvGrpSpPr>
        <p:grpSpPr>
          <a:xfrm>
            <a:off x="8469122" y="4803781"/>
            <a:ext cx="420491" cy="137010"/>
            <a:chOff x="0" y="0"/>
            <a:chExt cx="2077525" cy="676925"/>
          </a:xfrm>
        </p:grpSpPr>
        <p:sp>
          <p:nvSpPr>
            <p:cNvPr id="46" name="Google Shape;46;p6"/>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7" name="Google Shape;47;p6"/>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8" name="Google Shape;48;p6"/>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9" name="Google Shape;49;p6"/>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0" name="Google Shape;50;p6"/>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1" name="Google Shape;51;p6"/>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ulleted List - Blue">
  <p:cSld name="TITLE_2_3_1">
    <p:spTree>
      <p:nvGrpSpPr>
        <p:cNvPr id="517" name="Shape 517"/>
        <p:cNvGrpSpPr/>
        <p:nvPr/>
      </p:nvGrpSpPr>
      <p:grpSpPr>
        <a:xfrm>
          <a:off x="0" y="0"/>
          <a:ext cx="0" cy="0"/>
          <a:chOff x="0" y="0"/>
          <a:chExt cx="0" cy="0"/>
        </a:xfrm>
      </p:grpSpPr>
      <p:sp>
        <p:nvSpPr>
          <p:cNvPr id="518" name="Google Shape;518;p52"/>
          <p:cNvSpPr txBox="1"/>
          <p:nvPr>
            <p:ph idx="1" type="body"/>
          </p:nvPr>
        </p:nvSpPr>
        <p:spPr>
          <a:xfrm>
            <a:off x="837575" y="1716000"/>
            <a:ext cx="4697400" cy="2046300"/>
          </a:xfrm>
          <a:prstGeom prst="rect">
            <a:avLst/>
          </a:prstGeom>
          <a:noFill/>
          <a:ln>
            <a:noFill/>
          </a:ln>
        </p:spPr>
        <p:txBody>
          <a:bodyPr anchorCtr="0" anchor="t" bIns="91425" lIns="91425" spcFirstLastPara="1" rIns="91425" wrap="square" tIns="91425">
            <a:noAutofit/>
          </a:bodyPr>
          <a:lstStyle>
            <a:lvl1pPr indent="-285750" lvl="0" marL="457200" marR="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519" name="Google Shape;519;p52"/>
          <p:cNvSpPr/>
          <p:nvPr/>
        </p:nvSpPr>
        <p:spPr>
          <a:xfrm>
            <a:off x="297376" y="40612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520" name="Google Shape;520;p52"/>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521" name="Google Shape;521;p52"/>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522" name="Google Shape;522;p52"/>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523" name="Google Shape;523;p52"/>
          <p:cNvGrpSpPr/>
          <p:nvPr/>
        </p:nvGrpSpPr>
        <p:grpSpPr>
          <a:xfrm>
            <a:off x="8469122" y="4803781"/>
            <a:ext cx="420491" cy="137010"/>
            <a:chOff x="0" y="0"/>
            <a:chExt cx="2077525" cy="676925"/>
          </a:xfrm>
        </p:grpSpPr>
        <p:sp>
          <p:nvSpPr>
            <p:cNvPr id="524" name="Google Shape;524;p52"/>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25" name="Google Shape;525;p52"/>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26" name="Google Shape;526;p52"/>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27" name="Google Shape;527;p52"/>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28" name="Google Shape;528;p52"/>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29" name="Google Shape;529;p52"/>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530" name="Shape 530"/>
        <p:cNvGrpSpPr/>
        <p:nvPr/>
      </p:nvGrpSpPr>
      <p:grpSpPr>
        <a:xfrm>
          <a:off x="0" y="0"/>
          <a:ext cx="0" cy="0"/>
          <a:chOff x="0" y="0"/>
          <a:chExt cx="0" cy="0"/>
        </a:xfrm>
      </p:grpSpPr>
      <p:grpSp>
        <p:nvGrpSpPr>
          <p:cNvPr id="531" name="Google Shape;531;p53"/>
          <p:cNvGrpSpPr/>
          <p:nvPr/>
        </p:nvGrpSpPr>
        <p:grpSpPr>
          <a:xfrm>
            <a:off x="8469122" y="4803781"/>
            <a:ext cx="420491" cy="137010"/>
            <a:chOff x="0" y="0"/>
            <a:chExt cx="2077525" cy="676925"/>
          </a:xfrm>
        </p:grpSpPr>
        <p:sp>
          <p:nvSpPr>
            <p:cNvPr id="532" name="Google Shape;532;p53"/>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33" name="Google Shape;533;p53"/>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34" name="Google Shape;534;p53"/>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35" name="Google Shape;535;p53"/>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36" name="Google Shape;536;p53"/>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37" name="Google Shape;537;p53"/>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Yellow">
  <p:cSld name="CUSTOM_1">
    <p:spTree>
      <p:nvGrpSpPr>
        <p:cNvPr id="538" name="Shape 538"/>
        <p:cNvGrpSpPr/>
        <p:nvPr/>
      </p:nvGrpSpPr>
      <p:grpSpPr>
        <a:xfrm>
          <a:off x="0" y="0"/>
          <a:ext cx="0" cy="0"/>
          <a:chOff x="0" y="0"/>
          <a:chExt cx="0" cy="0"/>
        </a:xfrm>
      </p:grpSpPr>
      <p:sp>
        <p:nvSpPr>
          <p:cNvPr id="539" name="Google Shape;539;p54"/>
          <p:cNvSpPr/>
          <p:nvPr/>
        </p:nvSpPr>
        <p:spPr>
          <a:xfrm>
            <a:off x="50" y="0"/>
            <a:ext cx="9144000" cy="4524000"/>
          </a:xfrm>
          <a:prstGeom prst="rect">
            <a:avLst/>
          </a:prstGeom>
          <a:solidFill>
            <a:srgbClr val="FBBC0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540" name="Google Shape;540;p54"/>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541" name="Google Shape;541;p54"/>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542" name="Google Shape;542;p54"/>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543" name="Google Shape;543;p54"/>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Yellow">
  <p:cSld name="TITLE_2_1">
    <p:spTree>
      <p:nvGrpSpPr>
        <p:cNvPr id="544" name="Shape 544"/>
        <p:cNvGrpSpPr/>
        <p:nvPr/>
      </p:nvGrpSpPr>
      <p:grpSpPr>
        <a:xfrm>
          <a:off x="0" y="0"/>
          <a:ext cx="0" cy="0"/>
          <a:chOff x="0" y="0"/>
          <a:chExt cx="0" cy="0"/>
        </a:xfrm>
      </p:grpSpPr>
      <p:sp>
        <p:nvSpPr>
          <p:cNvPr id="545" name="Google Shape;545;p55"/>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546" name="Google Shape;546;p55"/>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547" name="Google Shape;547;p55"/>
          <p:cNvSpPr/>
          <p:nvPr/>
        </p:nvSpPr>
        <p:spPr>
          <a:xfrm>
            <a:off x="-22468" y="235365"/>
            <a:ext cx="57900" cy="4672800"/>
          </a:xfrm>
          <a:prstGeom prst="rect">
            <a:avLst/>
          </a:prstGeom>
          <a:solidFill>
            <a:srgbClr val="FBBC0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548" name="Google Shape;548;p55"/>
          <p:cNvGrpSpPr/>
          <p:nvPr/>
        </p:nvGrpSpPr>
        <p:grpSpPr>
          <a:xfrm>
            <a:off x="8469122" y="4803781"/>
            <a:ext cx="420491" cy="137010"/>
            <a:chOff x="0" y="0"/>
            <a:chExt cx="2077525" cy="676925"/>
          </a:xfrm>
        </p:grpSpPr>
        <p:sp>
          <p:nvSpPr>
            <p:cNvPr id="549" name="Google Shape;549;p55"/>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50" name="Google Shape;550;p55"/>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51" name="Google Shape;551;p55"/>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52" name="Google Shape;552;p55"/>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53" name="Google Shape;553;p55"/>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54" name="Google Shape;554;p55"/>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Yellow">
  <p:cSld name="TITLE_2_1_2_1">
    <p:spTree>
      <p:nvGrpSpPr>
        <p:cNvPr id="555" name="Shape 555"/>
        <p:cNvGrpSpPr/>
        <p:nvPr/>
      </p:nvGrpSpPr>
      <p:grpSpPr>
        <a:xfrm>
          <a:off x="0" y="0"/>
          <a:ext cx="0" cy="0"/>
          <a:chOff x="0" y="0"/>
          <a:chExt cx="0" cy="0"/>
        </a:xfrm>
      </p:grpSpPr>
      <p:sp>
        <p:nvSpPr>
          <p:cNvPr id="556" name="Google Shape;556;p56"/>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7" name="Google Shape;557;p56"/>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558" name="Google Shape;558;p56"/>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559" name="Google Shape;559;p56"/>
          <p:cNvSpPr txBox="1"/>
          <p:nvPr>
            <p:ph idx="1" type="body"/>
          </p:nvPr>
        </p:nvSpPr>
        <p:spPr>
          <a:xfrm>
            <a:off x="344501"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560" name="Google Shape;560;p56"/>
          <p:cNvSpPr txBox="1"/>
          <p:nvPr>
            <p:ph type="title"/>
          </p:nvPr>
        </p:nvSpPr>
        <p:spPr>
          <a:xfrm>
            <a:off x="344501" y="1365900"/>
            <a:ext cx="3864600" cy="414300"/>
          </a:xfrm>
          <a:prstGeom prst="rect">
            <a:avLst/>
          </a:prstGeom>
          <a:noFill/>
          <a:ln>
            <a:noFill/>
          </a:ln>
        </p:spPr>
        <p:txBody>
          <a:bodyPr anchorCtr="0" anchor="t" bIns="91425" lIns="91425" spcFirstLastPara="1" rIns="91425" wrap="square" tIns="91425">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561" name="Google Shape;561;p56"/>
          <p:cNvSpPr txBox="1"/>
          <p:nvPr>
            <p:ph idx="2" type="body"/>
          </p:nvPr>
        </p:nvSpPr>
        <p:spPr>
          <a:xfrm>
            <a:off x="344501"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grpSp>
        <p:nvGrpSpPr>
          <p:cNvPr id="562" name="Google Shape;562;p56"/>
          <p:cNvGrpSpPr/>
          <p:nvPr/>
        </p:nvGrpSpPr>
        <p:grpSpPr>
          <a:xfrm>
            <a:off x="8469122" y="4803781"/>
            <a:ext cx="420491" cy="137010"/>
            <a:chOff x="0" y="0"/>
            <a:chExt cx="2077525" cy="676925"/>
          </a:xfrm>
        </p:grpSpPr>
        <p:sp>
          <p:nvSpPr>
            <p:cNvPr id="563" name="Google Shape;563;p56"/>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64" name="Google Shape;564;p56"/>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65" name="Google Shape;565;p56"/>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66" name="Google Shape;566;p56"/>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67" name="Google Shape;567;p56"/>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68" name="Google Shape;568;p56"/>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Green">
  <p:cSld name="CUSTOM_1_1">
    <p:spTree>
      <p:nvGrpSpPr>
        <p:cNvPr id="569" name="Shape 569"/>
        <p:cNvGrpSpPr/>
        <p:nvPr/>
      </p:nvGrpSpPr>
      <p:grpSpPr>
        <a:xfrm>
          <a:off x="0" y="0"/>
          <a:ext cx="0" cy="0"/>
          <a:chOff x="0" y="0"/>
          <a:chExt cx="0" cy="0"/>
        </a:xfrm>
      </p:grpSpPr>
      <p:sp>
        <p:nvSpPr>
          <p:cNvPr id="570" name="Google Shape;570;p57"/>
          <p:cNvSpPr/>
          <p:nvPr/>
        </p:nvSpPr>
        <p:spPr>
          <a:xfrm>
            <a:off x="50" y="0"/>
            <a:ext cx="9144000" cy="45240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571" name="Google Shape;571;p57"/>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572" name="Google Shape;572;p57"/>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573" name="Google Shape;573;p57"/>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574" name="Google Shape;574;p57"/>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Green">
  <p:cSld name="TITLE_2_1_1">
    <p:spTree>
      <p:nvGrpSpPr>
        <p:cNvPr id="575" name="Shape 575"/>
        <p:cNvGrpSpPr/>
        <p:nvPr/>
      </p:nvGrpSpPr>
      <p:grpSpPr>
        <a:xfrm>
          <a:off x="0" y="0"/>
          <a:ext cx="0" cy="0"/>
          <a:chOff x="0" y="0"/>
          <a:chExt cx="0" cy="0"/>
        </a:xfrm>
      </p:grpSpPr>
      <p:sp>
        <p:nvSpPr>
          <p:cNvPr id="576" name="Google Shape;576;p58"/>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577" name="Google Shape;577;p58"/>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578" name="Google Shape;578;p58"/>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579" name="Google Shape;579;p58"/>
          <p:cNvGrpSpPr/>
          <p:nvPr/>
        </p:nvGrpSpPr>
        <p:grpSpPr>
          <a:xfrm>
            <a:off x="8469122" y="4803781"/>
            <a:ext cx="420491" cy="137010"/>
            <a:chOff x="0" y="0"/>
            <a:chExt cx="2077525" cy="676925"/>
          </a:xfrm>
        </p:grpSpPr>
        <p:sp>
          <p:nvSpPr>
            <p:cNvPr id="580" name="Google Shape;580;p58"/>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81" name="Google Shape;581;p58"/>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82" name="Google Shape;582;p58"/>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83" name="Google Shape;583;p58"/>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84" name="Google Shape;584;p58"/>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85" name="Google Shape;585;p58"/>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Red">
  <p:cSld name="CUSTOM_1_1_1">
    <p:spTree>
      <p:nvGrpSpPr>
        <p:cNvPr id="586" name="Shape 586"/>
        <p:cNvGrpSpPr/>
        <p:nvPr/>
      </p:nvGrpSpPr>
      <p:grpSpPr>
        <a:xfrm>
          <a:off x="0" y="0"/>
          <a:ext cx="0" cy="0"/>
          <a:chOff x="0" y="0"/>
          <a:chExt cx="0" cy="0"/>
        </a:xfrm>
      </p:grpSpPr>
      <p:sp>
        <p:nvSpPr>
          <p:cNvPr id="587" name="Google Shape;587;p59"/>
          <p:cNvSpPr/>
          <p:nvPr/>
        </p:nvSpPr>
        <p:spPr>
          <a:xfrm>
            <a:off x="50" y="0"/>
            <a:ext cx="9144000" cy="45240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588" name="Google Shape;588;p59"/>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589" name="Google Shape;589;p59"/>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590" name="Google Shape;590;p59"/>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591" name="Google Shape;591;p59"/>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Red">
  <p:cSld name="TITLE_2_1_1_1">
    <p:spTree>
      <p:nvGrpSpPr>
        <p:cNvPr id="592" name="Shape 592"/>
        <p:cNvGrpSpPr/>
        <p:nvPr/>
      </p:nvGrpSpPr>
      <p:grpSpPr>
        <a:xfrm>
          <a:off x="0" y="0"/>
          <a:ext cx="0" cy="0"/>
          <a:chOff x="0" y="0"/>
          <a:chExt cx="0" cy="0"/>
        </a:xfrm>
      </p:grpSpPr>
      <p:sp>
        <p:nvSpPr>
          <p:cNvPr id="593" name="Google Shape;593;p60"/>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594" name="Google Shape;594;p60"/>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595" name="Google Shape;595;p60"/>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596" name="Google Shape;596;p60"/>
          <p:cNvGrpSpPr/>
          <p:nvPr/>
        </p:nvGrpSpPr>
        <p:grpSpPr>
          <a:xfrm>
            <a:off x="8469122" y="4803781"/>
            <a:ext cx="420491" cy="137010"/>
            <a:chOff x="0" y="0"/>
            <a:chExt cx="2077525" cy="676925"/>
          </a:xfrm>
        </p:grpSpPr>
        <p:sp>
          <p:nvSpPr>
            <p:cNvPr id="597" name="Google Shape;597;p60"/>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98" name="Google Shape;598;p60"/>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99" name="Google Shape;599;p60"/>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00" name="Google Shape;600;p60"/>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01" name="Google Shape;601;p60"/>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02" name="Google Shape;602;p60"/>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Blue">
  <p:cSld name="TITLE_2_2_1">
    <p:spTree>
      <p:nvGrpSpPr>
        <p:cNvPr id="603" name="Shape 603"/>
        <p:cNvGrpSpPr/>
        <p:nvPr/>
      </p:nvGrpSpPr>
      <p:grpSpPr>
        <a:xfrm>
          <a:off x="0" y="0"/>
          <a:ext cx="0" cy="0"/>
          <a:chOff x="0" y="0"/>
          <a:chExt cx="0" cy="0"/>
        </a:xfrm>
      </p:grpSpPr>
      <p:sp>
        <p:nvSpPr>
          <p:cNvPr id="604" name="Google Shape;604;p61"/>
          <p:cNvSpPr txBox="1"/>
          <p:nvPr>
            <p:ph idx="1" type="body"/>
          </p:nvPr>
        </p:nvSpPr>
        <p:spPr>
          <a:xfrm>
            <a:off x="344501"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605" name="Google Shape;605;p61"/>
          <p:cNvSpPr txBox="1"/>
          <p:nvPr>
            <p:ph type="title"/>
          </p:nvPr>
        </p:nvSpPr>
        <p:spPr>
          <a:xfrm>
            <a:off x="344501" y="1365900"/>
            <a:ext cx="3864600" cy="414300"/>
          </a:xfrm>
          <a:prstGeom prst="rect">
            <a:avLst/>
          </a:prstGeom>
          <a:noFill/>
          <a:ln>
            <a:noFill/>
          </a:ln>
        </p:spPr>
        <p:txBody>
          <a:bodyPr anchorCtr="0" anchor="t" bIns="91425" lIns="91425" spcFirstLastPara="1" rIns="91425" wrap="square" tIns="91425">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606" name="Google Shape;606;p61"/>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7" name="Google Shape;607;p61"/>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608" name="Google Shape;608;p61"/>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609" name="Google Shape;609;p61"/>
          <p:cNvSpPr txBox="1"/>
          <p:nvPr>
            <p:ph idx="2" type="body"/>
          </p:nvPr>
        </p:nvSpPr>
        <p:spPr>
          <a:xfrm>
            <a:off x="344501"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grpSp>
        <p:nvGrpSpPr>
          <p:cNvPr id="610" name="Google Shape;610;p61"/>
          <p:cNvGrpSpPr/>
          <p:nvPr/>
        </p:nvGrpSpPr>
        <p:grpSpPr>
          <a:xfrm>
            <a:off x="8469122" y="4803781"/>
            <a:ext cx="420491" cy="137010"/>
            <a:chOff x="0" y="0"/>
            <a:chExt cx="2077525" cy="676925"/>
          </a:xfrm>
        </p:grpSpPr>
        <p:sp>
          <p:nvSpPr>
            <p:cNvPr id="611" name="Google Shape;611;p61"/>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12" name="Google Shape;612;p61"/>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13" name="Google Shape;613;p61"/>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14" name="Google Shape;614;p61"/>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15" name="Google Shape;615;p61"/>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16" name="Google Shape;616;p61"/>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Blue">
  <p:cSld name="TITLE_2_3">
    <p:spTree>
      <p:nvGrpSpPr>
        <p:cNvPr id="52" name="Shape 52"/>
        <p:cNvGrpSpPr/>
        <p:nvPr/>
      </p:nvGrpSpPr>
      <p:grpSpPr>
        <a:xfrm>
          <a:off x="0" y="0"/>
          <a:ext cx="0" cy="0"/>
          <a:chOff x="0" y="0"/>
          <a:chExt cx="0" cy="0"/>
        </a:xfrm>
      </p:grpSpPr>
      <p:sp>
        <p:nvSpPr>
          <p:cNvPr id="53" name="Google Shape;53;p7"/>
          <p:cNvSpPr txBox="1"/>
          <p:nvPr>
            <p:ph idx="1" type="body"/>
          </p:nvPr>
        </p:nvSpPr>
        <p:spPr>
          <a:xfrm>
            <a:off x="344500" y="1957700"/>
            <a:ext cx="3946200" cy="16068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54" name="Google Shape;54;p7"/>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55" name="Google Shape;55;p7"/>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D9D9D9"/>
                </a:solidFill>
                <a:latin typeface="Roboto"/>
                <a:ea typeface="Roboto"/>
                <a:cs typeface="Roboto"/>
                <a:sym typeface="Roboto"/>
              </a:rPr>
              <a:t>Proprietary + Confidential</a:t>
            </a:r>
            <a:endParaRPr b="0" i="0" sz="600" u="none" cap="none" strike="noStrike">
              <a:solidFill>
                <a:srgbClr val="D9D9D9"/>
              </a:solidFill>
              <a:latin typeface="Roboto"/>
              <a:ea typeface="Roboto"/>
              <a:cs typeface="Roboto"/>
              <a:sym typeface="Roboto"/>
            </a:endParaRPr>
          </a:p>
        </p:txBody>
      </p:sp>
      <p:sp>
        <p:nvSpPr>
          <p:cNvPr id="56" name="Google Shape;56;p7"/>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57" name="Google Shape;57;p7"/>
          <p:cNvGrpSpPr/>
          <p:nvPr/>
        </p:nvGrpSpPr>
        <p:grpSpPr>
          <a:xfrm>
            <a:off x="8469122" y="4803781"/>
            <a:ext cx="420491" cy="137010"/>
            <a:chOff x="0" y="0"/>
            <a:chExt cx="2077525" cy="676925"/>
          </a:xfrm>
        </p:grpSpPr>
        <p:sp>
          <p:nvSpPr>
            <p:cNvPr id="58" name="Google Shape;58;p7"/>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9" name="Google Shape;59;p7"/>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0" name="Google Shape;60;p7"/>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1" name="Google Shape;61;p7"/>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2" name="Google Shape;62;p7"/>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3" name="Google Shape;63;p7"/>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64" name="Google Shape;64;p7"/>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Green">
  <p:cSld name="TITLE_2_1_1_2_1">
    <p:spTree>
      <p:nvGrpSpPr>
        <p:cNvPr id="617" name="Shape 617"/>
        <p:cNvGrpSpPr/>
        <p:nvPr/>
      </p:nvGrpSpPr>
      <p:grpSpPr>
        <a:xfrm>
          <a:off x="0" y="0"/>
          <a:ext cx="0" cy="0"/>
          <a:chOff x="0" y="0"/>
          <a:chExt cx="0" cy="0"/>
        </a:xfrm>
      </p:grpSpPr>
      <p:sp>
        <p:nvSpPr>
          <p:cNvPr id="618" name="Google Shape;618;p62"/>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9" name="Google Shape;619;p62"/>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620" name="Google Shape;620;p62"/>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621" name="Google Shape;621;p62"/>
          <p:cNvSpPr txBox="1"/>
          <p:nvPr>
            <p:ph idx="1" type="body"/>
          </p:nvPr>
        </p:nvSpPr>
        <p:spPr>
          <a:xfrm>
            <a:off x="344501"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622" name="Google Shape;622;p62"/>
          <p:cNvSpPr txBox="1"/>
          <p:nvPr>
            <p:ph type="title"/>
          </p:nvPr>
        </p:nvSpPr>
        <p:spPr>
          <a:xfrm>
            <a:off x="344501" y="1365900"/>
            <a:ext cx="3864600" cy="414300"/>
          </a:xfrm>
          <a:prstGeom prst="rect">
            <a:avLst/>
          </a:prstGeom>
          <a:noFill/>
          <a:ln>
            <a:noFill/>
          </a:ln>
        </p:spPr>
        <p:txBody>
          <a:bodyPr anchorCtr="0" anchor="t" bIns="91425" lIns="91425" spcFirstLastPara="1" rIns="91425" wrap="square" tIns="91425">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623" name="Google Shape;623;p62"/>
          <p:cNvSpPr txBox="1"/>
          <p:nvPr>
            <p:ph idx="2" type="body"/>
          </p:nvPr>
        </p:nvSpPr>
        <p:spPr>
          <a:xfrm>
            <a:off x="344501"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grpSp>
        <p:nvGrpSpPr>
          <p:cNvPr id="624" name="Google Shape;624;p62"/>
          <p:cNvGrpSpPr/>
          <p:nvPr/>
        </p:nvGrpSpPr>
        <p:grpSpPr>
          <a:xfrm>
            <a:off x="8469122" y="4803781"/>
            <a:ext cx="420491" cy="137010"/>
            <a:chOff x="0" y="0"/>
            <a:chExt cx="2077525" cy="676925"/>
          </a:xfrm>
        </p:grpSpPr>
        <p:sp>
          <p:nvSpPr>
            <p:cNvPr id="625" name="Google Shape;625;p62"/>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26" name="Google Shape;626;p62"/>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27" name="Google Shape;627;p62"/>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28" name="Google Shape;628;p62"/>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29" name="Google Shape;629;p62"/>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30" name="Google Shape;630;p62"/>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Red">
  <p:cSld name="TITLE_2_1_1_1_1_1">
    <p:spTree>
      <p:nvGrpSpPr>
        <p:cNvPr id="631" name="Shape 631"/>
        <p:cNvGrpSpPr/>
        <p:nvPr/>
      </p:nvGrpSpPr>
      <p:grpSpPr>
        <a:xfrm>
          <a:off x="0" y="0"/>
          <a:ext cx="0" cy="0"/>
          <a:chOff x="0" y="0"/>
          <a:chExt cx="0" cy="0"/>
        </a:xfrm>
      </p:grpSpPr>
      <p:sp>
        <p:nvSpPr>
          <p:cNvPr id="632" name="Google Shape;632;p63"/>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3" name="Google Shape;633;p63"/>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634" name="Google Shape;634;p63"/>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635" name="Google Shape;635;p63"/>
          <p:cNvSpPr txBox="1"/>
          <p:nvPr>
            <p:ph idx="1" type="body"/>
          </p:nvPr>
        </p:nvSpPr>
        <p:spPr>
          <a:xfrm>
            <a:off x="344501"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636" name="Google Shape;636;p63"/>
          <p:cNvSpPr txBox="1"/>
          <p:nvPr>
            <p:ph type="title"/>
          </p:nvPr>
        </p:nvSpPr>
        <p:spPr>
          <a:xfrm>
            <a:off x="344501" y="1365900"/>
            <a:ext cx="3864600" cy="414300"/>
          </a:xfrm>
          <a:prstGeom prst="rect">
            <a:avLst/>
          </a:prstGeom>
          <a:noFill/>
          <a:ln>
            <a:noFill/>
          </a:ln>
        </p:spPr>
        <p:txBody>
          <a:bodyPr anchorCtr="0" anchor="t" bIns="91425" lIns="91425" spcFirstLastPara="1" rIns="91425" wrap="square" tIns="91425">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637" name="Google Shape;637;p63"/>
          <p:cNvSpPr txBox="1"/>
          <p:nvPr>
            <p:ph idx="2" type="body"/>
          </p:nvPr>
        </p:nvSpPr>
        <p:spPr>
          <a:xfrm>
            <a:off x="344501"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grpSp>
        <p:nvGrpSpPr>
          <p:cNvPr id="638" name="Google Shape;638;p63"/>
          <p:cNvGrpSpPr/>
          <p:nvPr/>
        </p:nvGrpSpPr>
        <p:grpSpPr>
          <a:xfrm>
            <a:off x="8469122" y="4803781"/>
            <a:ext cx="420491" cy="137010"/>
            <a:chOff x="0" y="0"/>
            <a:chExt cx="2077525" cy="676925"/>
          </a:xfrm>
        </p:grpSpPr>
        <p:sp>
          <p:nvSpPr>
            <p:cNvPr id="639" name="Google Shape;639;p63"/>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40" name="Google Shape;640;p63"/>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41" name="Google Shape;641;p63"/>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42" name="Google Shape;642;p63"/>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43" name="Google Shape;643;p63"/>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44" name="Google Shape;644;p63"/>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Dark Blue 900">
  <p:cSld name="CUSTOM_1_1_1_1_1_1">
    <p:spTree>
      <p:nvGrpSpPr>
        <p:cNvPr id="645" name="Shape 645"/>
        <p:cNvGrpSpPr/>
        <p:nvPr/>
      </p:nvGrpSpPr>
      <p:grpSpPr>
        <a:xfrm>
          <a:off x="0" y="0"/>
          <a:ext cx="0" cy="0"/>
          <a:chOff x="0" y="0"/>
          <a:chExt cx="0" cy="0"/>
        </a:xfrm>
      </p:grpSpPr>
      <p:sp>
        <p:nvSpPr>
          <p:cNvPr id="646" name="Google Shape;646;p64"/>
          <p:cNvSpPr/>
          <p:nvPr/>
        </p:nvSpPr>
        <p:spPr>
          <a:xfrm>
            <a:off x="50" y="0"/>
            <a:ext cx="9144000" cy="4524000"/>
          </a:xfrm>
          <a:prstGeom prst="rect">
            <a:avLst/>
          </a:prstGeom>
          <a:solidFill>
            <a:srgbClr val="185ABC"/>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647" name="Google Shape;647;p64"/>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648" name="Google Shape;648;p64"/>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649" name="Google Shape;649;p64"/>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650" name="Google Shape;650;p64"/>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Dark Yellow 700">
  <p:cSld name="CUSTOM_1_1_1_1_1_1_1_1_1">
    <p:spTree>
      <p:nvGrpSpPr>
        <p:cNvPr id="651" name="Shape 651"/>
        <p:cNvGrpSpPr/>
        <p:nvPr/>
      </p:nvGrpSpPr>
      <p:grpSpPr>
        <a:xfrm>
          <a:off x="0" y="0"/>
          <a:ext cx="0" cy="0"/>
          <a:chOff x="0" y="0"/>
          <a:chExt cx="0" cy="0"/>
        </a:xfrm>
      </p:grpSpPr>
      <p:sp>
        <p:nvSpPr>
          <p:cNvPr id="652" name="Google Shape;652;p65"/>
          <p:cNvSpPr/>
          <p:nvPr/>
        </p:nvSpPr>
        <p:spPr>
          <a:xfrm>
            <a:off x="50" y="0"/>
            <a:ext cx="9144000" cy="4524000"/>
          </a:xfrm>
          <a:prstGeom prst="rect">
            <a:avLst/>
          </a:prstGeom>
          <a:solidFill>
            <a:srgbClr val="EA8600"/>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653" name="Google Shape;653;p65"/>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654" name="Google Shape;654;p65"/>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655" name="Google Shape;655;p65"/>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656" name="Google Shape;656;p65"/>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Dark Green 900">
  <p:cSld name="CUSTOM_1_1_1_1_1_1_1_1">
    <p:spTree>
      <p:nvGrpSpPr>
        <p:cNvPr id="657" name="Shape 657"/>
        <p:cNvGrpSpPr/>
        <p:nvPr/>
      </p:nvGrpSpPr>
      <p:grpSpPr>
        <a:xfrm>
          <a:off x="0" y="0"/>
          <a:ext cx="0" cy="0"/>
          <a:chOff x="0" y="0"/>
          <a:chExt cx="0" cy="0"/>
        </a:xfrm>
      </p:grpSpPr>
      <p:sp>
        <p:nvSpPr>
          <p:cNvPr id="658" name="Google Shape;658;p66"/>
          <p:cNvSpPr/>
          <p:nvPr/>
        </p:nvSpPr>
        <p:spPr>
          <a:xfrm>
            <a:off x="50" y="0"/>
            <a:ext cx="9144000" cy="4524000"/>
          </a:xfrm>
          <a:prstGeom prst="rect">
            <a:avLst/>
          </a:prstGeom>
          <a:solidFill>
            <a:srgbClr val="13733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659" name="Google Shape;659;p66"/>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660" name="Google Shape;660;p66"/>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661" name="Google Shape;661;p66"/>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662" name="Google Shape;662;p66"/>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Dark Red 800">
  <p:cSld name="CUSTOM_1_1_1_1_1">
    <p:spTree>
      <p:nvGrpSpPr>
        <p:cNvPr id="663" name="Shape 663"/>
        <p:cNvGrpSpPr/>
        <p:nvPr/>
      </p:nvGrpSpPr>
      <p:grpSpPr>
        <a:xfrm>
          <a:off x="0" y="0"/>
          <a:ext cx="0" cy="0"/>
          <a:chOff x="0" y="0"/>
          <a:chExt cx="0" cy="0"/>
        </a:xfrm>
      </p:grpSpPr>
      <p:sp>
        <p:nvSpPr>
          <p:cNvPr id="664" name="Google Shape;664;p67"/>
          <p:cNvSpPr/>
          <p:nvPr/>
        </p:nvSpPr>
        <p:spPr>
          <a:xfrm>
            <a:off x="50" y="0"/>
            <a:ext cx="9144000" cy="4524000"/>
          </a:xfrm>
          <a:prstGeom prst="rect">
            <a:avLst/>
          </a:prstGeom>
          <a:solidFill>
            <a:srgbClr val="B31412"/>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665" name="Google Shape;665;p67"/>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666" name="Google Shape;666;p67"/>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667" name="Google Shape;667;p67"/>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668" name="Google Shape;668;p67"/>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nal Intro/Context Slide">
  <p:cSld name="Blank - Title_1_1_3_1_1">
    <p:bg>
      <p:bgPr>
        <a:solidFill>
          <a:srgbClr val="FBBC04"/>
        </a:solidFill>
      </p:bgPr>
    </p:bg>
    <p:spTree>
      <p:nvGrpSpPr>
        <p:cNvPr id="669" name="Shape 669"/>
        <p:cNvGrpSpPr/>
        <p:nvPr/>
      </p:nvGrpSpPr>
      <p:grpSpPr>
        <a:xfrm>
          <a:off x="0" y="0"/>
          <a:ext cx="0" cy="0"/>
          <a:chOff x="0" y="0"/>
          <a:chExt cx="0" cy="0"/>
        </a:xfrm>
      </p:grpSpPr>
      <p:sp>
        <p:nvSpPr>
          <p:cNvPr id="670" name="Google Shape;670;p68"/>
          <p:cNvSpPr/>
          <p:nvPr/>
        </p:nvSpPr>
        <p:spPr>
          <a:xfrm>
            <a:off x="0" y="0"/>
            <a:ext cx="9144000" cy="493800"/>
          </a:xfrm>
          <a:prstGeom prst="rect">
            <a:avLst/>
          </a:prstGeom>
          <a:solidFill>
            <a:srgbClr val="B3141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Google Sans Medium"/>
                <a:ea typeface="Google Sans Medium"/>
                <a:cs typeface="Google Sans Medium"/>
                <a:sym typeface="Google Sans Medium"/>
              </a:rPr>
              <a:t>     INTERNAL ONLY</a:t>
            </a:r>
            <a:endParaRPr b="0" i="0" sz="1400" u="none" cap="none" strike="noStrike">
              <a:solidFill>
                <a:srgbClr val="FFFFFF"/>
              </a:solidFill>
              <a:latin typeface="Google Sans Medium"/>
              <a:ea typeface="Google Sans Medium"/>
              <a:cs typeface="Google Sans Medium"/>
              <a:sym typeface="Google Sans Medium"/>
            </a:endParaRPr>
          </a:p>
        </p:txBody>
      </p:sp>
      <p:sp>
        <p:nvSpPr>
          <p:cNvPr id="671" name="Google Shape;671;p68"/>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sp>
        <p:nvSpPr>
          <p:cNvPr id="672" name="Google Shape;672;p68"/>
          <p:cNvSpPr/>
          <p:nvPr/>
        </p:nvSpPr>
        <p:spPr>
          <a:xfrm>
            <a:off x="3773600" y="178350"/>
            <a:ext cx="156000" cy="137100"/>
          </a:xfrm>
          <a:custGeom>
            <a:rect b="b" l="l" r="r" t="t"/>
            <a:pathLst>
              <a:path extrusionOk="0" h="120000" w="120000">
                <a:moveTo>
                  <a:pt x="0" y="119999"/>
                </a:moveTo>
                <a:lnTo>
                  <a:pt x="120000" y="119999"/>
                </a:lnTo>
                <a:lnTo>
                  <a:pt x="60000" y="0"/>
                </a:lnTo>
                <a:lnTo>
                  <a:pt x="0" y="119999"/>
                </a:lnTo>
                <a:close/>
                <a:moveTo>
                  <a:pt x="65480" y="100931"/>
                </a:moveTo>
                <a:lnTo>
                  <a:pt x="54519" y="100931"/>
                </a:lnTo>
                <a:lnTo>
                  <a:pt x="54519" y="88438"/>
                </a:lnTo>
                <a:lnTo>
                  <a:pt x="65480" y="88438"/>
                </a:lnTo>
                <a:lnTo>
                  <a:pt x="65480" y="100931"/>
                </a:lnTo>
                <a:close/>
                <a:moveTo>
                  <a:pt x="65480" y="75616"/>
                </a:moveTo>
                <a:lnTo>
                  <a:pt x="54519" y="75616"/>
                </a:lnTo>
                <a:lnTo>
                  <a:pt x="54519" y="50630"/>
                </a:lnTo>
                <a:lnTo>
                  <a:pt x="65480" y="50630"/>
                </a:lnTo>
                <a:lnTo>
                  <a:pt x="65480" y="75616"/>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666666"/>
              </a:solidFill>
              <a:latin typeface="Arial"/>
              <a:ea typeface="Arial"/>
              <a:cs typeface="Arial"/>
              <a:sym typeface="Arial"/>
            </a:endParaRPr>
          </a:p>
        </p:txBody>
      </p:sp>
      <p:grpSp>
        <p:nvGrpSpPr>
          <p:cNvPr id="673" name="Google Shape;673;p68"/>
          <p:cNvGrpSpPr/>
          <p:nvPr/>
        </p:nvGrpSpPr>
        <p:grpSpPr>
          <a:xfrm>
            <a:off x="8469122" y="4803781"/>
            <a:ext cx="420491" cy="137010"/>
            <a:chOff x="0" y="0"/>
            <a:chExt cx="2077525" cy="676925"/>
          </a:xfrm>
        </p:grpSpPr>
        <p:sp>
          <p:nvSpPr>
            <p:cNvPr id="674" name="Google Shape;674;p68"/>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75" name="Google Shape;675;p68"/>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76" name="Google Shape;676;p68"/>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77" name="Google Shape;677;p68"/>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78" name="Google Shape;678;p68"/>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79" name="Google Shape;679;p68"/>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680" name="Google Shape;680;p68"/>
          <p:cNvSpPr txBox="1"/>
          <p:nvPr>
            <p:ph idx="1" type="body"/>
          </p:nvPr>
        </p:nvSpPr>
        <p:spPr>
          <a:xfrm>
            <a:off x="340663" y="1128663"/>
            <a:ext cx="7877100" cy="3452700"/>
          </a:xfrm>
          <a:prstGeom prst="rect">
            <a:avLst/>
          </a:prstGeom>
          <a:noFill/>
          <a:ln>
            <a:noFill/>
          </a:ln>
        </p:spPr>
        <p:txBody>
          <a:bodyPr anchorCtr="0" anchor="t" bIns="91425" lIns="91425" spcFirstLastPara="1" rIns="91425" wrap="square" tIns="91425">
            <a:noAutofit/>
          </a:bodyPr>
          <a:lstStyle>
            <a:lvl1pPr indent="-285750" lvl="0" marL="4572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1pPr>
            <a:lvl2pPr indent="-285750" lvl="1" marL="9144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2pPr>
            <a:lvl3pPr indent="-285750" lvl="2" marL="13716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3pPr>
            <a:lvl4pPr indent="-285750" lvl="3" marL="18288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4pPr>
            <a:lvl5pPr indent="-285750" lvl="4" marL="22860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5pPr>
            <a:lvl6pPr indent="-285750" lvl="5" marL="27432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6pPr>
            <a:lvl7pPr indent="-285750" lvl="6" marL="32004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7pPr>
            <a:lvl8pPr indent="-285750" lvl="7" marL="36576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8pPr>
            <a:lvl9pPr indent="-285750" lvl="8" marL="41148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9pPr>
          </a:lstStyle>
          <a:p/>
        </p:txBody>
      </p:sp>
      <p:sp>
        <p:nvSpPr>
          <p:cNvPr id="681" name="Google Shape;681;p68"/>
          <p:cNvSpPr txBox="1"/>
          <p:nvPr>
            <p:ph type="title"/>
          </p:nvPr>
        </p:nvSpPr>
        <p:spPr>
          <a:xfrm>
            <a:off x="395688" y="493663"/>
            <a:ext cx="7877100" cy="8574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rgbClr val="3C4043"/>
              </a:buClr>
              <a:buSzPts val="2400"/>
              <a:buFont typeface="Google Sans"/>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nal header">
  <p:cSld name="Blank - Title_1_1_3_1_1_2">
    <p:bg>
      <p:bgPr>
        <a:noFill/>
      </p:bgPr>
    </p:bg>
    <p:spTree>
      <p:nvGrpSpPr>
        <p:cNvPr id="682" name="Shape 682"/>
        <p:cNvGrpSpPr/>
        <p:nvPr/>
      </p:nvGrpSpPr>
      <p:grpSpPr>
        <a:xfrm>
          <a:off x="0" y="0"/>
          <a:ext cx="0" cy="0"/>
          <a:chOff x="0" y="0"/>
          <a:chExt cx="0" cy="0"/>
        </a:xfrm>
      </p:grpSpPr>
      <p:sp>
        <p:nvSpPr>
          <p:cNvPr id="683" name="Google Shape;683;p69"/>
          <p:cNvSpPr/>
          <p:nvPr/>
        </p:nvSpPr>
        <p:spPr>
          <a:xfrm>
            <a:off x="0" y="0"/>
            <a:ext cx="9144000" cy="493800"/>
          </a:xfrm>
          <a:prstGeom prst="rect">
            <a:avLst/>
          </a:prstGeom>
          <a:solidFill>
            <a:srgbClr val="B3141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Google Sans Medium"/>
                <a:ea typeface="Google Sans Medium"/>
                <a:cs typeface="Google Sans Medium"/>
                <a:sym typeface="Google Sans Medium"/>
              </a:rPr>
              <a:t>     INTERNAL ONLY</a:t>
            </a:r>
            <a:endParaRPr b="0" i="0" sz="1400" u="none" cap="none" strike="noStrike">
              <a:solidFill>
                <a:srgbClr val="FFFFFF"/>
              </a:solidFill>
              <a:latin typeface="Google Sans Medium"/>
              <a:ea typeface="Google Sans Medium"/>
              <a:cs typeface="Google Sans Medium"/>
              <a:sym typeface="Google Sans Medium"/>
            </a:endParaRPr>
          </a:p>
        </p:txBody>
      </p:sp>
      <p:sp>
        <p:nvSpPr>
          <p:cNvPr id="684" name="Google Shape;684;p69"/>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sp>
        <p:nvSpPr>
          <p:cNvPr id="685" name="Google Shape;685;p69"/>
          <p:cNvSpPr/>
          <p:nvPr/>
        </p:nvSpPr>
        <p:spPr>
          <a:xfrm>
            <a:off x="3773600" y="178350"/>
            <a:ext cx="156000" cy="137100"/>
          </a:xfrm>
          <a:custGeom>
            <a:rect b="b" l="l" r="r" t="t"/>
            <a:pathLst>
              <a:path extrusionOk="0" h="120000" w="120000">
                <a:moveTo>
                  <a:pt x="0" y="119999"/>
                </a:moveTo>
                <a:lnTo>
                  <a:pt x="120000" y="119999"/>
                </a:lnTo>
                <a:lnTo>
                  <a:pt x="60000" y="0"/>
                </a:lnTo>
                <a:lnTo>
                  <a:pt x="0" y="119999"/>
                </a:lnTo>
                <a:close/>
                <a:moveTo>
                  <a:pt x="65480" y="100931"/>
                </a:moveTo>
                <a:lnTo>
                  <a:pt x="54519" y="100931"/>
                </a:lnTo>
                <a:lnTo>
                  <a:pt x="54519" y="88438"/>
                </a:lnTo>
                <a:lnTo>
                  <a:pt x="65480" y="88438"/>
                </a:lnTo>
                <a:lnTo>
                  <a:pt x="65480" y="100931"/>
                </a:lnTo>
                <a:close/>
                <a:moveTo>
                  <a:pt x="65480" y="75616"/>
                </a:moveTo>
                <a:lnTo>
                  <a:pt x="54519" y="75616"/>
                </a:lnTo>
                <a:lnTo>
                  <a:pt x="54519" y="50630"/>
                </a:lnTo>
                <a:lnTo>
                  <a:pt x="65480" y="50630"/>
                </a:lnTo>
                <a:lnTo>
                  <a:pt x="65480" y="75616"/>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666666"/>
              </a:solidFill>
              <a:latin typeface="Arial"/>
              <a:ea typeface="Arial"/>
              <a:cs typeface="Arial"/>
              <a:sym typeface="Arial"/>
            </a:endParaRPr>
          </a:p>
        </p:txBody>
      </p:sp>
      <p:grpSp>
        <p:nvGrpSpPr>
          <p:cNvPr id="686" name="Google Shape;686;p69"/>
          <p:cNvGrpSpPr/>
          <p:nvPr/>
        </p:nvGrpSpPr>
        <p:grpSpPr>
          <a:xfrm>
            <a:off x="8469122" y="4803781"/>
            <a:ext cx="420491" cy="137010"/>
            <a:chOff x="0" y="0"/>
            <a:chExt cx="2077525" cy="676925"/>
          </a:xfrm>
        </p:grpSpPr>
        <p:sp>
          <p:nvSpPr>
            <p:cNvPr id="687" name="Google Shape;687;p69"/>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88" name="Google Shape;688;p69"/>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89" name="Google Shape;689;p69"/>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90" name="Google Shape;690;p69"/>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91" name="Google Shape;691;p69"/>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92" name="Google Shape;692;p69"/>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Yellow">
  <p:cSld name="TITLE_2_1_2">
    <p:spTree>
      <p:nvGrpSpPr>
        <p:cNvPr id="693" name="Shape 693"/>
        <p:cNvGrpSpPr/>
        <p:nvPr/>
      </p:nvGrpSpPr>
      <p:grpSpPr>
        <a:xfrm>
          <a:off x="0" y="0"/>
          <a:ext cx="0" cy="0"/>
          <a:chOff x="0" y="0"/>
          <a:chExt cx="0" cy="0"/>
        </a:xfrm>
      </p:grpSpPr>
      <p:sp>
        <p:nvSpPr>
          <p:cNvPr id="694" name="Google Shape;694;p70"/>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5" name="Google Shape;695;p70"/>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696" name="Google Shape;696;p70"/>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697" name="Google Shape;697;p70"/>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698" name="Google Shape;698;p70"/>
          <p:cNvSpPr txBox="1"/>
          <p:nvPr>
            <p:ph idx="1" type="body"/>
          </p:nvPr>
        </p:nvSpPr>
        <p:spPr>
          <a:xfrm>
            <a:off x="362563"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699" name="Google Shape;699;p70"/>
          <p:cNvSpPr txBox="1"/>
          <p:nvPr>
            <p:ph type="title"/>
          </p:nvPr>
        </p:nvSpPr>
        <p:spPr>
          <a:xfrm>
            <a:off x="362563" y="1365900"/>
            <a:ext cx="3864600" cy="414300"/>
          </a:xfrm>
          <a:prstGeom prst="rect">
            <a:avLst/>
          </a:prstGeom>
          <a:noFill/>
          <a:ln>
            <a:noFill/>
          </a:ln>
        </p:spPr>
        <p:txBody>
          <a:bodyPr anchorCtr="0" anchor="t" bIns="91425" lIns="91425" spcFirstLastPara="1" rIns="91425" wrap="square" tIns="91425">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700" name="Google Shape;700;p70"/>
          <p:cNvGrpSpPr/>
          <p:nvPr/>
        </p:nvGrpSpPr>
        <p:grpSpPr>
          <a:xfrm>
            <a:off x="8469122" y="4803781"/>
            <a:ext cx="420491" cy="137010"/>
            <a:chOff x="0" y="0"/>
            <a:chExt cx="2077525" cy="676925"/>
          </a:xfrm>
        </p:grpSpPr>
        <p:sp>
          <p:nvSpPr>
            <p:cNvPr id="701" name="Google Shape;701;p70"/>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02" name="Google Shape;702;p70"/>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03" name="Google Shape;703;p70"/>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04" name="Google Shape;704;p70"/>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05" name="Google Shape;705;p70"/>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06" name="Google Shape;706;p70"/>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Yellow">
  <p:cSld name="TITLE_2_3_3_1">
    <p:spTree>
      <p:nvGrpSpPr>
        <p:cNvPr id="707" name="Shape 707"/>
        <p:cNvGrpSpPr/>
        <p:nvPr/>
      </p:nvGrpSpPr>
      <p:grpSpPr>
        <a:xfrm>
          <a:off x="0" y="0"/>
          <a:ext cx="0" cy="0"/>
          <a:chOff x="0" y="0"/>
          <a:chExt cx="0" cy="0"/>
        </a:xfrm>
      </p:grpSpPr>
      <p:sp>
        <p:nvSpPr>
          <p:cNvPr id="708" name="Google Shape;708;p71"/>
          <p:cNvSpPr txBox="1"/>
          <p:nvPr>
            <p:ph idx="1" type="body"/>
          </p:nvPr>
        </p:nvSpPr>
        <p:spPr>
          <a:xfrm>
            <a:off x="344500" y="1957700"/>
            <a:ext cx="3946200" cy="1606800"/>
          </a:xfrm>
          <a:prstGeom prst="rect">
            <a:avLst/>
          </a:prstGeom>
          <a:noFill/>
          <a:ln>
            <a:noFill/>
          </a:ln>
        </p:spPr>
        <p:txBody>
          <a:bodyPr anchorCtr="0" anchor="t" bIns="91425" lIns="91425" spcFirstLastPara="1" rIns="91425" wrap="square" tIns="91425">
            <a:noAutofit/>
          </a:bodyPr>
          <a:lstStyle>
            <a:lvl1pPr indent="-285750" lvl="0" marL="457200" marR="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709" name="Google Shape;709;p71"/>
          <p:cNvSpPr/>
          <p:nvPr/>
        </p:nvSpPr>
        <p:spPr>
          <a:xfrm>
            <a:off x="344501" y="4167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710" name="Google Shape;710;p71"/>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711" name="Google Shape;711;p71"/>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712" name="Google Shape;712;p71"/>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713" name="Google Shape;713;p71"/>
          <p:cNvGrpSpPr/>
          <p:nvPr/>
        </p:nvGrpSpPr>
        <p:grpSpPr>
          <a:xfrm>
            <a:off x="8469122" y="4803781"/>
            <a:ext cx="420491" cy="137010"/>
            <a:chOff x="0" y="0"/>
            <a:chExt cx="2077525" cy="676925"/>
          </a:xfrm>
        </p:grpSpPr>
        <p:sp>
          <p:nvSpPr>
            <p:cNvPr id="714" name="Google Shape;714;p71"/>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15" name="Google Shape;715;p71"/>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16" name="Google Shape;716;p71"/>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17" name="Google Shape;717;p71"/>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18" name="Google Shape;718;p71"/>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19" name="Google Shape;719;p71"/>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ulleted List - Blue">
  <p:cSld name="TITLE_2_3_1">
    <p:spTree>
      <p:nvGrpSpPr>
        <p:cNvPr id="65" name="Shape 65"/>
        <p:cNvGrpSpPr/>
        <p:nvPr/>
      </p:nvGrpSpPr>
      <p:grpSpPr>
        <a:xfrm>
          <a:off x="0" y="0"/>
          <a:ext cx="0" cy="0"/>
          <a:chOff x="0" y="0"/>
          <a:chExt cx="0" cy="0"/>
        </a:xfrm>
      </p:grpSpPr>
      <p:sp>
        <p:nvSpPr>
          <p:cNvPr id="66" name="Google Shape;66;p8"/>
          <p:cNvSpPr txBox="1"/>
          <p:nvPr>
            <p:ph idx="1" type="body"/>
          </p:nvPr>
        </p:nvSpPr>
        <p:spPr>
          <a:xfrm>
            <a:off x="837575" y="1716000"/>
            <a:ext cx="46974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67" name="Google Shape;67;p8"/>
          <p:cNvSpPr/>
          <p:nvPr/>
        </p:nvSpPr>
        <p:spPr>
          <a:xfrm>
            <a:off x="297376" y="40612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68" name="Google Shape;68;p8"/>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D9D9D9"/>
                </a:solidFill>
                <a:latin typeface="Roboto"/>
                <a:ea typeface="Roboto"/>
                <a:cs typeface="Roboto"/>
                <a:sym typeface="Roboto"/>
              </a:rPr>
              <a:t>Proprietary + Confidential</a:t>
            </a:r>
            <a:endParaRPr b="0" i="0" sz="600" u="none" cap="none" strike="noStrike">
              <a:solidFill>
                <a:srgbClr val="D9D9D9"/>
              </a:solidFill>
              <a:latin typeface="Roboto"/>
              <a:ea typeface="Roboto"/>
              <a:cs typeface="Roboto"/>
              <a:sym typeface="Roboto"/>
            </a:endParaRPr>
          </a:p>
        </p:txBody>
      </p:sp>
      <p:sp>
        <p:nvSpPr>
          <p:cNvPr id="69" name="Google Shape;69;p8"/>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70" name="Google Shape;70;p8"/>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71" name="Google Shape;71;p8"/>
          <p:cNvGrpSpPr/>
          <p:nvPr/>
        </p:nvGrpSpPr>
        <p:grpSpPr>
          <a:xfrm>
            <a:off x="8469122" y="4803781"/>
            <a:ext cx="420491" cy="137010"/>
            <a:chOff x="0" y="0"/>
            <a:chExt cx="2077525" cy="676925"/>
          </a:xfrm>
        </p:grpSpPr>
        <p:sp>
          <p:nvSpPr>
            <p:cNvPr id="72" name="Google Shape;72;p8"/>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3" name="Google Shape;73;p8"/>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4" name="Google Shape;74;p8"/>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5" name="Google Shape;75;p8"/>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6" name="Google Shape;76;p8"/>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7" name="Google Shape;77;p8"/>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ulleted List - Yellow">
  <p:cSld name="TITLE_2_3_1_1">
    <p:spTree>
      <p:nvGrpSpPr>
        <p:cNvPr id="720" name="Shape 720"/>
        <p:cNvGrpSpPr/>
        <p:nvPr/>
      </p:nvGrpSpPr>
      <p:grpSpPr>
        <a:xfrm>
          <a:off x="0" y="0"/>
          <a:ext cx="0" cy="0"/>
          <a:chOff x="0" y="0"/>
          <a:chExt cx="0" cy="0"/>
        </a:xfrm>
      </p:grpSpPr>
      <p:sp>
        <p:nvSpPr>
          <p:cNvPr id="721" name="Google Shape;721;p72"/>
          <p:cNvSpPr txBox="1"/>
          <p:nvPr>
            <p:ph idx="1" type="body"/>
          </p:nvPr>
        </p:nvSpPr>
        <p:spPr>
          <a:xfrm>
            <a:off x="837575" y="1716000"/>
            <a:ext cx="4697400" cy="2046300"/>
          </a:xfrm>
          <a:prstGeom prst="rect">
            <a:avLst/>
          </a:prstGeom>
          <a:noFill/>
          <a:ln>
            <a:noFill/>
          </a:ln>
        </p:spPr>
        <p:txBody>
          <a:bodyPr anchorCtr="0" anchor="t" bIns="91425" lIns="91425" spcFirstLastPara="1" rIns="91425" wrap="square" tIns="91425">
            <a:noAutofit/>
          </a:bodyPr>
          <a:lstStyle>
            <a:lvl1pPr indent="-285750" lvl="0" marL="457200" marR="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722" name="Google Shape;722;p72"/>
          <p:cNvSpPr/>
          <p:nvPr/>
        </p:nvSpPr>
        <p:spPr>
          <a:xfrm>
            <a:off x="297376" y="40612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723" name="Google Shape;723;p72"/>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724" name="Google Shape;724;p72"/>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725" name="Google Shape;725;p72"/>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726" name="Google Shape;726;p72"/>
          <p:cNvGrpSpPr/>
          <p:nvPr/>
        </p:nvGrpSpPr>
        <p:grpSpPr>
          <a:xfrm>
            <a:off x="8469122" y="4803781"/>
            <a:ext cx="420491" cy="137010"/>
            <a:chOff x="0" y="0"/>
            <a:chExt cx="2077525" cy="676925"/>
          </a:xfrm>
        </p:grpSpPr>
        <p:sp>
          <p:nvSpPr>
            <p:cNvPr id="727" name="Google Shape;727;p72"/>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28" name="Google Shape;728;p72"/>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29" name="Google Shape;729;p72"/>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30" name="Google Shape;730;p72"/>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31" name="Google Shape;731;p72"/>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32" name="Google Shape;732;p72"/>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Green">
  <p:cSld name="TITLE_2_3_3_1_1">
    <p:spTree>
      <p:nvGrpSpPr>
        <p:cNvPr id="733" name="Shape 733"/>
        <p:cNvGrpSpPr/>
        <p:nvPr/>
      </p:nvGrpSpPr>
      <p:grpSpPr>
        <a:xfrm>
          <a:off x="0" y="0"/>
          <a:ext cx="0" cy="0"/>
          <a:chOff x="0" y="0"/>
          <a:chExt cx="0" cy="0"/>
        </a:xfrm>
      </p:grpSpPr>
      <p:sp>
        <p:nvSpPr>
          <p:cNvPr id="734" name="Google Shape;734;p73"/>
          <p:cNvSpPr txBox="1"/>
          <p:nvPr>
            <p:ph idx="1" type="body"/>
          </p:nvPr>
        </p:nvSpPr>
        <p:spPr>
          <a:xfrm>
            <a:off x="344500" y="1957700"/>
            <a:ext cx="3946200" cy="1606800"/>
          </a:xfrm>
          <a:prstGeom prst="rect">
            <a:avLst/>
          </a:prstGeom>
          <a:noFill/>
          <a:ln>
            <a:noFill/>
          </a:ln>
        </p:spPr>
        <p:txBody>
          <a:bodyPr anchorCtr="0" anchor="t" bIns="91425" lIns="91425" spcFirstLastPara="1" rIns="91425" wrap="square" tIns="91425">
            <a:noAutofit/>
          </a:bodyPr>
          <a:lstStyle>
            <a:lvl1pPr indent="-285750" lvl="0" marL="457200" marR="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735" name="Google Shape;735;p73"/>
          <p:cNvSpPr/>
          <p:nvPr/>
        </p:nvSpPr>
        <p:spPr>
          <a:xfrm>
            <a:off x="344501" y="4167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736" name="Google Shape;736;p73"/>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737" name="Google Shape;737;p73"/>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738" name="Google Shape;738;p73"/>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739" name="Google Shape;739;p73"/>
          <p:cNvGrpSpPr/>
          <p:nvPr/>
        </p:nvGrpSpPr>
        <p:grpSpPr>
          <a:xfrm>
            <a:off x="8469122" y="4803781"/>
            <a:ext cx="420491" cy="137010"/>
            <a:chOff x="0" y="0"/>
            <a:chExt cx="2077525" cy="676925"/>
          </a:xfrm>
        </p:grpSpPr>
        <p:sp>
          <p:nvSpPr>
            <p:cNvPr id="740" name="Google Shape;740;p73"/>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41" name="Google Shape;741;p73"/>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42" name="Google Shape;742;p73"/>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43" name="Google Shape;743;p73"/>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44" name="Google Shape;744;p73"/>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45" name="Google Shape;745;p73"/>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ulleted List - Green">
  <p:cSld name="TITLE_2_3_1_1_1">
    <p:spTree>
      <p:nvGrpSpPr>
        <p:cNvPr id="746" name="Shape 746"/>
        <p:cNvGrpSpPr/>
        <p:nvPr/>
      </p:nvGrpSpPr>
      <p:grpSpPr>
        <a:xfrm>
          <a:off x="0" y="0"/>
          <a:ext cx="0" cy="0"/>
          <a:chOff x="0" y="0"/>
          <a:chExt cx="0" cy="0"/>
        </a:xfrm>
      </p:grpSpPr>
      <p:sp>
        <p:nvSpPr>
          <p:cNvPr id="747" name="Google Shape;747;p74"/>
          <p:cNvSpPr txBox="1"/>
          <p:nvPr>
            <p:ph idx="1" type="body"/>
          </p:nvPr>
        </p:nvSpPr>
        <p:spPr>
          <a:xfrm>
            <a:off x="364025"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sp>
        <p:nvSpPr>
          <p:cNvPr id="748" name="Google Shape;748;p74"/>
          <p:cNvSpPr txBox="1"/>
          <p:nvPr>
            <p:ph idx="2" type="body"/>
          </p:nvPr>
        </p:nvSpPr>
        <p:spPr>
          <a:xfrm>
            <a:off x="837575" y="1716000"/>
            <a:ext cx="4697400" cy="2046300"/>
          </a:xfrm>
          <a:prstGeom prst="rect">
            <a:avLst/>
          </a:prstGeom>
          <a:noFill/>
          <a:ln>
            <a:noFill/>
          </a:ln>
        </p:spPr>
        <p:txBody>
          <a:bodyPr anchorCtr="0" anchor="t" bIns="91425" lIns="91425" spcFirstLastPara="1" rIns="91425" wrap="square" tIns="91425">
            <a:noAutofit/>
          </a:bodyPr>
          <a:lstStyle>
            <a:lvl1pPr indent="-285750" lvl="0" marL="457200" marR="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749" name="Google Shape;749;p74"/>
          <p:cNvSpPr/>
          <p:nvPr/>
        </p:nvSpPr>
        <p:spPr>
          <a:xfrm>
            <a:off x="297376" y="40612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750" name="Google Shape;750;p74"/>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751" name="Google Shape;751;p74"/>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752" name="Google Shape;752;p74"/>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753" name="Google Shape;753;p74"/>
          <p:cNvGrpSpPr/>
          <p:nvPr/>
        </p:nvGrpSpPr>
        <p:grpSpPr>
          <a:xfrm>
            <a:off x="8469122" y="4803781"/>
            <a:ext cx="420491" cy="137010"/>
            <a:chOff x="0" y="0"/>
            <a:chExt cx="2077525" cy="676925"/>
          </a:xfrm>
        </p:grpSpPr>
        <p:sp>
          <p:nvSpPr>
            <p:cNvPr id="754" name="Google Shape;754;p74"/>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55" name="Google Shape;755;p74"/>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56" name="Google Shape;756;p74"/>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57" name="Google Shape;757;p74"/>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58" name="Google Shape;758;p74"/>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59" name="Google Shape;759;p74"/>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Red">
  <p:cSld name="TITLE_2_3_3_2">
    <p:spTree>
      <p:nvGrpSpPr>
        <p:cNvPr id="760" name="Shape 760"/>
        <p:cNvGrpSpPr/>
        <p:nvPr/>
      </p:nvGrpSpPr>
      <p:grpSpPr>
        <a:xfrm>
          <a:off x="0" y="0"/>
          <a:ext cx="0" cy="0"/>
          <a:chOff x="0" y="0"/>
          <a:chExt cx="0" cy="0"/>
        </a:xfrm>
      </p:grpSpPr>
      <p:sp>
        <p:nvSpPr>
          <p:cNvPr id="761" name="Google Shape;761;p75"/>
          <p:cNvSpPr txBox="1"/>
          <p:nvPr>
            <p:ph idx="1" type="body"/>
          </p:nvPr>
        </p:nvSpPr>
        <p:spPr>
          <a:xfrm>
            <a:off x="344500" y="1957700"/>
            <a:ext cx="3946200" cy="1606800"/>
          </a:xfrm>
          <a:prstGeom prst="rect">
            <a:avLst/>
          </a:prstGeom>
          <a:noFill/>
          <a:ln>
            <a:noFill/>
          </a:ln>
        </p:spPr>
        <p:txBody>
          <a:bodyPr anchorCtr="0" anchor="t" bIns="91425" lIns="91425" spcFirstLastPara="1" rIns="91425" wrap="square" tIns="91425">
            <a:noAutofit/>
          </a:bodyPr>
          <a:lstStyle>
            <a:lvl1pPr indent="-285750" lvl="0" marL="457200" marR="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762" name="Google Shape;762;p75"/>
          <p:cNvSpPr/>
          <p:nvPr/>
        </p:nvSpPr>
        <p:spPr>
          <a:xfrm>
            <a:off x="344501" y="4167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763" name="Google Shape;763;p75"/>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764" name="Google Shape;764;p75"/>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765" name="Google Shape;765;p75"/>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766" name="Google Shape;766;p75"/>
          <p:cNvGrpSpPr/>
          <p:nvPr/>
        </p:nvGrpSpPr>
        <p:grpSpPr>
          <a:xfrm>
            <a:off x="8469122" y="4803781"/>
            <a:ext cx="420491" cy="137010"/>
            <a:chOff x="0" y="0"/>
            <a:chExt cx="2077525" cy="676925"/>
          </a:xfrm>
        </p:grpSpPr>
        <p:sp>
          <p:nvSpPr>
            <p:cNvPr id="767" name="Google Shape;767;p75"/>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68" name="Google Shape;768;p75"/>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69" name="Google Shape;769;p75"/>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70" name="Google Shape;770;p75"/>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71" name="Google Shape;771;p75"/>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72" name="Google Shape;772;p75"/>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ulleted List - Red">
  <p:cSld name="TITLE_2_3_1_1_1_1">
    <p:spTree>
      <p:nvGrpSpPr>
        <p:cNvPr id="773" name="Shape 773"/>
        <p:cNvGrpSpPr/>
        <p:nvPr/>
      </p:nvGrpSpPr>
      <p:grpSpPr>
        <a:xfrm>
          <a:off x="0" y="0"/>
          <a:ext cx="0" cy="0"/>
          <a:chOff x="0" y="0"/>
          <a:chExt cx="0" cy="0"/>
        </a:xfrm>
      </p:grpSpPr>
      <p:sp>
        <p:nvSpPr>
          <p:cNvPr id="774" name="Google Shape;774;p76"/>
          <p:cNvSpPr txBox="1"/>
          <p:nvPr>
            <p:ph idx="1" type="body"/>
          </p:nvPr>
        </p:nvSpPr>
        <p:spPr>
          <a:xfrm>
            <a:off x="837575" y="1716000"/>
            <a:ext cx="4697400" cy="2046300"/>
          </a:xfrm>
          <a:prstGeom prst="rect">
            <a:avLst/>
          </a:prstGeom>
          <a:noFill/>
          <a:ln>
            <a:noFill/>
          </a:ln>
        </p:spPr>
        <p:txBody>
          <a:bodyPr anchorCtr="0" anchor="t" bIns="91425" lIns="91425" spcFirstLastPara="1" rIns="91425" wrap="square" tIns="91425">
            <a:noAutofit/>
          </a:bodyPr>
          <a:lstStyle>
            <a:lvl1pPr indent="-285750" lvl="0" marL="457200" marR="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775" name="Google Shape;775;p76"/>
          <p:cNvSpPr/>
          <p:nvPr/>
        </p:nvSpPr>
        <p:spPr>
          <a:xfrm>
            <a:off x="297376" y="40612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776" name="Google Shape;776;p76"/>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777" name="Google Shape;777;p76"/>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778" name="Google Shape;778;p76"/>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779" name="Google Shape;779;p76"/>
          <p:cNvGrpSpPr/>
          <p:nvPr/>
        </p:nvGrpSpPr>
        <p:grpSpPr>
          <a:xfrm>
            <a:off x="8469122" y="4803781"/>
            <a:ext cx="420491" cy="137010"/>
            <a:chOff x="0" y="0"/>
            <a:chExt cx="2077525" cy="676925"/>
          </a:xfrm>
        </p:grpSpPr>
        <p:sp>
          <p:nvSpPr>
            <p:cNvPr id="780" name="Google Shape;780;p76"/>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81" name="Google Shape;781;p76"/>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82" name="Google Shape;782;p76"/>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83" name="Google Shape;783;p76"/>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84" name="Google Shape;784;p76"/>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85" name="Google Shape;785;p76"/>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Blank">
  <p:cSld name="Blank_3">
    <p:spTree>
      <p:nvGrpSpPr>
        <p:cNvPr id="786" name="Shape 786"/>
        <p:cNvGrpSpPr/>
        <p:nvPr/>
      </p:nvGrpSpPr>
      <p:grpSpPr>
        <a:xfrm>
          <a:off x="0" y="0"/>
          <a:ext cx="0" cy="0"/>
          <a:chOff x="0" y="0"/>
          <a:chExt cx="0" cy="0"/>
        </a:xfrm>
      </p:grpSpPr>
      <p:sp>
        <p:nvSpPr>
          <p:cNvPr id="787" name="Google Shape;787;p77"/>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88" name="Google Shape;788;p77"/>
          <p:cNvGrpSpPr/>
          <p:nvPr/>
        </p:nvGrpSpPr>
        <p:grpSpPr>
          <a:xfrm>
            <a:off x="8469122" y="4803781"/>
            <a:ext cx="420491" cy="137010"/>
            <a:chOff x="0" y="0"/>
            <a:chExt cx="2077525" cy="676925"/>
          </a:xfrm>
        </p:grpSpPr>
        <p:sp>
          <p:nvSpPr>
            <p:cNvPr id="789" name="Google Shape;789;p77"/>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90" name="Google Shape;790;p77"/>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91" name="Google Shape;791;p77"/>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92" name="Google Shape;792;p77"/>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93" name="Google Shape;793;p77"/>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94" name="Google Shape;794;p77"/>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YouTube">
  <p:cSld name="Blank_2">
    <p:spTree>
      <p:nvGrpSpPr>
        <p:cNvPr id="795" name="Shape 795"/>
        <p:cNvGrpSpPr/>
        <p:nvPr/>
      </p:nvGrpSpPr>
      <p:grpSpPr>
        <a:xfrm>
          <a:off x="0" y="0"/>
          <a:ext cx="0" cy="0"/>
          <a:chOff x="0" y="0"/>
          <a:chExt cx="0" cy="0"/>
        </a:xfrm>
      </p:grpSpPr>
      <p:grpSp>
        <p:nvGrpSpPr>
          <p:cNvPr id="796" name="Google Shape;796;p78"/>
          <p:cNvGrpSpPr/>
          <p:nvPr/>
        </p:nvGrpSpPr>
        <p:grpSpPr>
          <a:xfrm>
            <a:off x="7742997" y="4803993"/>
            <a:ext cx="420491" cy="137010"/>
            <a:chOff x="0" y="0"/>
            <a:chExt cx="2077525" cy="676925"/>
          </a:xfrm>
        </p:grpSpPr>
        <p:sp>
          <p:nvSpPr>
            <p:cNvPr id="797" name="Google Shape;797;p78"/>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98" name="Google Shape;798;p78"/>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99" name="Google Shape;799;p78"/>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00" name="Google Shape;800;p78"/>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01" name="Google Shape;801;p78"/>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02" name="Google Shape;802;p78"/>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grpSp>
        <p:nvGrpSpPr>
          <p:cNvPr id="803" name="Google Shape;803;p78"/>
          <p:cNvGrpSpPr/>
          <p:nvPr/>
        </p:nvGrpSpPr>
        <p:grpSpPr>
          <a:xfrm>
            <a:off x="8327424" y="4803984"/>
            <a:ext cx="562213" cy="125428"/>
            <a:chOff x="238125" y="2060625"/>
            <a:chExt cx="7143750" cy="1593750"/>
          </a:xfrm>
        </p:grpSpPr>
        <p:sp>
          <p:nvSpPr>
            <p:cNvPr id="804" name="Google Shape;804;p78"/>
            <p:cNvSpPr/>
            <p:nvPr/>
          </p:nvSpPr>
          <p:spPr>
            <a:xfrm>
              <a:off x="238125" y="2060625"/>
              <a:ext cx="2278125" cy="1593750"/>
            </a:xfrm>
            <a:custGeom>
              <a:rect b="b" l="l" r="r" t="t"/>
              <a:pathLst>
                <a:path extrusionOk="0" h="63750" w="91125">
                  <a:moveTo>
                    <a:pt x="36563" y="18188"/>
                  </a:moveTo>
                  <a:lnTo>
                    <a:pt x="60188" y="31875"/>
                  </a:lnTo>
                  <a:lnTo>
                    <a:pt x="36563" y="45563"/>
                  </a:lnTo>
                  <a:lnTo>
                    <a:pt x="36563" y="18188"/>
                  </a:lnTo>
                  <a:close/>
                  <a:moveTo>
                    <a:pt x="41063" y="0"/>
                  </a:moveTo>
                  <a:lnTo>
                    <a:pt x="30563" y="188"/>
                  </a:lnTo>
                  <a:lnTo>
                    <a:pt x="24375" y="375"/>
                  </a:lnTo>
                  <a:lnTo>
                    <a:pt x="18563" y="750"/>
                  </a:lnTo>
                  <a:lnTo>
                    <a:pt x="13500" y="1313"/>
                  </a:lnTo>
                  <a:lnTo>
                    <a:pt x="11625" y="1500"/>
                  </a:lnTo>
                  <a:lnTo>
                    <a:pt x="9938" y="1875"/>
                  </a:lnTo>
                  <a:lnTo>
                    <a:pt x="8625" y="2438"/>
                  </a:lnTo>
                  <a:lnTo>
                    <a:pt x="7313" y="3000"/>
                  </a:lnTo>
                  <a:lnTo>
                    <a:pt x="6000" y="3938"/>
                  </a:lnTo>
                  <a:lnTo>
                    <a:pt x="4875" y="4875"/>
                  </a:lnTo>
                  <a:lnTo>
                    <a:pt x="3938" y="6000"/>
                  </a:lnTo>
                  <a:lnTo>
                    <a:pt x="3188" y="7125"/>
                  </a:lnTo>
                  <a:lnTo>
                    <a:pt x="2438" y="8438"/>
                  </a:lnTo>
                  <a:lnTo>
                    <a:pt x="1875" y="9938"/>
                  </a:lnTo>
                  <a:lnTo>
                    <a:pt x="1313" y="12938"/>
                  </a:lnTo>
                  <a:lnTo>
                    <a:pt x="938" y="16313"/>
                  </a:lnTo>
                  <a:lnTo>
                    <a:pt x="563" y="20063"/>
                  </a:lnTo>
                  <a:lnTo>
                    <a:pt x="375" y="23625"/>
                  </a:lnTo>
                  <a:lnTo>
                    <a:pt x="0" y="29438"/>
                  </a:lnTo>
                  <a:lnTo>
                    <a:pt x="0" y="31875"/>
                  </a:lnTo>
                  <a:lnTo>
                    <a:pt x="0" y="34313"/>
                  </a:lnTo>
                  <a:lnTo>
                    <a:pt x="375" y="40125"/>
                  </a:lnTo>
                  <a:lnTo>
                    <a:pt x="563" y="43688"/>
                  </a:lnTo>
                  <a:lnTo>
                    <a:pt x="938" y="47438"/>
                  </a:lnTo>
                  <a:lnTo>
                    <a:pt x="1313" y="50813"/>
                  </a:lnTo>
                  <a:lnTo>
                    <a:pt x="1875" y="53813"/>
                  </a:lnTo>
                  <a:lnTo>
                    <a:pt x="2438" y="55125"/>
                  </a:lnTo>
                  <a:lnTo>
                    <a:pt x="3188" y="56625"/>
                  </a:lnTo>
                  <a:lnTo>
                    <a:pt x="3938" y="57750"/>
                  </a:lnTo>
                  <a:lnTo>
                    <a:pt x="4875" y="58875"/>
                  </a:lnTo>
                  <a:lnTo>
                    <a:pt x="6000" y="59813"/>
                  </a:lnTo>
                  <a:lnTo>
                    <a:pt x="7313" y="60750"/>
                  </a:lnTo>
                  <a:lnTo>
                    <a:pt x="8625" y="61313"/>
                  </a:lnTo>
                  <a:lnTo>
                    <a:pt x="9938" y="61875"/>
                  </a:lnTo>
                  <a:lnTo>
                    <a:pt x="11625" y="62250"/>
                  </a:lnTo>
                  <a:lnTo>
                    <a:pt x="13500" y="62438"/>
                  </a:lnTo>
                  <a:lnTo>
                    <a:pt x="18563" y="63000"/>
                  </a:lnTo>
                  <a:lnTo>
                    <a:pt x="24375" y="63375"/>
                  </a:lnTo>
                  <a:lnTo>
                    <a:pt x="30563" y="63563"/>
                  </a:lnTo>
                  <a:lnTo>
                    <a:pt x="41063" y="63750"/>
                  </a:lnTo>
                  <a:lnTo>
                    <a:pt x="50250" y="63750"/>
                  </a:lnTo>
                  <a:lnTo>
                    <a:pt x="60750" y="63563"/>
                  </a:lnTo>
                  <a:lnTo>
                    <a:pt x="66750" y="63375"/>
                  </a:lnTo>
                  <a:lnTo>
                    <a:pt x="72563" y="63000"/>
                  </a:lnTo>
                  <a:lnTo>
                    <a:pt x="77625" y="62438"/>
                  </a:lnTo>
                  <a:lnTo>
                    <a:pt x="79688" y="62250"/>
                  </a:lnTo>
                  <a:lnTo>
                    <a:pt x="81188" y="61875"/>
                  </a:lnTo>
                  <a:lnTo>
                    <a:pt x="82688" y="61313"/>
                  </a:lnTo>
                  <a:lnTo>
                    <a:pt x="84000" y="60750"/>
                  </a:lnTo>
                  <a:lnTo>
                    <a:pt x="85125" y="59813"/>
                  </a:lnTo>
                  <a:lnTo>
                    <a:pt x="86250" y="58875"/>
                  </a:lnTo>
                  <a:lnTo>
                    <a:pt x="87375" y="57750"/>
                  </a:lnTo>
                  <a:lnTo>
                    <a:pt x="88125" y="56625"/>
                  </a:lnTo>
                  <a:lnTo>
                    <a:pt x="88875" y="55125"/>
                  </a:lnTo>
                  <a:lnTo>
                    <a:pt x="89250" y="53813"/>
                  </a:lnTo>
                  <a:lnTo>
                    <a:pt x="89813" y="50813"/>
                  </a:lnTo>
                  <a:lnTo>
                    <a:pt x="90375" y="47438"/>
                  </a:lnTo>
                  <a:lnTo>
                    <a:pt x="90750" y="43688"/>
                  </a:lnTo>
                  <a:lnTo>
                    <a:pt x="90938" y="40125"/>
                  </a:lnTo>
                  <a:lnTo>
                    <a:pt x="91125" y="34313"/>
                  </a:lnTo>
                  <a:lnTo>
                    <a:pt x="91125" y="31875"/>
                  </a:lnTo>
                  <a:lnTo>
                    <a:pt x="91125" y="29438"/>
                  </a:lnTo>
                  <a:lnTo>
                    <a:pt x="90938" y="23625"/>
                  </a:lnTo>
                  <a:lnTo>
                    <a:pt x="90750" y="20063"/>
                  </a:lnTo>
                  <a:lnTo>
                    <a:pt x="90375" y="16313"/>
                  </a:lnTo>
                  <a:lnTo>
                    <a:pt x="89813" y="12938"/>
                  </a:lnTo>
                  <a:lnTo>
                    <a:pt x="89250" y="9938"/>
                  </a:lnTo>
                  <a:lnTo>
                    <a:pt x="88875" y="8438"/>
                  </a:lnTo>
                  <a:lnTo>
                    <a:pt x="88125" y="7125"/>
                  </a:lnTo>
                  <a:lnTo>
                    <a:pt x="87375" y="6000"/>
                  </a:lnTo>
                  <a:lnTo>
                    <a:pt x="86250" y="4875"/>
                  </a:lnTo>
                  <a:lnTo>
                    <a:pt x="85125" y="3938"/>
                  </a:lnTo>
                  <a:lnTo>
                    <a:pt x="84000" y="3000"/>
                  </a:lnTo>
                  <a:lnTo>
                    <a:pt x="82688" y="2438"/>
                  </a:lnTo>
                  <a:lnTo>
                    <a:pt x="81188" y="1875"/>
                  </a:lnTo>
                  <a:lnTo>
                    <a:pt x="79688" y="1500"/>
                  </a:lnTo>
                  <a:lnTo>
                    <a:pt x="77625" y="1313"/>
                  </a:lnTo>
                  <a:lnTo>
                    <a:pt x="72563" y="750"/>
                  </a:lnTo>
                  <a:lnTo>
                    <a:pt x="66750" y="375"/>
                  </a:lnTo>
                  <a:lnTo>
                    <a:pt x="60750" y="188"/>
                  </a:lnTo>
                  <a:lnTo>
                    <a:pt x="50250" y="0"/>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5" name="Google Shape;805;p78"/>
            <p:cNvSpPr/>
            <p:nvPr/>
          </p:nvSpPr>
          <p:spPr>
            <a:xfrm>
              <a:off x="3420925" y="2520000"/>
              <a:ext cx="623450" cy="1035950"/>
            </a:xfrm>
            <a:custGeom>
              <a:rect b="b" l="l" r="r" t="t"/>
              <a:pathLst>
                <a:path extrusionOk="0" h="41438" w="24938">
                  <a:moveTo>
                    <a:pt x="12376" y="6188"/>
                  </a:moveTo>
                  <a:lnTo>
                    <a:pt x="13313" y="6375"/>
                  </a:lnTo>
                  <a:lnTo>
                    <a:pt x="14063" y="6750"/>
                  </a:lnTo>
                  <a:lnTo>
                    <a:pt x="14626" y="7313"/>
                  </a:lnTo>
                  <a:lnTo>
                    <a:pt x="15188" y="8250"/>
                  </a:lnTo>
                  <a:lnTo>
                    <a:pt x="15376" y="9375"/>
                  </a:lnTo>
                  <a:lnTo>
                    <a:pt x="15751" y="10875"/>
                  </a:lnTo>
                  <a:lnTo>
                    <a:pt x="15938" y="14438"/>
                  </a:lnTo>
                  <a:lnTo>
                    <a:pt x="15938" y="27000"/>
                  </a:lnTo>
                  <a:lnTo>
                    <a:pt x="15751" y="30750"/>
                  </a:lnTo>
                  <a:lnTo>
                    <a:pt x="15376" y="32250"/>
                  </a:lnTo>
                  <a:lnTo>
                    <a:pt x="15188" y="33375"/>
                  </a:lnTo>
                  <a:lnTo>
                    <a:pt x="14626" y="34125"/>
                  </a:lnTo>
                  <a:lnTo>
                    <a:pt x="14063" y="34875"/>
                  </a:lnTo>
                  <a:lnTo>
                    <a:pt x="13313" y="35250"/>
                  </a:lnTo>
                  <a:lnTo>
                    <a:pt x="11626" y="35250"/>
                  </a:lnTo>
                  <a:lnTo>
                    <a:pt x="10876" y="34875"/>
                  </a:lnTo>
                  <a:lnTo>
                    <a:pt x="10313" y="34125"/>
                  </a:lnTo>
                  <a:lnTo>
                    <a:pt x="9938" y="33375"/>
                  </a:lnTo>
                  <a:lnTo>
                    <a:pt x="9563" y="32250"/>
                  </a:lnTo>
                  <a:lnTo>
                    <a:pt x="9376" y="30750"/>
                  </a:lnTo>
                  <a:lnTo>
                    <a:pt x="9188" y="27000"/>
                  </a:lnTo>
                  <a:lnTo>
                    <a:pt x="9188" y="14438"/>
                  </a:lnTo>
                  <a:lnTo>
                    <a:pt x="9376" y="10875"/>
                  </a:lnTo>
                  <a:lnTo>
                    <a:pt x="9563" y="9375"/>
                  </a:lnTo>
                  <a:lnTo>
                    <a:pt x="9938" y="8250"/>
                  </a:lnTo>
                  <a:lnTo>
                    <a:pt x="10313" y="7313"/>
                  </a:lnTo>
                  <a:lnTo>
                    <a:pt x="10876" y="6750"/>
                  </a:lnTo>
                  <a:lnTo>
                    <a:pt x="11626" y="6375"/>
                  </a:lnTo>
                  <a:lnTo>
                    <a:pt x="12376" y="6188"/>
                  </a:lnTo>
                  <a:close/>
                  <a:moveTo>
                    <a:pt x="12751" y="0"/>
                  </a:moveTo>
                  <a:lnTo>
                    <a:pt x="10501" y="188"/>
                  </a:lnTo>
                  <a:lnTo>
                    <a:pt x="8626" y="563"/>
                  </a:lnTo>
                  <a:lnTo>
                    <a:pt x="6938" y="1125"/>
                  </a:lnTo>
                  <a:lnTo>
                    <a:pt x="5438" y="1875"/>
                  </a:lnTo>
                  <a:lnTo>
                    <a:pt x="4126" y="2813"/>
                  </a:lnTo>
                  <a:lnTo>
                    <a:pt x="3001" y="4125"/>
                  </a:lnTo>
                  <a:lnTo>
                    <a:pt x="2063" y="5813"/>
                  </a:lnTo>
                  <a:lnTo>
                    <a:pt x="1313" y="7500"/>
                  </a:lnTo>
                  <a:lnTo>
                    <a:pt x="751" y="9750"/>
                  </a:lnTo>
                  <a:lnTo>
                    <a:pt x="376" y="12188"/>
                  </a:lnTo>
                  <a:lnTo>
                    <a:pt x="188" y="14813"/>
                  </a:lnTo>
                  <a:lnTo>
                    <a:pt x="1" y="18000"/>
                  </a:lnTo>
                  <a:lnTo>
                    <a:pt x="1" y="23625"/>
                  </a:lnTo>
                  <a:lnTo>
                    <a:pt x="1" y="26813"/>
                  </a:lnTo>
                  <a:lnTo>
                    <a:pt x="376" y="29438"/>
                  </a:lnTo>
                  <a:lnTo>
                    <a:pt x="751" y="31875"/>
                  </a:lnTo>
                  <a:lnTo>
                    <a:pt x="1126" y="33938"/>
                  </a:lnTo>
                  <a:lnTo>
                    <a:pt x="1876" y="35813"/>
                  </a:lnTo>
                  <a:lnTo>
                    <a:pt x="2626" y="37313"/>
                  </a:lnTo>
                  <a:lnTo>
                    <a:pt x="3751" y="38625"/>
                  </a:lnTo>
                  <a:lnTo>
                    <a:pt x="5063" y="39563"/>
                  </a:lnTo>
                  <a:lnTo>
                    <a:pt x="6563" y="40500"/>
                  </a:lnTo>
                  <a:lnTo>
                    <a:pt x="8251" y="41063"/>
                  </a:lnTo>
                  <a:lnTo>
                    <a:pt x="10126" y="41250"/>
                  </a:lnTo>
                  <a:lnTo>
                    <a:pt x="12376" y="41438"/>
                  </a:lnTo>
                  <a:lnTo>
                    <a:pt x="14626" y="41250"/>
                  </a:lnTo>
                  <a:lnTo>
                    <a:pt x="16688" y="41063"/>
                  </a:lnTo>
                  <a:lnTo>
                    <a:pt x="18376" y="40500"/>
                  </a:lnTo>
                  <a:lnTo>
                    <a:pt x="19876" y="39563"/>
                  </a:lnTo>
                  <a:lnTo>
                    <a:pt x="21001" y="38625"/>
                  </a:lnTo>
                  <a:lnTo>
                    <a:pt x="22126" y="37313"/>
                  </a:lnTo>
                  <a:lnTo>
                    <a:pt x="23063" y="35813"/>
                  </a:lnTo>
                  <a:lnTo>
                    <a:pt x="23626" y="33938"/>
                  </a:lnTo>
                  <a:lnTo>
                    <a:pt x="24188" y="31875"/>
                  </a:lnTo>
                  <a:lnTo>
                    <a:pt x="24563" y="29438"/>
                  </a:lnTo>
                  <a:lnTo>
                    <a:pt x="24751" y="26813"/>
                  </a:lnTo>
                  <a:lnTo>
                    <a:pt x="24938" y="23625"/>
                  </a:lnTo>
                  <a:lnTo>
                    <a:pt x="24938" y="18000"/>
                  </a:lnTo>
                  <a:lnTo>
                    <a:pt x="24751" y="14813"/>
                  </a:lnTo>
                  <a:lnTo>
                    <a:pt x="24563" y="12188"/>
                  </a:lnTo>
                  <a:lnTo>
                    <a:pt x="24188" y="9750"/>
                  </a:lnTo>
                  <a:lnTo>
                    <a:pt x="23626" y="7500"/>
                  </a:lnTo>
                  <a:lnTo>
                    <a:pt x="22876" y="5813"/>
                  </a:lnTo>
                  <a:lnTo>
                    <a:pt x="22126" y="4313"/>
                  </a:lnTo>
                  <a:lnTo>
                    <a:pt x="21001" y="3000"/>
                  </a:lnTo>
                  <a:lnTo>
                    <a:pt x="19688" y="1875"/>
                  </a:lnTo>
                  <a:lnTo>
                    <a:pt x="18376" y="1125"/>
                  </a:lnTo>
                  <a:lnTo>
                    <a:pt x="16688" y="563"/>
                  </a:lnTo>
                  <a:lnTo>
                    <a:pt x="14813" y="188"/>
                  </a:lnTo>
                  <a:lnTo>
                    <a:pt x="12751" y="0"/>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6" name="Google Shape;806;p78"/>
            <p:cNvSpPr/>
            <p:nvPr/>
          </p:nvSpPr>
          <p:spPr>
            <a:xfrm>
              <a:off x="6786550" y="2524675"/>
              <a:ext cx="595325" cy="1031275"/>
            </a:xfrm>
            <a:custGeom>
              <a:rect b="b" l="l" r="r" t="t"/>
              <a:pathLst>
                <a:path extrusionOk="0" h="41251" w="23813">
                  <a:moveTo>
                    <a:pt x="12751" y="6001"/>
                  </a:moveTo>
                  <a:lnTo>
                    <a:pt x="13313" y="6188"/>
                  </a:lnTo>
                  <a:lnTo>
                    <a:pt x="13688" y="6376"/>
                  </a:lnTo>
                  <a:lnTo>
                    <a:pt x="14063" y="6751"/>
                  </a:lnTo>
                  <a:lnTo>
                    <a:pt x="14438" y="7313"/>
                  </a:lnTo>
                  <a:lnTo>
                    <a:pt x="14813" y="7876"/>
                  </a:lnTo>
                  <a:lnTo>
                    <a:pt x="15001" y="9563"/>
                  </a:lnTo>
                  <a:lnTo>
                    <a:pt x="15376" y="12001"/>
                  </a:lnTo>
                  <a:lnTo>
                    <a:pt x="15376" y="15376"/>
                  </a:lnTo>
                  <a:lnTo>
                    <a:pt x="15376" y="18376"/>
                  </a:lnTo>
                  <a:lnTo>
                    <a:pt x="8813" y="18376"/>
                  </a:lnTo>
                  <a:lnTo>
                    <a:pt x="8813" y="15376"/>
                  </a:lnTo>
                  <a:lnTo>
                    <a:pt x="8813" y="12001"/>
                  </a:lnTo>
                  <a:lnTo>
                    <a:pt x="9001" y="9563"/>
                  </a:lnTo>
                  <a:lnTo>
                    <a:pt x="9376" y="7876"/>
                  </a:lnTo>
                  <a:lnTo>
                    <a:pt x="9938" y="6751"/>
                  </a:lnTo>
                  <a:lnTo>
                    <a:pt x="10313" y="6376"/>
                  </a:lnTo>
                  <a:lnTo>
                    <a:pt x="10688" y="6188"/>
                  </a:lnTo>
                  <a:lnTo>
                    <a:pt x="11438" y="6001"/>
                  </a:lnTo>
                  <a:close/>
                  <a:moveTo>
                    <a:pt x="10688" y="1"/>
                  </a:moveTo>
                  <a:lnTo>
                    <a:pt x="9188" y="188"/>
                  </a:lnTo>
                  <a:lnTo>
                    <a:pt x="7688" y="563"/>
                  </a:lnTo>
                  <a:lnTo>
                    <a:pt x="6563" y="938"/>
                  </a:lnTo>
                  <a:lnTo>
                    <a:pt x="5438" y="1501"/>
                  </a:lnTo>
                  <a:lnTo>
                    <a:pt x="4313" y="2251"/>
                  </a:lnTo>
                  <a:lnTo>
                    <a:pt x="3563" y="3001"/>
                  </a:lnTo>
                  <a:lnTo>
                    <a:pt x="2813" y="4126"/>
                  </a:lnTo>
                  <a:lnTo>
                    <a:pt x="2063" y="5063"/>
                  </a:lnTo>
                  <a:lnTo>
                    <a:pt x="1501" y="6376"/>
                  </a:lnTo>
                  <a:lnTo>
                    <a:pt x="1126" y="7876"/>
                  </a:lnTo>
                  <a:lnTo>
                    <a:pt x="751" y="9376"/>
                  </a:lnTo>
                  <a:lnTo>
                    <a:pt x="188" y="12938"/>
                  </a:lnTo>
                  <a:lnTo>
                    <a:pt x="1" y="17251"/>
                  </a:lnTo>
                  <a:lnTo>
                    <a:pt x="1" y="24188"/>
                  </a:lnTo>
                  <a:lnTo>
                    <a:pt x="188" y="28313"/>
                  </a:lnTo>
                  <a:lnTo>
                    <a:pt x="563" y="31688"/>
                  </a:lnTo>
                  <a:lnTo>
                    <a:pt x="938" y="33188"/>
                  </a:lnTo>
                  <a:lnTo>
                    <a:pt x="1501" y="34688"/>
                  </a:lnTo>
                  <a:lnTo>
                    <a:pt x="2063" y="36001"/>
                  </a:lnTo>
                  <a:lnTo>
                    <a:pt x="2626" y="37126"/>
                  </a:lnTo>
                  <a:lnTo>
                    <a:pt x="3376" y="38063"/>
                  </a:lnTo>
                  <a:lnTo>
                    <a:pt x="4313" y="38813"/>
                  </a:lnTo>
                  <a:lnTo>
                    <a:pt x="5251" y="39563"/>
                  </a:lnTo>
                  <a:lnTo>
                    <a:pt x="6376" y="40126"/>
                  </a:lnTo>
                  <a:lnTo>
                    <a:pt x="7501" y="40688"/>
                  </a:lnTo>
                  <a:lnTo>
                    <a:pt x="8813" y="40876"/>
                  </a:lnTo>
                  <a:lnTo>
                    <a:pt x="10313" y="41063"/>
                  </a:lnTo>
                  <a:lnTo>
                    <a:pt x="12001" y="41251"/>
                  </a:lnTo>
                  <a:lnTo>
                    <a:pt x="14626" y="41063"/>
                  </a:lnTo>
                  <a:lnTo>
                    <a:pt x="16876" y="40501"/>
                  </a:lnTo>
                  <a:lnTo>
                    <a:pt x="18938" y="39751"/>
                  </a:lnTo>
                  <a:lnTo>
                    <a:pt x="19688" y="39188"/>
                  </a:lnTo>
                  <a:lnTo>
                    <a:pt x="20438" y="38438"/>
                  </a:lnTo>
                  <a:lnTo>
                    <a:pt x="21188" y="37688"/>
                  </a:lnTo>
                  <a:lnTo>
                    <a:pt x="21938" y="36938"/>
                  </a:lnTo>
                  <a:lnTo>
                    <a:pt x="22313" y="36001"/>
                  </a:lnTo>
                  <a:lnTo>
                    <a:pt x="22876" y="35063"/>
                  </a:lnTo>
                  <a:lnTo>
                    <a:pt x="23063" y="33938"/>
                  </a:lnTo>
                  <a:lnTo>
                    <a:pt x="23438" y="32813"/>
                  </a:lnTo>
                  <a:lnTo>
                    <a:pt x="23626" y="30188"/>
                  </a:lnTo>
                  <a:lnTo>
                    <a:pt x="23438" y="28688"/>
                  </a:lnTo>
                  <a:lnTo>
                    <a:pt x="15751" y="28313"/>
                  </a:lnTo>
                  <a:lnTo>
                    <a:pt x="15563" y="31501"/>
                  </a:lnTo>
                  <a:lnTo>
                    <a:pt x="15188" y="32626"/>
                  </a:lnTo>
                  <a:lnTo>
                    <a:pt x="15001" y="33563"/>
                  </a:lnTo>
                  <a:lnTo>
                    <a:pt x="14438" y="34126"/>
                  </a:lnTo>
                  <a:lnTo>
                    <a:pt x="13876" y="34688"/>
                  </a:lnTo>
                  <a:lnTo>
                    <a:pt x="13126" y="35063"/>
                  </a:lnTo>
                  <a:lnTo>
                    <a:pt x="11438" y="35063"/>
                  </a:lnTo>
                  <a:lnTo>
                    <a:pt x="10876" y="34876"/>
                  </a:lnTo>
                  <a:lnTo>
                    <a:pt x="10313" y="34688"/>
                  </a:lnTo>
                  <a:lnTo>
                    <a:pt x="9938" y="34126"/>
                  </a:lnTo>
                  <a:lnTo>
                    <a:pt x="9563" y="33751"/>
                  </a:lnTo>
                  <a:lnTo>
                    <a:pt x="9376" y="33001"/>
                  </a:lnTo>
                  <a:lnTo>
                    <a:pt x="9001" y="31501"/>
                  </a:lnTo>
                  <a:lnTo>
                    <a:pt x="8813" y="29063"/>
                  </a:lnTo>
                  <a:lnTo>
                    <a:pt x="8813" y="25688"/>
                  </a:lnTo>
                  <a:lnTo>
                    <a:pt x="8813" y="23626"/>
                  </a:lnTo>
                  <a:lnTo>
                    <a:pt x="23813" y="23626"/>
                  </a:lnTo>
                  <a:lnTo>
                    <a:pt x="23813" y="16876"/>
                  </a:lnTo>
                  <a:lnTo>
                    <a:pt x="23813" y="13876"/>
                  </a:lnTo>
                  <a:lnTo>
                    <a:pt x="23626" y="11063"/>
                  </a:lnTo>
                  <a:lnTo>
                    <a:pt x="23251" y="8813"/>
                  </a:lnTo>
                  <a:lnTo>
                    <a:pt x="22876" y="6938"/>
                  </a:lnTo>
                  <a:lnTo>
                    <a:pt x="22126" y="5251"/>
                  </a:lnTo>
                  <a:lnTo>
                    <a:pt x="21376" y="3751"/>
                  </a:lnTo>
                  <a:lnTo>
                    <a:pt x="20438" y="2626"/>
                  </a:lnTo>
                  <a:lnTo>
                    <a:pt x="19313" y="1688"/>
                  </a:lnTo>
                  <a:lnTo>
                    <a:pt x="18001" y="938"/>
                  </a:lnTo>
                  <a:lnTo>
                    <a:pt x="16313" y="376"/>
                  </a:lnTo>
                  <a:lnTo>
                    <a:pt x="14438" y="1"/>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7" name="Google Shape;807;p78"/>
            <p:cNvSpPr/>
            <p:nvPr/>
          </p:nvSpPr>
          <p:spPr>
            <a:xfrm>
              <a:off x="2741250" y="2173125"/>
              <a:ext cx="735950" cy="1368750"/>
            </a:xfrm>
            <a:custGeom>
              <a:rect b="b" l="l" r="r" t="t"/>
              <a:pathLst>
                <a:path extrusionOk="0" h="54750" w="29438">
                  <a:moveTo>
                    <a:pt x="0" y="0"/>
                  </a:moveTo>
                  <a:lnTo>
                    <a:pt x="10313" y="36938"/>
                  </a:lnTo>
                  <a:lnTo>
                    <a:pt x="10313" y="54750"/>
                  </a:lnTo>
                  <a:lnTo>
                    <a:pt x="19125" y="54750"/>
                  </a:lnTo>
                  <a:lnTo>
                    <a:pt x="19125" y="36938"/>
                  </a:lnTo>
                  <a:lnTo>
                    <a:pt x="29438" y="0"/>
                  </a:lnTo>
                  <a:lnTo>
                    <a:pt x="20625" y="0"/>
                  </a:lnTo>
                  <a:lnTo>
                    <a:pt x="16875" y="16875"/>
                  </a:lnTo>
                  <a:lnTo>
                    <a:pt x="15563" y="23063"/>
                  </a:lnTo>
                  <a:lnTo>
                    <a:pt x="14813" y="27375"/>
                  </a:lnTo>
                  <a:lnTo>
                    <a:pt x="14625" y="27375"/>
                  </a:lnTo>
                  <a:lnTo>
                    <a:pt x="13688" y="22500"/>
                  </a:lnTo>
                  <a:lnTo>
                    <a:pt x="12563" y="16688"/>
                  </a:lnTo>
                  <a:lnTo>
                    <a:pt x="9000" y="0"/>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8" name="Google Shape;808;p78"/>
            <p:cNvSpPr/>
            <p:nvPr/>
          </p:nvSpPr>
          <p:spPr>
            <a:xfrm>
              <a:off x="4161550" y="2543425"/>
              <a:ext cx="609400" cy="1012525"/>
            </a:xfrm>
            <a:custGeom>
              <a:rect b="b" l="l" r="r" t="t"/>
              <a:pathLst>
                <a:path extrusionOk="0" h="40501" w="24376">
                  <a:moveTo>
                    <a:pt x="1" y="1"/>
                  </a:moveTo>
                  <a:lnTo>
                    <a:pt x="1" y="29813"/>
                  </a:lnTo>
                  <a:lnTo>
                    <a:pt x="1" y="32251"/>
                  </a:lnTo>
                  <a:lnTo>
                    <a:pt x="376" y="34501"/>
                  </a:lnTo>
                  <a:lnTo>
                    <a:pt x="938" y="36376"/>
                  </a:lnTo>
                  <a:lnTo>
                    <a:pt x="1876" y="37876"/>
                  </a:lnTo>
                  <a:lnTo>
                    <a:pt x="3001" y="39001"/>
                  </a:lnTo>
                  <a:lnTo>
                    <a:pt x="4313" y="39938"/>
                  </a:lnTo>
                  <a:lnTo>
                    <a:pt x="5813" y="40313"/>
                  </a:lnTo>
                  <a:lnTo>
                    <a:pt x="7688" y="40501"/>
                  </a:lnTo>
                  <a:lnTo>
                    <a:pt x="9001" y="40501"/>
                  </a:lnTo>
                  <a:lnTo>
                    <a:pt x="10313" y="40126"/>
                  </a:lnTo>
                  <a:lnTo>
                    <a:pt x="11626" y="39751"/>
                  </a:lnTo>
                  <a:lnTo>
                    <a:pt x="12751" y="39188"/>
                  </a:lnTo>
                  <a:lnTo>
                    <a:pt x="13688" y="38251"/>
                  </a:lnTo>
                  <a:lnTo>
                    <a:pt x="14626" y="37313"/>
                  </a:lnTo>
                  <a:lnTo>
                    <a:pt x="15563" y="36188"/>
                  </a:lnTo>
                  <a:lnTo>
                    <a:pt x="16313" y="34876"/>
                  </a:lnTo>
                  <a:lnTo>
                    <a:pt x="16501" y="34876"/>
                  </a:lnTo>
                  <a:lnTo>
                    <a:pt x="17251" y="39938"/>
                  </a:lnTo>
                  <a:lnTo>
                    <a:pt x="24376" y="39938"/>
                  </a:lnTo>
                  <a:lnTo>
                    <a:pt x="24376" y="1"/>
                  </a:lnTo>
                  <a:lnTo>
                    <a:pt x="15376" y="1"/>
                  </a:lnTo>
                  <a:lnTo>
                    <a:pt x="15376" y="31688"/>
                  </a:lnTo>
                  <a:lnTo>
                    <a:pt x="14626" y="32626"/>
                  </a:lnTo>
                  <a:lnTo>
                    <a:pt x="13688" y="33376"/>
                  </a:lnTo>
                  <a:lnTo>
                    <a:pt x="12563" y="33938"/>
                  </a:lnTo>
                  <a:lnTo>
                    <a:pt x="11438" y="34126"/>
                  </a:lnTo>
                  <a:lnTo>
                    <a:pt x="10876" y="34126"/>
                  </a:lnTo>
                  <a:lnTo>
                    <a:pt x="10313" y="33938"/>
                  </a:lnTo>
                  <a:lnTo>
                    <a:pt x="9938" y="33563"/>
                  </a:lnTo>
                  <a:lnTo>
                    <a:pt x="9563" y="33001"/>
                  </a:lnTo>
                  <a:lnTo>
                    <a:pt x="9188" y="32438"/>
                  </a:lnTo>
                  <a:lnTo>
                    <a:pt x="9001" y="31501"/>
                  </a:lnTo>
                  <a:lnTo>
                    <a:pt x="9001" y="29251"/>
                  </a:lnTo>
                  <a:lnTo>
                    <a:pt x="9001" y="1"/>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9" name="Google Shape;809;p78"/>
            <p:cNvSpPr/>
            <p:nvPr/>
          </p:nvSpPr>
          <p:spPr>
            <a:xfrm>
              <a:off x="5314675" y="2543425"/>
              <a:ext cx="609400" cy="1012525"/>
            </a:xfrm>
            <a:custGeom>
              <a:rect b="b" l="l" r="r" t="t"/>
              <a:pathLst>
                <a:path extrusionOk="0" h="40501" w="24376">
                  <a:moveTo>
                    <a:pt x="1" y="1"/>
                  </a:moveTo>
                  <a:lnTo>
                    <a:pt x="1" y="29813"/>
                  </a:lnTo>
                  <a:lnTo>
                    <a:pt x="1" y="32251"/>
                  </a:lnTo>
                  <a:lnTo>
                    <a:pt x="376" y="34501"/>
                  </a:lnTo>
                  <a:lnTo>
                    <a:pt x="938" y="36376"/>
                  </a:lnTo>
                  <a:lnTo>
                    <a:pt x="1876" y="37876"/>
                  </a:lnTo>
                  <a:lnTo>
                    <a:pt x="2813" y="39001"/>
                  </a:lnTo>
                  <a:lnTo>
                    <a:pt x="4313" y="39938"/>
                  </a:lnTo>
                  <a:lnTo>
                    <a:pt x="5813" y="40313"/>
                  </a:lnTo>
                  <a:lnTo>
                    <a:pt x="7688" y="40501"/>
                  </a:lnTo>
                  <a:lnTo>
                    <a:pt x="9001" y="40501"/>
                  </a:lnTo>
                  <a:lnTo>
                    <a:pt x="10313" y="40126"/>
                  </a:lnTo>
                  <a:lnTo>
                    <a:pt x="11626" y="39751"/>
                  </a:lnTo>
                  <a:lnTo>
                    <a:pt x="12751" y="39188"/>
                  </a:lnTo>
                  <a:lnTo>
                    <a:pt x="13688" y="38251"/>
                  </a:lnTo>
                  <a:lnTo>
                    <a:pt x="14626" y="37313"/>
                  </a:lnTo>
                  <a:lnTo>
                    <a:pt x="15563" y="36188"/>
                  </a:lnTo>
                  <a:lnTo>
                    <a:pt x="16313" y="34876"/>
                  </a:lnTo>
                  <a:lnTo>
                    <a:pt x="16501" y="34876"/>
                  </a:lnTo>
                  <a:lnTo>
                    <a:pt x="17251" y="39938"/>
                  </a:lnTo>
                  <a:lnTo>
                    <a:pt x="24376" y="39938"/>
                  </a:lnTo>
                  <a:lnTo>
                    <a:pt x="24376" y="1"/>
                  </a:lnTo>
                  <a:lnTo>
                    <a:pt x="15376" y="1"/>
                  </a:lnTo>
                  <a:lnTo>
                    <a:pt x="15376" y="31688"/>
                  </a:lnTo>
                  <a:lnTo>
                    <a:pt x="14626" y="32626"/>
                  </a:lnTo>
                  <a:lnTo>
                    <a:pt x="13688" y="33376"/>
                  </a:lnTo>
                  <a:lnTo>
                    <a:pt x="12563" y="33938"/>
                  </a:lnTo>
                  <a:lnTo>
                    <a:pt x="11438" y="34126"/>
                  </a:lnTo>
                  <a:lnTo>
                    <a:pt x="10876" y="34126"/>
                  </a:lnTo>
                  <a:lnTo>
                    <a:pt x="10313" y="33938"/>
                  </a:lnTo>
                  <a:lnTo>
                    <a:pt x="9938" y="33563"/>
                  </a:lnTo>
                  <a:lnTo>
                    <a:pt x="9563" y="33001"/>
                  </a:lnTo>
                  <a:lnTo>
                    <a:pt x="9188" y="32438"/>
                  </a:lnTo>
                  <a:lnTo>
                    <a:pt x="9001" y="31501"/>
                  </a:lnTo>
                  <a:lnTo>
                    <a:pt x="9001" y="29251"/>
                  </a:lnTo>
                  <a:lnTo>
                    <a:pt x="9001" y="1"/>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0" name="Google Shape;810;p78"/>
            <p:cNvSpPr/>
            <p:nvPr/>
          </p:nvSpPr>
          <p:spPr>
            <a:xfrm>
              <a:off x="4714675" y="2173125"/>
              <a:ext cx="665650" cy="1368750"/>
            </a:xfrm>
            <a:custGeom>
              <a:rect b="b" l="l" r="r" t="t"/>
              <a:pathLst>
                <a:path extrusionOk="0" h="54750" w="26626">
                  <a:moveTo>
                    <a:pt x="1" y="0"/>
                  </a:moveTo>
                  <a:lnTo>
                    <a:pt x="1" y="7313"/>
                  </a:lnTo>
                  <a:lnTo>
                    <a:pt x="8813" y="7313"/>
                  </a:lnTo>
                  <a:lnTo>
                    <a:pt x="8813" y="54750"/>
                  </a:lnTo>
                  <a:lnTo>
                    <a:pt x="17626" y="54750"/>
                  </a:lnTo>
                  <a:lnTo>
                    <a:pt x="17626" y="7313"/>
                  </a:lnTo>
                  <a:lnTo>
                    <a:pt x="26626" y="7313"/>
                  </a:lnTo>
                  <a:lnTo>
                    <a:pt x="26626" y="0"/>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1" name="Google Shape;811;p78"/>
            <p:cNvSpPr/>
            <p:nvPr/>
          </p:nvSpPr>
          <p:spPr>
            <a:xfrm>
              <a:off x="6060000" y="2121550"/>
              <a:ext cx="628125" cy="1434400"/>
            </a:xfrm>
            <a:custGeom>
              <a:rect b="b" l="l" r="r" t="t"/>
              <a:pathLst>
                <a:path extrusionOk="0" h="57376" w="25125">
                  <a:moveTo>
                    <a:pt x="12563" y="22313"/>
                  </a:moveTo>
                  <a:lnTo>
                    <a:pt x="13125" y="22501"/>
                  </a:lnTo>
                  <a:lnTo>
                    <a:pt x="13688" y="22688"/>
                  </a:lnTo>
                  <a:lnTo>
                    <a:pt x="14250" y="23063"/>
                  </a:lnTo>
                  <a:lnTo>
                    <a:pt x="14625" y="23438"/>
                  </a:lnTo>
                  <a:lnTo>
                    <a:pt x="15000" y="24188"/>
                  </a:lnTo>
                  <a:lnTo>
                    <a:pt x="15375" y="24938"/>
                  </a:lnTo>
                  <a:lnTo>
                    <a:pt x="15750" y="27001"/>
                  </a:lnTo>
                  <a:lnTo>
                    <a:pt x="15938" y="30188"/>
                  </a:lnTo>
                  <a:lnTo>
                    <a:pt x="15938" y="34313"/>
                  </a:lnTo>
                  <a:lnTo>
                    <a:pt x="15938" y="39376"/>
                  </a:lnTo>
                  <a:lnTo>
                    <a:pt x="15938" y="43313"/>
                  </a:lnTo>
                  <a:lnTo>
                    <a:pt x="15750" y="46313"/>
                  </a:lnTo>
                  <a:lnTo>
                    <a:pt x="15188" y="48376"/>
                  </a:lnTo>
                  <a:lnTo>
                    <a:pt x="14813" y="49126"/>
                  </a:lnTo>
                  <a:lnTo>
                    <a:pt x="14438" y="49876"/>
                  </a:lnTo>
                  <a:lnTo>
                    <a:pt x="14063" y="50251"/>
                  </a:lnTo>
                  <a:lnTo>
                    <a:pt x="13500" y="50626"/>
                  </a:lnTo>
                  <a:lnTo>
                    <a:pt x="12938" y="50813"/>
                  </a:lnTo>
                  <a:lnTo>
                    <a:pt x="11063" y="50813"/>
                  </a:lnTo>
                  <a:lnTo>
                    <a:pt x="10125" y="50251"/>
                  </a:lnTo>
                  <a:lnTo>
                    <a:pt x="9188" y="49688"/>
                  </a:lnTo>
                  <a:lnTo>
                    <a:pt x="8625" y="48751"/>
                  </a:lnTo>
                  <a:lnTo>
                    <a:pt x="8625" y="26063"/>
                  </a:lnTo>
                  <a:lnTo>
                    <a:pt x="9188" y="24563"/>
                  </a:lnTo>
                  <a:lnTo>
                    <a:pt x="10125" y="23438"/>
                  </a:lnTo>
                  <a:lnTo>
                    <a:pt x="10688" y="23063"/>
                  </a:lnTo>
                  <a:lnTo>
                    <a:pt x="11250" y="22688"/>
                  </a:lnTo>
                  <a:lnTo>
                    <a:pt x="12000" y="22501"/>
                  </a:lnTo>
                  <a:lnTo>
                    <a:pt x="12563" y="22313"/>
                  </a:lnTo>
                  <a:close/>
                  <a:moveTo>
                    <a:pt x="0" y="1"/>
                  </a:moveTo>
                  <a:lnTo>
                    <a:pt x="0" y="56813"/>
                  </a:lnTo>
                  <a:lnTo>
                    <a:pt x="7313" y="56813"/>
                  </a:lnTo>
                  <a:lnTo>
                    <a:pt x="8250" y="52876"/>
                  </a:lnTo>
                  <a:lnTo>
                    <a:pt x="8438" y="52876"/>
                  </a:lnTo>
                  <a:lnTo>
                    <a:pt x="9000" y="53813"/>
                  </a:lnTo>
                  <a:lnTo>
                    <a:pt x="9750" y="54751"/>
                  </a:lnTo>
                  <a:lnTo>
                    <a:pt x="10688" y="55501"/>
                  </a:lnTo>
                  <a:lnTo>
                    <a:pt x="11625" y="56063"/>
                  </a:lnTo>
                  <a:lnTo>
                    <a:pt x="12563" y="56626"/>
                  </a:lnTo>
                  <a:lnTo>
                    <a:pt x="13875" y="57001"/>
                  </a:lnTo>
                  <a:lnTo>
                    <a:pt x="15000" y="57188"/>
                  </a:lnTo>
                  <a:lnTo>
                    <a:pt x="16125" y="57376"/>
                  </a:lnTo>
                  <a:lnTo>
                    <a:pt x="17250" y="57188"/>
                  </a:lnTo>
                  <a:lnTo>
                    <a:pt x="18375" y="57001"/>
                  </a:lnTo>
                  <a:lnTo>
                    <a:pt x="19313" y="56813"/>
                  </a:lnTo>
                  <a:lnTo>
                    <a:pt x="20250" y="56251"/>
                  </a:lnTo>
                  <a:lnTo>
                    <a:pt x="21000" y="55688"/>
                  </a:lnTo>
                  <a:lnTo>
                    <a:pt x="21750" y="54938"/>
                  </a:lnTo>
                  <a:lnTo>
                    <a:pt x="22313" y="54188"/>
                  </a:lnTo>
                  <a:lnTo>
                    <a:pt x="22875" y="53063"/>
                  </a:lnTo>
                  <a:lnTo>
                    <a:pt x="23438" y="51938"/>
                  </a:lnTo>
                  <a:lnTo>
                    <a:pt x="23813" y="50626"/>
                  </a:lnTo>
                  <a:lnTo>
                    <a:pt x="24563" y="47813"/>
                  </a:lnTo>
                  <a:lnTo>
                    <a:pt x="24938" y="44063"/>
                  </a:lnTo>
                  <a:lnTo>
                    <a:pt x="25125" y="39938"/>
                  </a:lnTo>
                  <a:lnTo>
                    <a:pt x="25125" y="33751"/>
                  </a:lnTo>
                  <a:lnTo>
                    <a:pt x="24938" y="30563"/>
                  </a:lnTo>
                  <a:lnTo>
                    <a:pt x="24938" y="27751"/>
                  </a:lnTo>
                  <a:lnTo>
                    <a:pt x="24563" y="25313"/>
                  </a:lnTo>
                  <a:lnTo>
                    <a:pt x="24188" y="23251"/>
                  </a:lnTo>
                  <a:lnTo>
                    <a:pt x="23813" y="21376"/>
                  </a:lnTo>
                  <a:lnTo>
                    <a:pt x="23250" y="19876"/>
                  </a:lnTo>
                  <a:lnTo>
                    <a:pt x="22500" y="18751"/>
                  </a:lnTo>
                  <a:lnTo>
                    <a:pt x="21563" y="17626"/>
                  </a:lnTo>
                  <a:lnTo>
                    <a:pt x="20625" y="16876"/>
                  </a:lnTo>
                  <a:lnTo>
                    <a:pt x="19500" y="16501"/>
                  </a:lnTo>
                  <a:lnTo>
                    <a:pt x="18188" y="16126"/>
                  </a:lnTo>
                  <a:lnTo>
                    <a:pt x="16688" y="15938"/>
                  </a:lnTo>
                  <a:lnTo>
                    <a:pt x="15375" y="16126"/>
                  </a:lnTo>
                  <a:lnTo>
                    <a:pt x="14250" y="16313"/>
                  </a:lnTo>
                  <a:lnTo>
                    <a:pt x="13125" y="16876"/>
                  </a:lnTo>
                  <a:lnTo>
                    <a:pt x="12000" y="17438"/>
                  </a:lnTo>
                  <a:lnTo>
                    <a:pt x="10875" y="18188"/>
                  </a:lnTo>
                  <a:lnTo>
                    <a:pt x="10125" y="18938"/>
                  </a:lnTo>
                  <a:lnTo>
                    <a:pt x="9375" y="20063"/>
                  </a:lnTo>
                  <a:lnTo>
                    <a:pt x="8625" y="21001"/>
                  </a:lnTo>
                  <a:lnTo>
                    <a:pt x="8625" y="1"/>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812" name="Google Shape;812;p78"/>
          <p:cNvCxnSpPr/>
          <p:nvPr/>
        </p:nvCxnSpPr>
        <p:spPr>
          <a:xfrm>
            <a:off x="8239300" y="4803550"/>
            <a:ext cx="0" cy="126300"/>
          </a:xfrm>
          <a:prstGeom prst="straightConnector1">
            <a:avLst/>
          </a:prstGeom>
          <a:noFill/>
          <a:ln cap="flat" cmpd="sng" w="9525">
            <a:solidFill>
              <a:srgbClr val="D9D9D9"/>
            </a:solidFill>
            <a:prstDash val="solid"/>
            <a:round/>
            <a:headEnd len="sm" w="sm" type="none"/>
            <a:tailEnd len="sm" w="sm" type="none"/>
          </a:ln>
        </p:spPr>
      </p:cxn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nal Slide 1">
  <p:cSld name="Blank - Title_1_1_3_1_1_1_1">
    <p:bg>
      <p:bgPr>
        <a:solidFill>
          <a:srgbClr val="FBBC04"/>
        </a:solidFill>
      </p:bgPr>
    </p:bg>
    <p:spTree>
      <p:nvGrpSpPr>
        <p:cNvPr id="813" name="Shape 813"/>
        <p:cNvGrpSpPr/>
        <p:nvPr/>
      </p:nvGrpSpPr>
      <p:grpSpPr>
        <a:xfrm>
          <a:off x="0" y="0"/>
          <a:ext cx="0" cy="0"/>
          <a:chOff x="0" y="0"/>
          <a:chExt cx="0" cy="0"/>
        </a:xfrm>
      </p:grpSpPr>
      <p:sp>
        <p:nvSpPr>
          <p:cNvPr id="814" name="Google Shape;814;p79"/>
          <p:cNvSpPr/>
          <p:nvPr/>
        </p:nvSpPr>
        <p:spPr>
          <a:xfrm>
            <a:off x="0" y="0"/>
            <a:ext cx="9144000" cy="522600"/>
          </a:xfrm>
          <a:prstGeom prst="rect">
            <a:avLst/>
          </a:prstGeom>
          <a:solidFill>
            <a:srgbClr val="B3141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Google Sans Medium"/>
                <a:ea typeface="Google Sans Medium"/>
                <a:cs typeface="Google Sans Medium"/>
                <a:sym typeface="Google Sans Medium"/>
              </a:rPr>
              <a:t>Internal Only</a:t>
            </a:r>
            <a:endParaRPr>
              <a:solidFill>
                <a:srgbClr val="FFFFFF"/>
              </a:solidFill>
              <a:latin typeface="Google Sans Medium"/>
              <a:ea typeface="Google Sans Medium"/>
              <a:cs typeface="Google Sans Medium"/>
              <a:sym typeface="Google Sans Medium"/>
            </a:endParaRPr>
          </a:p>
        </p:txBody>
      </p:sp>
      <p:sp>
        <p:nvSpPr>
          <p:cNvPr id="815" name="Google Shape;815;p79"/>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600">
              <a:solidFill>
                <a:schemeClr val="lt1"/>
              </a:solidFill>
              <a:latin typeface="Roboto"/>
              <a:ea typeface="Roboto"/>
              <a:cs typeface="Roboto"/>
              <a:sym typeface="Roboto"/>
            </a:endParaRPr>
          </a:p>
        </p:txBody>
      </p:sp>
      <p:sp>
        <p:nvSpPr>
          <p:cNvPr id="816" name="Google Shape;816;p79"/>
          <p:cNvSpPr/>
          <p:nvPr/>
        </p:nvSpPr>
        <p:spPr>
          <a:xfrm>
            <a:off x="3556300" y="149286"/>
            <a:ext cx="236400" cy="207300"/>
          </a:xfrm>
          <a:custGeom>
            <a:rect b="b" l="l" r="r" t="t"/>
            <a:pathLst>
              <a:path extrusionOk="0" h="120000" w="120000">
                <a:moveTo>
                  <a:pt x="0" y="119999"/>
                </a:moveTo>
                <a:lnTo>
                  <a:pt x="120000" y="119999"/>
                </a:lnTo>
                <a:lnTo>
                  <a:pt x="60000" y="0"/>
                </a:lnTo>
                <a:lnTo>
                  <a:pt x="0" y="119999"/>
                </a:lnTo>
                <a:close/>
                <a:moveTo>
                  <a:pt x="65480" y="100931"/>
                </a:moveTo>
                <a:lnTo>
                  <a:pt x="54519" y="100931"/>
                </a:lnTo>
                <a:lnTo>
                  <a:pt x="54519" y="88438"/>
                </a:lnTo>
                <a:lnTo>
                  <a:pt x="65480" y="88438"/>
                </a:lnTo>
                <a:lnTo>
                  <a:pt x="65480" y="100931"/>
                </a:lnTo>
                <a:close/>
                <a:moveTo>
                  <a:pt x="65480" y="75616"/>
                </a:moveTo>
                <a:lnTo>
                  <a:pt x="54519" y="75616"/>
                </a:lnTo>
                <a:lnTo>
                  <a:pt x="54519" y="50630"/>
                </a:lnTo>
                <a:lnTo>
                  <a:pt x="65480" y="50630"/>
                </a:lnTo>
                <a:lnTo>
                  <a:pt x="65480" y="75616"/>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666666"/>
              </a:solidFill>
              <a:latin typeface="Arial"/>
              <a:ea typeface="Arial"/>
              <a:cs typeface="Arial"/>
              <a:sym typeface="Arial"/>
            </a:endParaRPr>
          </a:p>
        </p:txBody>
      </p:sp>
      <p:sp>
        <p:nvSpPr>
          <p:cNvPr id="817" name="Google Shape;817;p79"/>
          <p:cNvSpPr txBox="1"/>
          <p:nvPr>
            <p:ph idx="1" type="body"/>
          </p:nvPr>
        </p:nvSpPr>
        <p:spPr>
          <a:xfrm>
            <a:off x="340663" y="1128663"/>
            <a:ext cx="7877100" cy="3452700"/>
          </a:xfrm>
          <a:prstGeom prst="rect">
            <a:avLst/>
          </a:prstGeom>
          <a:noFill/>
          <a:ln>
            <a:noFill/>
          </a:ln>
        </p:spPr>
        <p:txBody>
          <a:bodyPr anchorCtr="0" anchor="t" bIns="34275" lIns="34275" spcFirstLastPara="1" rIns="34275" wrap="square" tIns="34275">
            <a:noAutofit/>
          </a:bodyPr>
          <a:lstStyle>
            <a:lvl1pPr indent="-285750" lvl="0" marL="457200" marR="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1pPr>
            <a:lvl2pPr indent="-285750" lvl="1" marL="914400" marR="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2pPr>
            <a:lvl3pPr indent="-285750" lvl="2" marL="1371600" marR="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3pPr>
            <a:lvl4pPr indent="-285750" lvl="3" marL="1828800" marR="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4pPr>
            <a:lvl5pPr indent="-285750" lvl="4" marL="2286000" marR="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5pPr>
            <a:lvl6pPr indent="-285750" lvl="5" marL="2743200" marR="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6pPr>
            <a:lvl7pPr indent="-285750" lvl="6" marL="3200400" marR="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7pPr>
            <a:lvl8pPr indent="-285750" lvl="7" marL="3657600" marR="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8pPr>
            <a:lvl9pPr indent="-285750" lvl="8" marL="4114800" marR="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9pPr>
          </a:lstStyle>
          <a:p/>
        </p:txBody>
      </p:sp>
      <p:sp>
        <p:nvSpPr>
          <p:cNvPr id="818" name="Google Shape;818;p79"/>
          <p:cNvSpPr txBox="1"/>
          <p:nvPr>
            <p:ph type="title"/>
          </p:nvPr>
        </p:nvSpPr>
        <p:spPr>
          <a:xfrm>
            <a:off x="395700" y="640549"/>
            <a:ext cx="7877100" cy="456300"/>
          </a:xfrm>
          <a:prstGeom prst="rect">
            <a:avLst/>
          </a:prstGeom>
          <a:noFill/>
          <a:ln>
            <a:noFill/>
          </a:ln>
        </p:spPr>
        <p:txBody>
          <a:bodyPr anchorCtr="0" anchor="t" bIns="34275" lIns="34275" spcFirstLastPara="1" rIns="34275" wrap="square" tIns="34275">
            <a:noAutofit/>
          </a:bodyPr>
          <a:lstStyle>
            <a:lvl1pPr indent="0" lvl="0" marL="0" marR="0">
              <a:lnSpc>
                <a:spcPct val="100000"/>
              </a:lnSpc>
              <a:spcBef>
                <a:spcPts val="0"/>
              </a:spcBef>
              <a:spcAft>
                <a:spcPts val="0"/>
              </a:spcAft>
              <a:buClr>
                <a:srgbClr val="3C4043"/>
              </a:buClr>
              <a:buSzPts val="2400"/>
              <a:buFont typeface="Google Sans"/>
              <a:buNone/>
              <a:defRPr i="0" sz="2400" u="none" cap="none" strike="noStrike">
                <a:solidFill>
                  <a:srgbClr val="3C4043"/>
                </a:solidFill>
                <a:latin typeface="Google Sans"/>
                <a:ea typeface="Google Sans"/>
                <a:cs typeface="Google Sans"/>
                <a:sym typeface="Google Sans"/>
              </a:defRPr>
            </a:lvl1pPr>
            <a:lvl2pPr indent="88900" lvl="1" marL="0"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indent="177800" lvl="2" marL="0"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indent="254000" lvl="3" marL="0"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indent="342900" lvl="4" marL="0"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indent="431800" lvl="5" marL="0"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indent="520700" lvl="6" marL="0"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indent="596900" lvl="7" marL="0"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indent="685800" lvl="8" marL="0"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819" name="Google Shape;819;p79"/>
          <p:cNvGrpSpPr/>
          <p:nvPr/>
        </p:nvGrpSpPr>
        <p:grpSpPr>
          <a:xfrm>
            <a:off x="8469122" y="4803781"/>
            <a:ext cx="420491" cy="137010"/>
            <a:chOff x="0" y="0"/>
            <a:chExt cx="2077525" cy="676925"/>
          </a:xfrm>
        </p:grpSpPr>
        <p:sp>
          <p:nvSpPr>
            <p:cNvPr id="820" name="Google Shape;820;p79"/>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821" name="Google Shape;821;p79"/>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822" name="Google Shape;822;p79"/>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823" name="Google Shape;823;p79"/>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824" name="Google Shape;824;p79"/>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825" name="Google Shape;825;p79"/>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Cover Slide 1">
  <p:cSld name="CUSTOM_2_1_1">
    <p:bg>
      <p:bgPr>
        <a:solidFill>
          <a:srgbClr val="FFFFFF"/>
        </a:solidFill>
      </p:bgPr>
    </p:bg>
    <p:spTree>
      <p:nvGrpSpPr>
        <p:cNvPr id="826" name="Shape 826"/>
        <p:cNvGrpSpPr/>
        <p:nvPr/>
      </p:nvGrpSpPr>
      <p:grpSpPr>
        <a:xfrm>
          <a:off x="0" y="0"/>
          <a:ext cx="0" cy="0"/>
          <a:chOff x="0" y="0"/>
          <a:chExt cx="0" cy="0"/>
        </a:xfrm>
      </p:grpSpPr>
      <p:pic>
        <p:nvPicPr>
          <p:cNvPr id="827" name="Google Shape;827;p80"/>
          <p:cNvPicPr preferRelativeResize="0"/>
          <p:nvPr/>
        </p:nvPicPr>
        <p:blipFill rotWithShape="1">
          <a:blip r:embed="rId2">
            <a:alphaModFix/>
          </a:blip>
          <a:srcRect b="0" l="0" r="-4482" t="0"/>
          <a:stretch/>
        </p:blipFill>
        <p:spPr>
          <a:xfrm>
            <a:off x="522575" y="319550"/>
            <a:ext cx="772876" cy="239400"/>
          </a:xfrm>
          <a:prstGeom prst="rect">
            <a:avLst/>
          </a:prstGeom>
          <a:noFill/>
          <a:ln>
            <a:noFill/>
          </a:ln>
        </p:spPr>
      </p:pic>
      <p:sp>
        <p:nvSpPr>
          <p:cNvPr id="828" name="Google Shape;828;p80"/>
          <p:cNvSpPr txBox="1"/>
          <p:nvPr>
            <p:ph idx="1" type="subTitle"/>
          </p:nvPr>
        </p:nvSpPr>
        <p:spPr>
          <a:xfrm>
            <a:off x="422950" y="2984175"/>
            <a:ext cx="7801200" cy="300000"/>
          </a:xfrm>
          <a:prstGeom prst="rect">
            <a:avLst/>
          </a:prstGeom>
        </p:spPr>
        <p:txBody>
          <a:bodyPr anchorCtr="0" anchor="ctr" bIns="91425" lIns="91425" spcFirstLastPara="1" rIns="91425" wrap="square" tIns="91425">
            <a:noAutofit/>
          </a:bodyPr>
          <a:lstStyle>
            <a:lvl1pPr lvl="0">
              <a:spcBef>
                <a:spcPts val="0"/>
              </a:spcBef>
              <a:spcAft>
                <a:spcPts val="0"/>
              </a:spcAft>
              <a:buNone/>
              <a:defRPr sz="2400">
                <a:solidFill>
                  <a:srgbClr val="3C4043"/>
                </a:solidFill>
                <a:latin typeface="Google Sans"/>
                <a:ea typeface="Google Sans"/>
                <a:cs typeface="Google Sans"/>
                <a:sym typeface="Google Sans"/>
              </a:defRPr>
            </a:lvl1pPr>
            <a:lvl2pPr lvl="1">
              <a:spcBef>
                <a:spcPts val="2200"/>
              </a:spcBef>
              <a:spcAft>
                <a:spcPts val="0"/>
              </a:spcAft>
              <a:buNone/>
              <a:defRPr/>
            </a:lvl2pPr>
            <a:lvl3pPr lvl="2">
              <a:spcBef>
                <a:spcPts val="2200"/>
              </a:spcBef>
              <a:spcAft>
                <a:spcPts val="0"/>
              </a:spcAft>
              <a:buNone/>
              <a:defRPr/>
            </a:lvl3pPr>
            <a:lvl4pPr lvl="3">
              <a:spcBef>
                <a:spcPts val="2200"/>
              </a:spcBef>
              <a:spcAft>
                <a:spcPts val="0"/>
              </a:spcAft>
              <a:buNone/>
              <a:defRPr/>
            </a:lvl4pPr>
            <a:lvl5pPr lvl="4">
              <a:spcBef>
                <a:spcPts val="2200"/>
              </a:spcBef>
              <a:spcAft>
                <a:spcPts val="0"/>
              </a:spcAft>
              <a:buNone/>
              <a:defRPr/>
            </a:lvl5pPr>
            <a:lvl6pPr lvl="5">
              <a:spcBef>
                <a:spcPts val="2200"/>
              </a:spcBef>
              <a:spcAft>
                <a:spcPts val="0"/>
              </a:spcAft>
              <a:buNone/>
              <a:defRPr/>
            </a:lvl6pPr>
            <a:lvl7pPr lvl="6">
              <a:spcBef>
                <a:spcPts val="2200"/>
              </a:spcBef>
              <a:spcAft>
                <a:spcPts val="0"/>
              </a:spcAft>
              <a:buNone/>
              <a:defRPr/>
            </a:lvl7pPr>
            <a:lvl8pPr lvl="7">
              <a:spcBef>
                <a:spcPts val="2200"/>
              </a:spcBef>
              <a:spcAft>
                <a:spcPts val="0"/>
              </a:spcAft>
              <a:buNone/>
              <a:defRPr/>
            </a:lvl8pPr>
            <a:lvl9pPr lvl="8">
              <a:spcBef>
                <a:spcPts val="2200"/>
              </a:spcBef>
              <a:spcAft>
                <a:spcPts val="0"/>
              </a:spcAft>
              <a:buNone/>
              <a:defRPr/>
            </a:lvl9pPr>
          </a:lstStyle>
          <a:p/>
        </p:txBody>
      </p:sp>
      <p:sp>
        <p:nvSpPr>
          <p:cNvPr id="829" name="Google Shape;829;p80"/>
          <p:cNvSpPr txBox="1"/>
          <p:nvPr>
            <p:ph type="title"/>
          </p:nvPr>
        </p:nvSpPr>
        <p:spPr>
          <a:xfrm>
            <a:off x="392925" y="1049175"/>
            <a:ext cx="7831200" cy="1935000"/>
          </a:xfrm>
          <a:prstGeom prst="rect">
            <a:avLst/>
          </a:prstGeom>
        </p:spPr>
        <p:txBody>
          <a:bodyPr anchorCtr="0" anchor="b" bIns="91425" lIns="91425" spcFirstLastPara="1" rIns="91425" wrap="square" tIns="91425">
            <a:noAutofit/>
          </a:bodyPr>
          <a:lstStyle>
            <a:lvl1pPr lvl="0">
              <a:lnSpc>
                <a:spcPct val="90000"/>
              </a:lnSpc>
              <a:spcBef>
                <a:spcPts val="0"/>
              </a:spcBef>
              <a:spcAft>
                <a:spcPts val="0"/>
              </a:spcAft>
              <a:buNone/>
              <a:defRPr sz="5500">
                <a:solidFill>
                  <a:srgbClr val="3C4043"/>
                </a:solidFill>
                <a:latin typeface="Google Sans Medium"/>
                <a:ea typeface="Google Sans Medium"/>
                <a:cs typeface="Google Sans Medium"/>
                <a:sym typeface="Google Sans Medium"/>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p:txBody>
      </p:sp>
      <p:sp>
        <p:nvSpPr>
          <p:cNvPr id="830" name="Google Shape;830;p80"/>
          <p:cNvSpPr/>
          <p:nvPr/>
        </p:nvSpPr>
        <p:spPr>
          <a:xfrm>
            <a:off x="522575" y="3458700"/>
            <a:ext cx="465900" cy="94500"/>
          </a:xfrm>
          <a:prstGeom prst="roundRect">
            <a:avLst>
              <a:gd fmla="val 50000" name="adj"/>
            </a:avLst>
          </a:prstGeom>
          <a:solidFill>
            <a:srgbClr val="4285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1" name="Google Shape;831;p80"/>
          <p:cNvSpPr txBox="1"/>
          <p:nvPr>
            <p:ph idx="2" type="subTitle"/>
          </p:nvPr>
        </p:nvSpPr>
        <p:spPr>
          <a:xfrm>
            <a:off x="422950" y="3714075"/>
            <a:ext cx="7831200" cy="300000"/>
          </a:xfrm>
          <a:prstGeom prst="rect">
            <a:avLst/>
          </a:prstGeom>
        </p:spPr>
        <p:txBody>
          <a:bodyPr anchorCtr="0" anchor="ctr" bIns="91425" lIns="91425" spcFirstLastPara="1" rIns="91425" wrap="square" tIns="91425">
            <a:noAutofit/>
          </a:bodyPr>
          <a:lstStyle>
            <a:lvl1pPr lvl="0">
              <a:spcBef>
                <a:spcPts val="0"/>
              </a:spcBef>
              <a:spcAft>
                <a:spcPts val="0"/>
              </a:spcAft>
              <a:buNone/>
              <a:defRPr sz="1800">
                <a:solidFill>
                  <a:srgbClr val="9AA0A6"/>
                </a:solidFill>
                <a:latin typeface="Google Sans"/>
                <a:ea typeface="Google Sans"/>
                <a:cs typeface="Google Sans"/>
                <a:sym typeface="Google Sans"/>
              </a:defRPr>
            </a:lvl1pPr>
            <a:lvl2pPr lvl="1">
              <a:spcBef>
                <a:spcPts val="2200"/>
              </a:spcBef>
              <a:spcAft>
                <a:spcPts val="0"/>
              </a:spcAft>
              <a:buNone/>
              <a:defRPr sz="1800"/>
            </a:lvl2pPr>
            <a:lvl3pPr lvl="2">
              <a:spcBef>
                <a:spcPts val="2200"/>
              </a:spcBef>
              <a:spcAft>
                <a:spcPts val="0"/>
              </a:spcAft>
              <a:buNone/>
              <a:defRPr sz="1800"/>
            </a:lvl3pPr>
            <a:lvl4pPr lvl="3">
              <a:spcBef>
                <a:spcPts val="2200"/>
              </a:spcBef>
              <a:spcAft>
                <a:spcPts val="0"/>
              </a:spcAft>
              <a:buNone/>
              <a:defRPr sz="1800"/>
            </a:lvl4pPr>
            <a:lvl5pPr lvl="4">
              <a:spcBef>
                <a:spcPts val="2200"/>
              </a:spcBef>
              <a:spcAft>
                <a:spcPts val="0"/>
              </a:spcAft>
              <a:buNone/>
              <a:defRPr sz="1800"/>
            </a:lvl5pPr>
            <a:lvl6pPr lvl="5">
              <a:spcBef>
                <a:spcPts val="2200"/>
              </a:spcBef>
              <a:spcAft>
                <a:spcPts val="0"/>
              </a:spcAft>
              <a:buNone/>
              <a:defRPr sz="1800"/>
            </a:lvl6pPr>
            <a:lvl7pPr lvl="6">
              <a:spcBef>
                <a:spcPts val="2200"/>
              </a:spcBef>
              <a:spcAft>
                <a:spcPts val="0"/>
              </a:spcAft>
              <a:buNone/>
              <a:defRPr sz="1800"/>
            </a:lvl7pPr>
            <a:lvl8pPr lvl="7">
              <a:spcBef>
                <a:spcPts val="2200"/>
              </a:spcBef>
              <a:spcAft>
                <a:spcPts val="0"/>
              </a:spcAft>
              <a:buNone/>
              <a:defRPr sz="1800"/>
            </a:lvl8pPr>
            <a:lvl9pPr lvl="8">
              <a:spcBef>
                <a:spcPts val="2200"/>
              </a:spcBef>
              <a:spcAft>
                <a:spcPts val="0"/>
              </a:spcAft>
              <a:buNone/>
              <a:defRPr sz="1800"/>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Yellow 1">
  <p:cSld name="TITLE_2_1_2_1_1">
    <p:spTree>
      <p:nvGrpSpPr>
        <p:cNvPr id="832" name="Shape 832"/>
        <p:cNvGrpSpPr/>
        <p:nvPr/>
      </p:nvGrpSpPr>
      <p:grpSpPr>
        <a:xfrm>
          <a:off x="0" y="0"/>
          <a:ext cx="0" cy="0"/>
          <a:chOff x="0" y="0"/>
          <a:chExt cx="0" cy="0"/>
        </a:xfrm>
      </p:grpSpPr>
      <p:sp>
        <p:nvSpPr>
          <p:cNvPr id="833" name="Google Shape;833;p81"/>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4" name="Google Shape;834;p81"/>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835" name="Google Shape;835;p81"/>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836" name="Google Shape;836;p81"/>
          <p:cNvSpPr txBox="1"/>
          <p:nvPr>
            <p:ph idx="1" type="body"/>
          </p:nvPr>
        </p:nvSpPr>
        <p:spPr>
          <a:xfrm>
            <a:off x="344501" y="2175900"/>
            <a:ext cx="2976600" cy="2046300"/>
          </a:xfrm>
          <a:prstGeom prst="rect">
            <a:avLst/>
          </a:prstGeom>
        </p:spPr>
        <p:txBody>
          <a:bodyPr anchorCtr="0" anchor="t" bIns="91425" lIns="91425" spcFirstLastPara="1" rIns="91425" wrap="square" tIns="91425">
            <a:noAutofit/>
          </a:bodyPr>
          <a:lstStyle>
            <a:lvl1pPr indent="-285750" lvl="0" marL="457200" marR="0" algn="l">
              <a:lnSpc>
                <a:spcPct val="260000"/>
              </a:lnSpc>
              <a:spcBef>
                <a:spcPts val="0"/>
              </a:spcBef>
              <a:spcAft>
                <a:spcPts val="0"/>
              </a:spcAft>
              <a:buSzPts val="900"/>
              <a:buChar char="●"/>
              <a:defRPr sz="1100">
                <a:solidFill>
                  <a:srgbClr val="5F6368"/>
                </a:solidFill>
              </a:defRPr>
            </a:lvl1pPr>
            <a:lvl2pPr indent="-285750" lvl="1" marL="914400" marR="0" algn="l">
              <a:lnSpc>
                <a:spcPct val="260000"/>
              </a:lnSpc>
              <a:spcBef>
                <a:spcPts val="0"/>
              </a:spcBef>
              <a:spcAft>
                <a:spcPts val="0"/>
              </a:spcAft>
              <a:buSzPts val="900"/>
              <a:buChar char="○"/>
              <a:defRPr sz="1100">
                <a:solidFill>
                  <a:srgbClr val="5F6368"/>
                </a:solidFill>
              </a:defRPr>
            </a:lvl2pPr>
            <a:lvl3pPr indent="-298450" lvl="2" marL="1371600">
              <a:lnSpc>
                <a:spcPct val="260000"/>
              </a:lnSpc>
              <a:spcBef>
                <a:spcPts val="0"/>
              </a:spcBef>
              <a:spcAft>
                <a:spcPts val="0"/>
              </a:spcAft>
              <a:buClr>
                <a:srgbClr val="5F6368"/>
              </a:buClr>
              <a:buSzPts val="1100"/>
              <a:buChar char="■"/>
              <a:defRPr sz="1100">
                <a:solidFill>
                  <a:srgbClr val="5F6368"/>
                </a:solidFill>
              </a:defRPr>
            </a:lvl3pPr>
            <a:lvl4pPr indent="-298450" lvl="3" marL="1828800">
              <a:lnSpc>
                <a:spcPct val="260000"/>
              </a:lnSpc>
              <a:spcBef>
                <a:spcPts val="0"/>
              </a:spcBef>
              <a:spcAft>
                <a:spcPts val="0"/>
              </a:spcAft>
              <a:buClr>
                <a:srgbClr val="5F6368"/>
              </a:buClr>
              <a:buSzPts val="1100"/>
              <a:buChar char="●"/>
              <a:defRPr sz="1100">
                <a:solidFill>
                  <a:srgbClr val="5F6368"/>
                </a:solidFill>
              </a:defRPr>
            </a:lvl4pPr>
            <a:lvl5pPr indent="-298450" lvl="4" marL="2286000">
              <a:lnSpc>
                <a:spcPct val="260000"/>
              </a:lnSpc>
              <a:spcBef>
                <a:spcPts val="0"/>
              </a:spcBef>
              <a:spcAft>
                <a:spcPts val="0"/>
              </a:spcAft>
              <a:buClr>
                <a:srgbClr val="5F6368"/>
              </a:buClr>
              <a:buSzPts val="1100"/>
              <a:buChar char="○"/>
              <a:defRPr sz="1100">
                <a:solidFill>
                  <a:srgbClr val="5F6368"/>
                </a:solidFill>
              </a:defRPr>
            </a:lvl5pPr>
            <a:lvl6pPr indent="-298450" lvl="5" marL="2743200">
              <a:lnSpc>
                <a:spcPct val="260000"/>
              </a:lnSpc>
              <a:spcBef>
                <a:spcPts val="0"/>
              </a:spcBef>
              <a:spcAft>
                <a:spcPts val="0"/>
              </a:spcAft>
              <a:buClr>
                <a:srgbClr val="5F6368"/>
              </a:buClr>
              <a:buSzPts val="1100"/>
              <a:buChar char="■"/>
              <a:defRPr sz="1100">
                <a:solidFill>
                  <a:srgbClr val="5F6368"/>
                </a:solidFill>
              </a:defRPr>
            </a:lvl6pPr>
            <a:lvl7pPr indent="-298450" lvl="6" marL="3200400">
              <a:lnSpc>
                <a:spcPct val="260000"/>
              </a:lnSpc>
              <a:spcBef>
                <a:spcPts val="0"/>
              </a:spcBef>
              <a:spcAft>
                <a:spcPts val="0"/>
              </a:spcAft>
              <a:buClr>
                <a:srgbClr val="5F6368"/>
              </a:buClr>
              <a:buSzPts val="1100"/>
              <a:buChar char="●"/>
              <a:defRPr sz="1100">
                <a:solidFill>
                  <a:srgbClr val="5F6368"/>
                </a:solidFill>
              </a:defRPr>
            </a:lvl7pPr>
            <a:lvl8pPr indent="-298450" lvl="7" marL="3657600">
              <a:lnSpc>
                <a:spcPct val="260000"/>
              </a:lnSpc>
              <a:spcBef>
                <a:spcPts val="0"/>
              </a:spcBef>
              <a:spcAft>
                <a:spcPts val="0"/>
              </a:spcAft>
              <a:buClr>
                <a:srgbClr val="5F6368"/>
              </a:buClr>
              <a:buSzPts val="1100"/>
              <a:buChar char="○"/>
              <a:defRPr sz="1100">
                <a:solidFill>
                  <a:srgbClr val="5F6368"/>
                </a:solidFill>
              </a:defRPr>
            </a:lvl8pPr>
            <a:lvl9pPr indent="-298450" lvl="8" marL="4114800">
              <a:lnSpc>
                <a:spcPct val="260000"/>
              </a:lnSpc>
              <a:spcBef>
                <a:spcPts val="0"/>
              </a:spcBef>
              <a:spcAft>
                <a:spcPts val="0"/>
              </a:spcAft>
              <a:buClr>
                <a:srgbClr val="5F6368"/>
              </a:buClr>
              <a:buSzPts val="1100"/>
              <a:buChar char="■"/>
              <a:defRPr sz="1100">
                <a:solidFill>
                  <a:srgbClr val="5F6368"/>
                </a:solidFill>
              </a:defRPr>
            </a:lvl9pPr>
          </a:lstStyle>
          <a:p/>
        </p:txBody>
      </p:sp>
      <p:sp>
        <p:nvSpPr>
          <p:cNvPr id="837" name="Google Shape;837;p81"/>
          <p:cNvSpPr txBox="1"/>
          <p:nvPr>
            <p:ph type="title"/>
          </p:nvPr>
        </p:nvSpPr>
        <p:spPr>
          <a:xfrm>
            <a:off x="344501" y="1365900"/>
            <a:ext cx="3864600" cy="414300"/>
          </a:xfrm>
          <a:prstGeom prst="rect">
            <a:avLst/>
          </a:prstGeom>
        </p:spPr>
        <p:txBody>
          <a:bodyPr anchorCtr="0" anchor="t" bIns="91425" lIns="91425" spcFirstLastPara="1" rIns="91425" wrap="square" tIns="91425">
            <a:noAutofit/>
          </a:bodyPr>
          <a:lstStyle>
            <a:lvl1pPr indent="0" lvl="0" marL="0" marR="0" algn="l">
              <a:lnSpc>
                <a:spcPct val="90000"/>
              </a:lnSpc>
              <a:spcBef>
                <a:spcPts val="0"/>
              </a:spcBef>
              <a:spcAft>
                <a:spcPts val="0"/>
              </a:spcAft>
              <a:buClr>
                <a:schemeClr val="dk1"/>
              </a:buClr>
              <a:buSzPts val="1100"/>
              <a:buFont typeface="Arial"/>
              <a:buNone/>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p:txBody>
      </p:sp>
      <p:sp>
        <p:nvSpPr>
          <p:cNvPr id="838" name="Google Shape;838;p81"/>
          <p:cNvSpPr txBox="1"/>
          <p:nvPr>
            <p:ph idx="2" type="body"/>
          </p:nvPr>
        </p:nvSpPr>
        <p:spPr>
          <a:xfrm>
            <a:off x="344501" y="4743625"/>
            <a:ext cx="4345800" cy="375600"/>
          </a:xfrm>
          <a:prstGeom prst="rect">
            <a:avLst/>
          </a:prstGeom>
        </p:spPr>
        <p:txBody>
          <a:bodyPr anchorCtr="0" anchor="t" bIns="91425" lIns="91425" spcFirstLastPara="1" rIns="91425" wrap="square" tIns="91425">
            <a:noAutofit/>
          </a:bodyPr>
          <a:lstStyle>
            <a:lvl1pPr indent="-228600" lvl="0" marL="457200" marR="0" algn="l">
              <a:lnSpc>
                <a:spcPct val="100000"/>
              </a:lnSpc>
              <a:spcBef>
                <a:spcPts val="0"/>
              </a:spcBef>
              <a:spcAft>
                <a:spcPts val="0"/>
              </a:spcAft>
              <a:buClr>
                <a:srgbClr val="000000"/>
              </a:buClr>
              <a:buSzPts val="1100"/>
              <a:buFont typeface="Arial"/>
              <a:buNone/>
              <a:defRPr sz="600">
                <a:solidFill>
                  <a:srgbClr val="D5D5D5"/>
                </a:solidFill>
              </a:defRPr>
            </a:lvl1pPr>
            <a:lvl2pPr indent="-228600" lvl="1" marL="914400" marR="0" algn="l">
              <a:lnSpc>
                <a:spcPct val="100000"/>
              </a:lnSpc>
              <a:spcBef>
                <a:spcPts val="0"/>
              </a:spcBef>
              <a:spcAft>
                <a:spcPts val="0"/>
              </a:spcAft>
              <a:buClr>
                <a:srgbClr val="000000"/>
              </a:buClr>
              <a:buSzPts val="1100"/>
              <a:buFont typeface="Arial"/>
              <a:buNone/>
              <a:defRPr sz="600">
                <a:solidFill>
                  <a:srgbClr val="D5D5D5"/>
                </a:solidFill>
              </a:defRPr>
            </a:lvl2pPr>
            <a:lvl3pPr indent="-228600" lvl="2" marL="1371600" marR="0" algn="l">
              <a:lnSpc>
                <a:spcPct val="100000"/>
              </a:lnSpc>
              <a:spcBef>
                <a:spcPts val="0"/>
              </a:spcBef>
              <a:spcAft>
                <a:spcPts val="0"/>
              </a:spcAft>
              <a:buClr>
                <a:srgbClr val="000000"/>
              </a:buClr>
              <a:buSzPts val="1100"/>
              <a:buFont typeface="Arial"/>
              <a:buNone/>
              <a:defRPr sz="600">
                <a:solidFill>
                  <a:srgbClr val="D5D5D5"/>
                </a:solidFill>
              </a:defRPr>
            </a:lvl3pPr>
            <a:lvl4pPr indent="-228600" lvl="3" marL="1828800" marR="0" algn="l">
              <a:lnSpc>
                <a:spcPct val="100000"/>
              </a:lnSpc>
              <a:spcBef>
                <a:spcPts val="0"/>
              </a:spcBef>
              <a:spcAft>
                <a:spcPts val="0"/>
              </a:spcAft>
              <a:buClr>
                <a:srgbClr val="000000"/>
              </a:buClr>
              <a:buSzPts val="1100"/>
              <a:buFont typeface="Arial"/>
              <a:buNone/>
              <a:defRPr sz="600">
                <a:solidFill>
                  <a:srgbClr val="D5D5D5"/>
                </a:solidFill>
              </a:defRPr>
            </a:lvl4pPr>
            <a:lvl5pPr indent="-228600" lvl="4" marL="2286000" marR="0" algn="l">
              <a:lnSpc>
                <a:spcPct val="100000"/>
              </a:lnSpc>
              <a:spcBef>
                <a:spcPts val="0"/>
              </a:spcBef>
              <a:spcAft>
                <a:spcPts val="0"/>
              </a:spcAft>
              <a:buClr>
                <a:srgbClr val="000000"/>
              </a:buClr>
              <a:buSzPts val="1100"/>
              <a:buFont typeface="Arial"/>
              <a:buNone/>
              <a:defRPr sz="600">
                <a:solidFill>
                  <a:srgbClr val="D5D5D5"/>
                </a:solidFill>
              </a:defRPr>
            </a:lvl5pPr>
            <a:lvl6pPr indent="-228600" lvl="5" marL="2743200" marR="0" algn="l">
              <a:lnSpc>
                <a:spcPct val="100000"/>
              </a:lnSpc>
              <a:spcBef>
                <a:spcPts val="0"/>
              </a:spcBef>
              <a:spcAft>
                <a:spcPts val="0"/>
              </a:spcAft>
              <a:buClr>
                <a:srgbClr val="000000"/>
              </a:buClr>
              <a:buSzPts val="1100"/>
              <a:buFont typeface="Arial"/>
              <a:buNone/>
              <a:defRPr sz="600">
                <a:solidFill>
                  <a:srgbClr val="D5D5D5"/>
                </a:solidFill>
              </a:defRPr>
            </a:lvl6pPr>
            <a:lvl7pPr indent="-228600" lvl="6" marL="3200400" marR="0" algn="l">
              <a:lnSpc>
                <a:spcPct val="100000"/>
              </a:lnSpc>
              <a:spcBef>
                <a:spcPts val="0"/>
              </a:spcBef>
              <a:spcAft>
                <a:spcPts val="0"/>
              </a:spcAft>
              <a:buClr>
                <a:srgbClr val="000000"/>
              </a:buClr>
              <a:buSzPts val="1100"/>
              <a:buFont typeface="Arial"/>
              <a:buNone/>
              <a:defRPr sz="600">
                <a:solidFill>
                  <a:srgbClr val="D5D5D5"/>
                </a:solidFill>
              </a:defRPr>
            </a:lvl7pPr>
            <a:lvl8pPr indent="-228600" lvl="7" marL="3657600" marR="0" algn="l">
              <a:lnSpc>
                <a:spcPct val="100000"/>
              </a:lnSpc>
              <a:spcBef>
                <a:spcPts val="0"/>
              </a:spcBef>
              <a:spcAft>
                <a:spcPts val="0"/>
              </a:spcAft>
              <a:buClr>
                <a:srgbClr val="000000"/>
              </a:buClr>
              <a:buSzPts val="1100"/>
              <a:buFont typeface="Arial"/>
              <a:buNone/>
              <a:defRPr sz="600">
                <a:solidFill>
                  <a:srgbClr val="D5D5D5"/>
                </a:solidFill>
              </a:defRPr>
            </a:lvl8pPr>
            <a:lvl9pPr indent="-228600" lvl="8" marL="4114800" marR="0" algn="l">
              <a:lnSpc>
                <a:spcPct val="100000"/>
              </a:lnSpc>
              <a:spcBef>
                <a:spcPts val="0"/>
              </a:spcBef>
              <a:spcAft>
                <a:spcPts val="0"/>
              </a:spcAft>
              <a:buClr>
                <a:srgbClr val="000000"/>
              </a:buClr>
              <a:buSzPts val="1100"/>
              <a:buFont typeface="Arial"/>
              <a:buNone/>
              <a:defRPr sz="600">
                <a:solidFill>
                  <a:srgbClr val="D5D5D5"/>
                </a:solidFill>
              </a:defRPr>
            </a:lvl9pPr>
          </a:lstStyle>
          <a:p/>
        </p:txBody>
      </p:sp>
      <p:grpSp>
        <p:nvGrpSpPr>
          <p:cNvPr id="839" name="Google Shape;839;p81"/>
          <p:cNvGrpSpPr/>
          <p:nvPr/>
        </p:nvGrpSpPr>
        <p:grpSpPr>
          <a:xfrm>
            <a:off x="8469122" y="4803781"/>
            <a:ext cx="420491" cy="137010"/>
            <a:chOff x="0" y="0"/>
            <a:chExt cx="2077525" cy="676925"/>
          </a:xfrm>
        </p:grpSpPr>
        <p:sp>
          <p:nvSpPr>
            <p:cNvPr id="840" name="Google Shape;840;p81"/>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41" name="Google Shape;841;p81"/>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42" name="Google Shape;842;p81"/>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43" name="Google Shape;843;p81"/>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44" name="Google Shape;844;p81"/>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45" name="Google Shape;845;p81"/>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78" name="Shape 78"/>
        <p:cNvGrpSpPr/>
        <p:nvPr/>
      </p:nvGrpSpPr>
      <p:grpSpPr>
        <a:xfrm>
          <a:off x="0" y="0"/>
          <a:ext cx="0" cy="0"/>
          <a:chOff x="0" y="0"/>
          <a:chExt cx="0" cy="0"/>
        </a:xfrm>
      </p:grpSpPr>
      <p:grpSp>
        <p:nvGrpSpPr>
          <p:cNvPr id="79" name="Google Shape;79;p9"/>
          <p:cNvGrpSpPr/>
          <p:nvPr/>
        </p:nvGrpSpPr>
        <p:grpSpPr>
          <a:xfrm>
            <a:off x="8469122" y="4803781"/>
            <a:ext cx="420491" cy="137010"/>
            <a:chOff x="0" y="0"/>
            <a:chExt cx="2077525" cy="676925"/>
          </a:xfrm>
        </p:grpSpPr>
        <p:sp>
          <p:nvSpPr>
            <p:cNvPr id="80" name="Google Shape;80;p9"/>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1" name="Google Shape;81;p9"/>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2" name="Google Shape;82;p9"/>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3" name="Google Shape;83;p9"/>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4" name="Google Shape;84;p9"/>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5" name="Google Shape;85;p9"/>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Blue 1">
  <p:cSld name="TITLE_2_2_1_1">
    <p:spTree>
      <p:nvGrpSpPr>
        <p:cNvPr id="846" name="Shape 846"/>
        <p:cNvGrpSpPr/>
        <p:nvPr/>
      </p:nvGrpSpPr>
      <p:grpSpPr>
        <a:xfrm>
          <a:off x="0" y="0"/>
          <a:ext cx="0" cy="0"/>
          <a:chOff x="0" y="0"/>
          <a:chExt cx="0" cy="0"/>
        </a:xfrm>
      </p:grpSpPr>
      <p:sp>
        <p:nvSpPr>
          <p:cNvPr id="847" name="Google Shape;847;p82"/>
          <p:cNvSpPr txBox="1"/>
          <p:nvPr>
            <p:ph idx="1" type="body"/>
          </p:nvPr>
        </p:nvSpPr>
        <p:spPr>
          <a:xfrm>
            <a:off x="344501" y="2175900"/>
            <a:ext cx="2976600" cy="2046300"/>
          </a:xfrm>
          <a:prstGeom prst="rect">
            <a:avLst/>
          </a:prstGeom>
        </p:spPr>
        <p:txBody>
          <a:bodyPr anchorCtr="0" anchor="t" bIns="91425" lIns="91425" spcFirstLastPara="1" rIns="91425" wrap="square" tIns="91425">
            <a:noAutofit/>
          </a:bodyPr>
          <a:lstStyle>
            <a:lvl1pPr indent="-285750" lvl="0" marL="457200" marR="0" algn="l">
              <a:lnSpc>
                <a:spcPct val="130000"/>
              </a:lnSpc>
              <a:spcBef>
                <a:spcPts val="0"/>
              </a:spcBef>
              <a:spcAft>
                <a:spcPts val="0"/>
              </a:spcAft>
              <a:buSzPts val="900"/>
              <a:buChar char="●"/>
              <a:defRPr sz="1100">
                <a:solidFill>
                  <a:srgbClr val="5F6368"/>
                </a:solidFill>
              </a:defRPr>
            </a:lvl1pPr>
            <a:lvl2pPr indent="-285750" lvl="1" marL="914400" marR="0" algn="l">
              <a:lnSpc>
                <a:spcPct val="130000"/>
              </a:lnSpc>
              <a:spcBef>
                <a:spcPts val="0"/>
              </a:spcBef>
              <a:spcAft>
                <a:spcPts val="0"/>
              </a:spcAft>
              <a:buSzPts val="900"/>
              <a:buChar char="○"/>
              <a:defRPr sz="1100">
                <a:solidFill>
                  <a:srgbClr val="5F6368"/>
                </a:solidFill>
              </a:defRPr>
            </a:lvl2pPr>
            <a:lvl3pPr indent="-298450" lvl="2" marL="1371600">
              <a:lnSpc>
                <a:spcPct val="130000"/>
              </a:lnSpc>
              <a:spcBef>
                <a:spcPts val="0"/>
              </a:spcBef>
              <a:spcAft>
                <a:spcPts val="0"/>
              </a:spcAft>
              <a:buClr>
                <a:srgbClr val="5F6368"/>
              </a:buClr>
              <a:buSzPts val="1100"/>
              <a:buChar char="■"/>
              <a:defRPr sz="1100">
                <a:solidFill>
                  <a:srgbClr val="5F6368"/>
                </a:solidFill>
              </a:defRPr>
            </a:lvl3pPr>
            <a:lvl4pPr indent="-298450" lvl="3" marL="1828800">
              <a:lnSpc>
                <a:spcPct val="130000"/>
              </a:lnSpc>
              <a:spcBef>
                <a:spcPts val="0"/>
              </a:spcBef>
              <a:spcAft>
                <a:spcPts val="0"/>
              </a:spcAft>
              <a:buClr>
                <a:srgbClr val="5F6368"/>
              </a:buClr>
              <a:buSzPts val="1100"/>
              <a:buChar char="●"/>
              <a:defRPr sz="1100">
                <a:solidFill>
                  <a:srgbClr val="5F6368"/>
                </a:solidFill>
              </a:defRPr>
            </a:lvl4pPr>
            <a:lvl5pPr indent="-298450" lvl="4" marL="2286000">
              <a:lnSpc>
                <a:spcPct val="130000"/>
              </a:lnSpc>
              <a:spcBef>
                <a:spcPts val="0"/>
              </a:spcBef>
              <a:spcAft>
                <a:spcPts val="0"/>
              </a:spcAft>
              <a:buClr>
                <a:srgbClr val="5F6368"/>
              </a:buClr>
              <a:buSzPts val="1100"/>
              <a:buChar char="○"/>
              <a:defRPr sz="1100">
                <a:solidFill>
                  <a:srgbClr val="5F6368"/>
                </a:solidFill>
              </a:defRPr>
            </a:lvl5pPr>
            <a:lvl6pPr indent="-298450" lvl="5" marL="2743200">
              <a:lnSpc>
                <a:spcPct val="130000"/>
              </a:lnSpc>
              <a:spcBef>
                <a:spcPts val="0"/>
              </a:spcBef>
              <a:spcAft>
                <a:spcPts val="0"/>
              </a:spcAft>
              <a:buClr>
                <a:srgbClr val="5F6368"/>
              </a:buClr>
              <a:buSzPts val="1100"/>
              <a:buChar char="■"/>
              <a:defRPr sz="1100">
                <a:solidFill>
                  <a:srgbClr val="5F6368"/>
                </a:solidFill>
              </a:defRPr>
            </a:lvl6pPr>
            <a:lvl7pPr indent="-298450" lvl="6" marL="3200400">
              <a:lnSpc>
                <a:spcPct val="130000"/>
              </a:lnSpc>
              <a:spcBef>
                <a:spcPts val="0"/>
              </a:spcBef>
              <a:spcAft>
                <a:spcPts val="0"/>
              </a:spcAft>
              <a:buClr>
                <a:srgbClr val="5F6368"/>
              </a:buClr>
              <a:buSzPts val="1100"/>
              <a:buChar char="●"/>
              <a:defRPr sz="1100">
                <a:solidFill>
                  <a:srgbClr val="5F6368"/>
                </a:solidFill>
              </a:defRPr>
            </a:lvl7pPr>
            <a:lvl8pPr indent="-298450" lvl="7" marL="3657600">
              <a:lnSpc>
                <a:spcPct val="130000"/>
              </a:lnSpc>
              <a:spcBef>
                <a:spcPts val="0"/>
              </a:spcBef>
              <a:spcAft>
                <a:spcPts val="0"/>
              </a:spcAft>
              <a:buClr>
                <a:srgbClr val="5F6368"/>
              </a:buClr>
              <a:buSzPts val="1100"/>
              <a:buChar char="○"/>
              <a:defRPr sz="1100">
                <a:solidFill>
                  <a:srgbClr val="5F6368"/>
                </a:solidFill>
              </a:defRPr>
            </a:lvl8pPr>
            <a:lvl9pPr indent="-298450" lvl="8" marL="4114800">
              <a:lnSpc>
                <a:spcPct val="130000"/>
              </a:lnSpc>
              <a:spcBef>
                <a:spcPts val="0"/>
              </a:spcBef>
              <a:spcAft>
                <a:spcPts val="0"/>
              </a:spcAft>
              <a:buClr>
                <a:srgbClr val="5F6368"/>
              </a:buClr>
              <a:buSzPts val="1100"/>
              <a:buChar char="■"/>
              <a:defRPr sz="1100">
                <a:solidFill>
                  <a:srgbClr val="5F6368"/>
                </a:solidFill>
              </a:defRPr>
            </a:lvl9pPr>
          </a:lstStyle>
          <a:p/>
        </p:txBody>
      </p:sp>
      <p:sp>
        <p:nvSpPr>
          <p:cNvPr id="848" name="Google Shape;848;p82"/>
          <p:cNvSpPr txBox="1"/>
          <p:nvPr>
            <p:ph type="title"/>
          </p:nvPr>
        </p:nvSpPr>
        <p:spPr>
          <a:xfrm>
            <a:off x="344501" y="1365900"/>
            <a:ext cx="3864600" cy="414300"/>
          </a:xfrm>
          <a:prstGeom prst="rect">
            <a:avLst/>
          </a:prstGeom>
        </p:spPr>
        <p:txBody>
          <a:bodyPr anchorCtr="0" anchor="t" bIns="91425" lIns="91425" spcFirstLastPara="1" rIns="91425" wrap="square" tIns="91425">
            <a:noAutofit/>
          </a:bodyPr>
          <a:lstStyle>
            <a:lvl1pPr indent="0" lvl="0" marL="0" marR="0" algn="l">
              <a:lnSpc>
                <a:spcPct val="90000"/>
              </a:lnSpc>
              <a:spcBef>
                <a:spcPts val="0"/>
              </a:spcBef>
              <a:spcAft>
                <a:spcPts val="0"/>
              </a:spcAft>
              <a:buClr>
                <a:schemeClr val="dk1"/>
              </a:buClr>
              <a:buSzPts val="1100"/>
              <a:buFont typeface="Arial"/>
              <a:buNone/>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p:txBody>
      </p:sp>
      <p:sp>
        <p:nvSpPr>
          <p:cNvPr id="849" name="Google Shape;849;p82"/>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0" name="Google Shape;850;p82"/>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851" name="Google Shape;851;p82"/>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852" name="Google Shape;852;p82"/>
          <p:cNvSpPr txBox="1"/>
          <p:nvPr>
            <p:ph idx="2" type="body"/>
          </p:nvPr>
        </p:nvSpPr>
        <p:spPr>
          <a:xfrm>
            <a:off x="344501" y="4743625"/>
            <a:ext cx="4345800" cy="375600"/>
          </a:xfrm>
          <a:prstGeom prst="rect">
            <a:avLst/>
          </a:prstGeom>
        </p:spPr>
        <p:txBody>
          <a:bodyPr anchorCtr="0" anchor="t" bIns="91425" lIns="91425" spcFirstLastPara="1" rIns="91425" wrap="square" tIns="91425">
            <a:noAutofit/>
          </a:bodyPr>
          <a:lstStyle>
            <a:lvl1pPr indent="-228600" lvl="0" marL="457200" marR="0" algn="l">
              <a:lnSpc>
                <a:spcPct val="100000"/>
              </a:lnSpc>
              <a:spcBef>
                <a:spcPts val="0"/>
              </a:spcBef>
              <a:spcAft>
                <a:spcPts val="0"/>
              </a:spcAft>
              <a:buClr>
                <a:srgbClr val="000000"/>
              </a:buClr>
              <a:buSzPts val="1100"/>
              <a:buFont typeface="Arial"/>
              <a:buNone/>
              <a:defRPr sz="600">
                <a:solidFill>
                  <a:srgbClr val="D5D5D5"/>
                </a:solidFill>
              </a:defRPr>
            </a:lvl1pPr>
            <a:lvl2pPr indent="-228600" lvl="1" marL="914400" marR="0" algn="l">
              <a:lnSpc>
                <a:spcPct val="100000"/>
              </a:lnSpc>
              <a:spcBef>
                <a:spcPts val="0"/>
              </a:spcBef>
              <a:spcAft>
                <a:spcPts val="0"/>
              </a:spcAft>
              <a:buClr>
                <a:srgbClr val="000000"/>
              </a:buClr>
              <a:buSzPts val="1100"/>
              <a:buFont typeface="Arial"/>
              <a:buNone/>
              <a:defRPr sz="600">
                <a:solidFill>
                  <a:srgbClr val="D5D5D5"/>
                </a:solidFill>
              </a:defRPr>
            </a:lvl2pPr>
            <a:lvl3pPr indent="-228600" lvl="2" marL="1371600" marR="0" algn="l">
              <a:lnSpc>
                <a:spcPct val="100000"/>
              </a:lnSpc>
              <a:spcBef>
                <a:spcPts val="0"/>
              </a:spcBef>
              <a:spcAft>
                <a:spcPts val="0"/>
              </a:spcAft>
              <a:buClr>
                <a:srgbClr val="000000"/>
              </a:buClr>
              <a:buSzPts val="1100"/>
              <a:buFont typeface="Arial"/>
              <a:buNone/>
              <a:defRPr sz="600">
                <a:solidFill>
                  <a:srgbClr val="D5D5D5"/>
                </a:solidFill>
              </a:defRPr>
            </a:lvl3pPr>
            <a:lvl4pPr indent="-228600" lvl="3" marL="1828800" marR="0" algn="l">
              <a:lnSpc>
                <a:spcPct val="100000"/>
              </a:lnSpc>
              <a:spcBef>
                <a:spcPts val="0"/>
              </a:spcBef>
              <a:spcAft>
                <a:spcPts val="0"/>
              </a:spcAft>
              <a:buClr>
                <a:srgbClr val="000000"/>
              </a:buClr>
              <a:buSzPts val="1100"/>
              <a:buFont typeface="Arial"/>
              <a:buNone/>
              <a:defRPr sz="600">
                <a:solidFill>
                  <a:srgbClr val="D5D5D5"/>
                </a:solidFill>
              </a:defRPr>
            </a:lvl4pPr>
            <a:lvl5pPr indent="-228600" lvl="4" marL="2286000" marR="0" algn="l">
              <a:lnSpc>
                <a:spcPct val="100000"/>
              </a:lnSpc>
              <a:spcBef>
                <a:spcPts val="0"/>
              </a:spcBef>
              <a:spcAft>
                <a:spcPts val="0"/>
              </a:spcAft>
              <a:buClr>
                <a:srgbClr val="000000"/>
              </a:buClr>
              <a:buSzPts val="1100"/>
              <a:buFont typeface="Arial"/>
              <a:buNone/>
              <a:defRPr sz="600">
                <a:solidFill>
                  <a:srgbClr val="D5D5D5"/>
                </a:solidFill>
              </a:defRPr>
            </a:lvl5pPr>
            <a:lvl6pPr indent="-228600" lvl="5" marL="2743200" marR="0" algn="l">
              <a:lnSpc>
                <a:spcPct val="100000"/>
              </a:lnSpc>
              <a:spcBef>
                <a:spcPts val="0"/>
              </a:spcBef>
              <a:spcAft>
                <a:spcPts val="0"/>
              </a:spcAft>
              <a:buClr>
                <a:srgbClr val="000000"/>
              </a:buClr>
              <a:buSzPts val="1100"/>
              <a:buFont typeface="Arial"/>
              <a:buNone/>
              <a:defRPr sz="600">
                <a:solidFill>
                  <a:srgbClr val="D5D5D5"/>
                </a:solidFill>
              </a:defRPr>
            </a:lvl6pPr>
            <a:lvl7pPr indent="-228600" lvl="6" marL="3200400" marR="0" algn="l">
              <a:lnSpc>
                <a:spcPct val="100000"/>
              </a:lnSpc>
              <a:spcBef>
                <a:spcPts val="0"/>
              </a:spcBef>
              <a:spcAft>
                <a:spcPts val="0"/>
              </a:spcAft>
              <a:buClr>
                <a:srgbClr val="000000"/>
              </a:buClr>
              <a:buSzPts val="1100"/>
              <a:buFont typeface="Arial"/>
              <a:buNone/>
              <a:defRPr sz="600">
                <a:solidFill>
                  <a:srgbClr val="D5D5D5"/>
                </a:solidFill>
              </a:defRPr>
            </a:lvl7pPr>
            <a:lvl8pPr indent="-228600" lvl="7" marL="3657600" marR="0" algn="l">
              <a:lnSpc>
                <a:spcPct val="100000"/>
              </a:lnSpc>
              <a:spcBef>
                <a:spcPts val="0"/>
              </a:spcBef>
              <a:spcAft>
                <a:spcPts val="0"/>
              </a:spcAft>
              <a:buClr>
                <a:srgbClr val="000000"/>
              </a:buClr>
              <a:buSzPts val="1100"/>
              <a:buFont typeface="Arial"/>
              <a:buNone/>
              <a:defRPr sz="600">
                <a:solidFill>
                  <a:srgbClr val="D5D5D5"/>
                </a:solidFill>
              </a:defRPr>
            </a:lvl8pPr>
            <a:lvl9pPr indent="-228600" lvl="8" marL="4114800" marR="0" algn="l">
              <a:lnSpc>
                <a:spcPct val="100000"/>
              </a:lnSpc>
              <a:spcBef>
                <a:spcPts val="0"/>
              </a:spcBef>
              <a:spcAft>
                <a:spcPts val="0"/>
              </a:spcAft>
              <a:buClr>
                <a:srgbClr val="000000"/>
              </a:buClr>
              <a:buSzPts val="1100"/>
              <a:buFont typeface="Arial"/>
              <a:buNone/>
              <a:defRPr sz="600">
                <a:solidFill>
                  <a:srgbClr val="D5D5D5"/>
                </a:solidFill>
              </a:defRPr>
            </a:lvl9pPr>
          </a:lstStyle>
          <a:p/>
        </p:txBody>
      </p:sp>
      <p:grpSp>
        <p:nvGrpSpPr>
          <p:cNvPr id="853" name="Google Shape;853;p82"/>
          <p:cNvGrpSpPr/>
          <p:nvPr/>
        </p:nvGrpSpPr>
        <p:grpSpPr>
          <a:xfrm>
            <a:off x="8469122" y="4803781"/>
            <a:ext cx="420491" cy="137010"/>
            <a:chOff x="0" y="0"/>
            <a:chExt cx="2077525" cy="676925"/>
          </a:xfrm>
        </p:grpSpPr>
        <p:sp>
          <p:nvSpPr>
            <p:cNvPr id="854" name="Google Shape;854;p82"/>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55" name="Google Shape;855;p82"/>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56" name="Google Shape;856;p82"/>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57" name="Google Shape;857;p82"/>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58" name="Google Shape;858;p82"/>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59" name="Google Shape;859;p82"/>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Green 1">
  <p:cSld name="TITLE_2_1_1_2_1_1">
    <p:spTree>
      <p:nvGrpSpPr>
        <p:cNvPr id="860" name="Shape 860"/>
        <p:cNvGrpSpPr/>
        <p:nvPr/>
      </p:nvGrpSpPr>
      <p:grpSpPr>
        <a:xfrm>
          <a:off x="0" y="0"/>
          <a:ext cx="0" cy="0"/>
          <a:chOff x="0" y="0"/>
          <a:chExt cx="0" cy="0"/>
        </a:xfrm>
      </p:grpSpPr>
      <p:sp>
        <p:nvSpPr>
          <p:cNvPr id="861" name="Google Shape;861;p83"/>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2" name="Google Shape;862;p83"/>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863" name="Google Shape;863;p83"/>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864" name="Google Shape;864;p83"/>
          <p:cNvSpPr txBox="1"/>
          <p:nvPr>
            <p:ph idx="1" type="body"/>
          </p:nvPr>
        </p:nvSpPr>
        <p:spPr>
          <a:xfrm>
            <a:off x="344501" y="2175900"/>
            <a:ext cx="2976600" cy="2046300"/>
          </a:xfrm>
          <a:prstGeom prst="rect">
            <a:avLst/>
          </a:prstGeom>
        </p:spPr>
        <p:txBody>
          <a:bodyPr anchorCtr="0" anchor="t" bIns="91425" lIns="91425" spcFirstLastPara="1" rIns="91425" wrap="square" tIns="91425">
            <a:noAutofit/>
          </a:bodyPr>
          <a:lstStyle>
            <a:lvl1pPr indent="-285750" lvl="0" marL="457200" marR="0" algn="l">
              <a:lnSpc>
                <a:spcPct val="260000"/>
              </a:lnSpc>
              <a:spcBef>
                <a:spcPts val="0"/>
              </a:spcBef>
              <a:spcAft>
                <a:spcPts val="0"/>
              </a:spcAft>
              <a:buSzPts val="900"/>
              <a:buChar char="●"/>
              <a:defRPr sz="1100">
                <a:solidFill>
                  <a:srgbClr val="5F6368"/>
                </a:solidFill>
              </a:defRPr>
            </a:lvl1pPr>
            <a:lvl2pPr indent="-285750" lvl="1" marL="914400" marR="0" algn="l">
              <a:lnSpc>
                <a:spcPct val="260000"/>
              </a:lnSpc>
              <a:spcBef>
                <a:spcPts val="0"/>
              </a:spcBef>
              <a:spcAft>
                <a:spcPts val="0"/>
              </a:spcAft>
              <a:buSzPts val="900"/>
              <a:buChar char="○"/>
              <a:defRPr sz="1100">
                <a:solidFill>
                  <a:srgbClr val="5F6368"/>
                </a:solidFill>
              </a:defRPr>
            </a:lvl2pPr>
            <a:lvl3pPr indent="-298450" lvl="2" marL="1371600">
              <a:lnSpc>
                <a:spcPct val="260000"/>
              </a:lnSpc>
              <a:spcBef>
                <a:spcPts val="0"/>
              </a:spcBef>
              <a:spcAft>
                <a:spcPts val="0"/>
              </a:spcAft>
              <a:buClr>
                <a:srgbClr val="5F6368"/>
              </a:buClr>
              <a:buSzPts val="1100"/>
              <a:buChar char="■"/>
              <a:defRPr sz="1100">
                <a:solidFill>
                  <a:srgbClr val="5F6368"/>
                </a:solidFill>
              </a:defRPr>
            </a:lvl3pPr>
            <a:lvl4pPr indent="-298450" lvl="3" marL="1828800">
              <a:lnSpc>
                <a:spcPct val="260000"/>
              </a:lnSpc>
              <a:spcBef>
                <a:spcPts val="0"/>
              </a:spcBef>
              <a:spcAft>
                <a:spcPts val="0"/>
              </a:spcAft>
              <a:buClr>
                <a:srgbClr val="5F6368"/>
              </a:buClr>
              <a:buSzPts val="1100"/>
              <a:buChar char="●"/>
              <a:defRPr sz="1100">
                <a:solidFill>
                  <a:srgbClr val="5F6368"/>
                </a:solidFill>
              </a:defRPr>
            </a:lvl4pPr>
            <a:lvl5pPr indent="-298450" lvl="4" marL="2286000">
              <a:lnSpc>
                <a:spcPct val="260000"/>
              </a:lnSpc>
              <a:spcBef>
                <a:spcPts val="0"/>
              </a:spcBef>
              <a:spcAft>
                <a:spcPts val="0"/>
              </a:spcAft>
              <a:buClr>
                <a:srgbClr val="5F6368"/>
              </a:buClr>
              <a:buSzPts val="1100"/>
              <a:buChar char="○"/>
              <a:defRPr sz="1100">
                <a:solidFill>
                  <a:srgbClr val="5F6368"/>
                </a:solidFill>
              </a:defRPr>
            </a:lvl5pPr>
            <a:lvl6pPr indent="-298450" lvl="5" marL="2743200">
              <a:lnSpc>
                <a:spcPct val="260000"/>
              </a:lnSpc>
              <a:spcBef>
                <a:spcPts val="0"/>
              </a:spcBef>
              <a:spcAft>
                <a:spcPts val="0"/>
              </a:spcAft>
              <a:buClr>
                <a:srgbClr val="5F6368"/>
              </a:buClr>
              <a:buSzPts val="1100"/>
              <a:buChar char="■"/>
              <a:defRPr sz="1100">
                <a:solidFill>
                  <a:srgbClr val="5F6368"/>
                </a:solidFill>
              </a:defRPr>
            </a:lvl6pPr>
            <a:lvl7pPr indent="-298450" lvl="6" marL="3200400">
              <a:lnSpc>
                <a:spcPct val="260000"/>
              </a:lnSpc>
              <a:spcBef>
                <a:spcPts val="0"/>
              </a:spcBef>
              <a:spcAft>
                <a:spcPts val="0"/>
              </a:spcAft>
              <a:buClr>
                <a:srgbClr val="5F6368"/>
              </a:buClr>
              <a:buSzPts val="1100"/>
              <a:buChar char="●"/>
              <a:defRPr sz="1100">
                <a:solidFill>
                  <a:srgbClr val="5F6368"/>
                </a:solidFill>
              </a:defRPr>
            </a:lvl7pPr>
            <a:lvl8pPr indent="-298450" lvl="7" marL="3657600">
              <a:lnSpc>
                <a:spcPct val="260000"/>
              </a:lnSpc>
              <a:spcBef>
                <a:spcPts val="0"/>
              </a:spcBef>
              <a:spcAft>
                <a:spcPts val="0"/>
              </a:spcAft>
              <a:buClr>
                <a:srgbClr val="5F6368"/>
              </a:buClr>
              <a:buSzPts val="1100"/>
              <a:buChar char="○"/>
              <a:defRPr sz="1100">
                <a:solidFill>
                  <a:srgbClr val="5F6368"/>
                </a:solidFill>
              </a:defRPr>
            </a:lvl8pPr>
            <a:lvl9pPr indent="-298450" lvl="8" marL="4114800">
              <a:lnSpc>
                <a:spcPct val="260000"/>
              </a:lnSpc>
              <a:spcBef>
                <a:spcPts val="0"/>
              </a:spcBef>
              <a:spcAft>
                <a:spcPts val="0"/>
              </a:spcAft>
              <a:buClr>
                <a:srgbClr val="5F6368"/>
              </a:buClr>
              <a:buSzPts val="1100"/>
              <a:buChar char="■"/>
              <a:defRPr sz="1100">
                <a:solidFill>
                  <a:srgbClr val="5F6368"/>
                </a:solidFill>
              </a:defRPr>
            </a:lvl9pPr>
          </a:lstStyle>
          <a:p/>
        </p:txBody>
      </p:sp>
      <p:sp>
        <p:nvSpPr>
          <p:cNvPr id="865" name="Google Shape;865;p83"/>
          <p:cNvSpPr txBox="1"/>
          <p:nvPr>
            <p:ph type="title"/>
          </p:nvPr>
        </p:nvSpPr>
        <p:spPr>
          <a:xfrm>
            <a:off x="344501" y="1365900"/>
            <a:ext cx="3864600" cy="414300"/>
          </a:xfrm>
          <a:prstGeom prst="rect">
            <a:avLst/>
          </a:prstGeom>
        </p:spPr>
        <p:txBody>
          <a:bodyPr anchorCtr="0" anchor="t" bIns="91425" lIns="91425" spcFirstLastPara="1" rIns="91425" wrap="square" tIns="91425">
            <a:noAutofit/>
          </a:bodyPr>
          <a:lstStyle>
            <a:lvl1pPr indent="0" lvl="0" marL="0" marR="0" algn="l">
              <a:lnSpc>
                <a:spcPct val="90000"/>
              </a:lnSpc>
              <a:spcBef>
                <a:spcPts val="0"/>
              </a:spcBef>
              <a:spcAft>
                <a:spcPts val="0"/>
              </a:spcAft>
              <a:buClr>
                <a:schemeClr val="dk1"/>
              </a:buClr>
              <a:buSzPts val="1100"/>
              <a:buFont typeface="Arial"/>
              <a:buNone/>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p:txBody>
      </p:sp>
      <p:sp>
        <p:nvSpPr>
          <p:cNvPr id="866" name="Google Shape;866;p83"/>
          <p:cNvSpPr txBox="1"/>
          <p:nvPr>
            <p:ph idx="2" type="body"/>
          </p:nvPr>
        </p:nvSpPr>
        <p:spPr>
          <a:xfrm>
            <a:off x="344501" y="4743625"/>
            <a:ext cx="4345800" cy="375600"/>
          </a:xfrm>
          <a:prstGeom prst="rect">
            <a:avLst/>
          </a:prstGeom>
        </p:spPr>
        <p:txBody>
          <a:bodyPr anchorCtr="0" anchor="t" bIns="91425" lIns="91425" spcFirstLastPara="1" rIns="91425" wrap="square" tIns="91425">
            <a:noAutofit/>
          </a:bodyPr>
          <a:lstStyle>
            <a:lvl1pPr indent="-228600" lvl="0" marL="457200" marR="0" algn="l">
              <a:lnSpc>
                <a:spcPct val="100000"/>
              </a:lnSpc>
              <a:spcBef>
                <a:spcPts val="0"/>
              </a:spcBef>
              <a:spcAft>
                <a:spcPts val="0"/>
              </a:spcAft>
              <a:buClr>
                <a:srgbClr val="000000"/>
              </a:buClr>
              <a:buSzPts val="1100"/>
              <a:buFont typeface="Arial"/>
              <a:buNone/>
              <a:defRPr sz="600">
                <a:solidFill>
                  <a:srgbClr val="D5D5D5"/>
                </a:solidFill>
              </a:defRPr>
            </a:lvl1pPr>
            <a:lvl2pPr indent="-228600" lvl="1" marL="914400" marR="0" algn="l">
              <a:lnSpc>
                <a:spcPct val="100000"/>
              </a:lnSpc>
              <a:spcBef>
                <a:spcPts val="0"/>
              </a:spcBef>
              <a:spcAft>
                <a:spcPts val="0"/>
              </a:spcAft>
              <a:buClr>
                <a:srgbClr val="000000"/>
              </a:buClr>
              <a:buSzPts val="1100"/>
              <a:buFont typeface="Arial"/>
              <a:buNone/>
              <a:defRPr sz="600">
                <a:solidFill>
                  <a:srgbClr val="D5D5D5"/>
                </a:solidFill>
              </a:defRPr>
            </a:lvl2pPr>
            <a:lvl3pPr indent="-228600" lvl="2" marL="1371600" marR="0" algn="l">
              <a:lnSpc>
                <a:spcPct val="100000"/>
              </a:lnSpc>
              <a:spcBef>
                <a:spcPts val="0"/>
              </a:spcBef>
              <a:spcAft>
                <a:spcPts val="0"/>
              </a:spcAft>
              <a:buClr>
                <a:srgbClr val="000000"/>
              </a:buClr>
              <a:buSzPts val="1100"/>
              <a:buFont typeface="Arial"/>
              <a:buNone/>
              <a:defRPr sz="600">
                <a:solidFill>
                  <a:srgbClr val="D5D5D5"/>
                </a:solidFill>
              </a:defRPr>
            </a:lvl3pPr>
            <a:lvl4pPr indent="-228600" lvl="3" marL="1828800" marR="0" algn="l">
              <a:lnSpc>
                <a:spcPct val="100000"/>
              </a:lnSpc>
              <a:spcBef>
                <a:spcPts val="0"/>
              </a:spcBef>
              <a:spcAft>
                <a:spcPts val="0"/>
              </a:spcAft>
              <a:buClr>
                <a:srgbClr val="000000"/>
              </a:buClr>
              <a:buSzPts val="1100"/>
              <a:buFont typeface="Arial"/>
              <a:buNone/>
              <a:defRPr sz="600">
                <a:solidFill>
                  <a:srgbClr val="D5D5D5"/>
                </a:solidFill>
              </a:defRPr>
            </a:lvl4pPr>
            <a:lvl5pPr indent="-228600" lvl="4" marL="2286000" marR="0" algn="l">
              <a:lnSpc>
                <a:spcPct val="100000"/>
              </a:lnSpc>
              <a:spcBef>
                <a:spcPts val="0"/>
              </a:spcBef>
              <a:spcAft>
                <a:spcPts val="0"/>
              </a:spcAft>
              <a:buClr>
                <a:srgbClr val="000000"/>
              </a:buClr>
              <a:buSzPts val="1100"/>
              <a:buFont typeface="Arial"/>
              <a:buNone/>
              <a:defRPr sz="600">
                <a:solidFill>
                  <a:srgbClr val="D5D5D5"/>
                </a:solidFill>
              </a:defRPr>
            </a:lvl5pPr>
            <a:lvl6pPr indent="-228600" lvl="5" marL="2743200" marR="0" algn="l">
              <a:lnSpc>
                <a:spcPct val="100000"/>
              </a:lnSpc>
              <a:spcBef>
                <a:spcPts val="0"/>
              </a:spcBef>
              <a:spcAft>
                <a:spcPts val="0"/>
              </a:spcAft>
              <a:buClr>
                <a:srgbClr val="000000"/>
              </a:buClr>
              <a:buSzPts val="1100"/>
              <a:buFont typeface="Arial"/>
              <a:buNone/>
              <a:defRPr sz="600">
                <a:solidFill>
                  <a:srgbClr val="D5D5D5"/>
                </a:solidFill>
              </a:defRPr>
            </a:lvl6pPr>
            <a:lvl7pPr indent="-228600" lvl="6" marL="3200400" marR="0" algn="l">
              <a:lnSpc>
                <a:spcPct val="100000"/>
              </a:lnSpc>
              <a:spcBef>
                <a:spcPts val="0"/>
              </a:spcBef>
              <a:spcAft>
                <a:spcPts val="0"/>
              </a:spcAft>
              <a:buClr>
                <a:srgbClr val="000000"/>
              </a:buClr>
              <a:buSzPts val="1100"/>
              <a:buFont typeface="Arial"/>
              <a:buNone/>
              <a:defRPr sz="600">
                <a:solidFill>
                  <a:srgbClr val="D5D5D5"/>
                </a:solidFill>
              </a:defRPr>
            </a:lvl7pPr>
            <a:lvl8pPr indent="-228600" lvl="7" marL="3657600" marR="0" algn="l">
              <a:lnSpc>
                <a:spcPct val="100000"/>
              </a:lnSpc>
              <a:spcBef>
                <a:spcPts val="0"/>
              </a:spcBef>
              <a:spcAft>
                <a:spcPts val="0"/>
              </a:spcAft>
              <a:buClr>
                <a:srgbClr val="000000"/>
              </a:buClr>
              <a:buSzPts val="1100"/>
              <a:buFont typeface="Arial"/>
              <a:buNone/>
              <a:defRPr sz="600">
                <a:solidFill>
                  <a:srgbClr val="D5D5D5"/>
                </a:solidFill>
              </a:defRPr>
            </a:lvl8pPr>
            <a:lvl9pPr indent="-228600" lvl="8" marL="4114800" marR="0" algn="l">
              <a:lnSpc>
                <a:spcPct val="100000"/>
              </a:lnSpc>
              <a:spcBef>
                <a:spcPts val="0"/>
              </a:spcBef>
              <a:spcAft>
                <a:spcPts val="0"/>
              </a:spcAft>
              <a:buClr>
                <a:srgbClr val="000000"/>
              </a:buClr>
              <a:buSzPts val="1100"/>
              <a:buFont typeface="Arial"/>
              <a:buNone/>
              <a:defRPr sz="600">
                <a:solidFill>
                  <a:srgbClr val="D5D5D5"/>
                </a:solidFill>
              </a:defRPr>
            </a:lvl9pPr>
          </a:lstStyle>
          <a:p/>
        </p:txBody>
      </p:sp>
      <p:grpSp>
        <p:nvGrpSpPr>
          <p:cNvPr id="867" name="Google Shape;867;p83"/>
          <p:cNvGrpSpPr/>
          <p:nvPr/>
        </p:nvGrpSpPr>
        <p:grpSpPr>
          <a:xfrm>
            <a:off x="8469122" y="4803781"/>
            <a:ext cx="420491" cy="137010"/>
            <a:chOff x="0" y="0"/>
            <a:chExt cx="2077525" cy="676925"/>
          </a:xfrm>
        </p:grpSpPr>
        <p:sp>
          <p:nvSpPr>
            <p:cNvPr id="868" name="Google Shape;868;p83"/>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69" name="Google Shape;869;p83"/>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70" name="Google Shape;870;p83"/>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71" name="Google Shape;871;p83"/>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72" name="Google Shape;872;p83"/>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73" name="Google Shape;873;p83"/>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Red 1">
  <p:cSld name="TITLE_2_1_1_1_1_1_1">
    <p:spTree>
      <p:nvGrpSpPr>
        <p:cNvPr id="874" name="Shape 874"/>
        <p:cNvGrpSpPr/>
        <p:nvPr/>
      </p:nvGrpSpPr>
      <p:grpSpPr>
        <a:xfrm>
          <a:off x="0" y="0"/>
          <a:ext cx="0" cy="0"/>
          <a:chOff x="0" y="0"/>
          <a:chExt cx="0" cy="0"/>
        </a:xfrm>
      </p:grpSpPr>
      <p:sp>
        <p:nvSpPr>
          <p:cNvPr id="875" name="Google Shape;875;p84"/>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6" name="Google Shape;876;p84"/>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877" name="Google Shape;877;p84"/>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878" name="Google Shape;878;p84"/>
          <p:cNvSpPr txBox="1"/>
          <p:nvPr>
            <p:ph idx="1" type="body"/>
          </p:nvPr>
        </p:nvSpPr>
        <p:spPr>
          <a:xfrm>
            <a:off x="344501" y="2175900"/>
            <a:ext cx="2976600" cy="2046300"/>
          </a:xfrm>
          <a:prstGeom prst="rect">
            <a:avLst/>
          </a:prstGeom>
        </p:spPr>
        <p:txBody>
          <a:bodyPr anchorCtr="0" anchor="t" bIns="91425" lIns="91425" spcFirstLastPara="1" rIns="91425" wrap="square" tIns="91425">
            <a:noAutofit/>
          </a:bodyPr>
          <a:lstStyle>
            <a:lvl1pPr indent="-285750" lvl="0" marL="457200" marR="0" algn="l">
              <a:lnSpc>
                <a:spcPct val="260000"/>
              </a:lnSpc>
              <a:spcBef>
                <a:spcPts val="0"/>
              </a:spcBef>
              <a:spcAft>
                <a:spcPts val="0"/>
              </a:spcAft>
              <a:buSzPts val="900"/>
              <a:buChar char="●"/>
              <a:defRPr sz="1100">
                <a:solidFill>
                  <a:srgbClr val="5F6368"/>
                </a:solidFill>
              </a:defRPr>
            </a:lvl1pPr>
            <a:lvl2pPr indent="-285750" lvl="1" marL="914400" marR="0" algn="l">
              <a:lnSpc>
                <a:spcPct val="260000"/>
              </a:lnSpc>
              <a:spcBef>
                <a:spcPts val="0"/>
              </a:spcBef>
              <a:spcAft>
                <a:spcPts val="0"/>
              </a:spcAft>
              <a:buSzPts val="900"/>
              <a:buChar char="○"/>
              <a:defRPr sz="1100">
                <a:solidFill>
                  <a:srgbClr val="5F6368"/>
                </a:solidFill>
              </a:defRPr>
            </a:lvl2pPr>
            <a:lvl3pPr indent="-298450" lvl="2" marL="1371600">
              <a:lnSpc>
                <a:spcPct val="260000"/>
              </a:lnSpc>
              <a:spcBef>
                <a:spcPts val="0"/>
              </a:spcBef>
              <a:spcAft>
                <a:spcPts val="0"/>
              </a:spcAft>
              <a:buClr>
                <a:srgbClr val="5F6368"/>
              </a:buClr>
              <a:buSzPts val="1100"/>
              <a:buChar char="■"/>
              <a:defRPr sz="1100">
                <a:solidFill>
                  <a:srgbClr val="5F6368"/>
                </a:solidFill>
              </a:defRPr>
            </a:lvl3pPr>
            <a:lvl4pPr indent="-298450" lvl="3" marL="1828800">
              <a:lnSpc>
                <a:spcPct val="260000"/>
              </a:lnSpc>
              <a:spcBef>
                <a:spcPts val="0"/>
              </a:spcBef>
              <a:spcAft>
                <a:spcPts val="0"/>
              </a:spcAft>
              <a:buClr>
                <a:srgbClr val="5F6368"/>
              </a:buClr>
              <a:buSzPts val="1100"/>
              <a:buChar char="●"/>
              <a:defRPr sz="1100">
                <a:solidFill>
                  <a:srgbClr val="5F6368"/>
                </a:solidFill>
              </a:defRPr>
            </a:lvl4pPr>
            <a:lvl5pPr indent="-298450" lvl="4" marL="2286000">
              <a:lnSpc>
                <a:spcPct val="260000"/>
              </a:lnSpc>
              <a:spcBef>
                <a:spcPts val="0"/>
              </a:spcBef>
              <a:spcAft>
                <a:spcPts val="0"/>
              </a:spcAft>
              <a:buClr>
                <a:srgbClr val="5F6368"/>
              </a:buClr>
              <a:buSzPts val="1100"/>
              <a:buChar char="○"/>
              <a:defRPr sz="1100">
                <a:solidFill>
                  <a:srgbClr val="5F6368"/>
                </a:solidFill>
              </a:defRPr>
            </a:lvl5pPr>
            <a:lvl6pPr indent="-298450" lvl="5" marL="2743200">
              <a:lnSpc>
                <a:spcPct val="260000"/>
              </a:lnSpc>
              <a:spcBef>
                <a:spcPts val="0"/>
              </a:spcBef>
              <a:spcAft>
                <a:spcPts val="0"/>
              </a:spcAft>
              <a:buClr>
                <a:srgbClr val="5F6368"/>
              </a:buClr>
              <a:buSzPts val="1100"/>
              <a:buChar char="■"/>
              <a:defRPr sz="1100">
                <a:solidFill>
                  <a:srgbClr val="5F6368"/>
                </a:solidFill>
              </a:defRPr>
            </a:lvl6pPr>
            <a:lvl7pPr indent="-298450" lvl="6" marL="3200400">
              <a:lnSpc>
                <a:spcPct val="260000"/>
              </a:lnSpc>
              <a:spcBef>
                <a:spcPts val="0"/>
              </a:spcBef>
              <a:spcAft>
                <a:spcPts val="0"/>
              </a:spcAft>
              <a:buClr>
                <a:srgbClr val="5F6368"/>
              </a:buClr>
              <a:buSzPts val="1100"/>
              <a:buChar char="●"/>
              <a:defRPr sz="1100">
                <a:solidFill>
                  <a:srgbClr val="5F6368"/>
                </a:solidFill>
              </a:defRPr>
            </a:lvl7pPr>
            <a:lvl8pPr indent="-298450" lvl="7" marL="3657600">
              <a:lnSpc>
                <a:spcPct val="260000"/>
              </a:lnSpc>
              <a:spcBef>
                <a:spcPts val="0"/>
              </a:spcBef>
              <a:spcAft>
                <a:spcPts val="0"/>
              </a:spcAft>
              <a:buClr>
                <a:srgbClr val="5F6368"/>
              </a:buClr>
              <a:buSzPts val="1100"/>
              <a:buChar char="○"/>
              <a:defRPr sz="1100">
                <a:solidFill>
                  <a:srgbClr val="5F6368"/>
                </a:solidFill>
              </a:defRPr>
            </a:lvl8pPr>
            <a:lvl9pPr indent="-298450" lvl="8" marL="4114800">
              <a:lnSpc>
                <a:spcPct val="260000"/>
              </a:lnSpc>
              <a:spcBef>
                <a:spcPts val="0"/>
              </a:spcBef>
              <a:spcAft>
                <a:spcPts val="0"/>
              </a:spcAft>
              <a:buClr>
                <a:srgbClr val="5F6368"/>
              </a:buClr>
              <a:buSzPts val="1100"/>
              <a:buChar char="■"/>
              <a:defRPr sz="1100">
                <a:solidFill>
                  <a:srgbClr val="5F6368"/>
                </a:solidFill>
              </a:defRPr>
            </a:lvl9pPr>
          </a:lstStyle>
          <a:p/>
        </p:txBody>
      </p:sp>
      <p:sp>
        <p:nvSpPr>
          <p:cNvPr id="879" name="Google Shape;879;p84"/>
          <p:cNvSpPr txBox="1"/>
          <p:nvPr>
            <p:ph type="title"/>
          </p:nvPr>
        </p:nvSpPr>
        <p:spPr>
          <a:xfrm>
            <a:off x="344501" y="1365900"/>
            <a:ext cx="3864600" cy="414300"/>
          </a:xfrm>
          <a:prstGeom prst="rect">
            <a:avLst/>
          </a:prstGeom>
        </p:spPr>
        <p:txBody>
          <a:bodyPr anchorCtr="0" anchor="t" bIns="91425" lIns="91425" spcFirstLastPara="1" rIns="91425" wrap="square" tIns="91425">
            <a:noAutofit/>
          </a:bodyPr>
          <a:lstStyle>
            <a:lvl1pPr indent="0" lvl="0" marL="0" marR="0" algn="l">
              <a:lnSpc>
                <a:spcPct val="90000"/>
              </a:lnSpc>
              <a:spcBef>
                <a:spcPts val="0"/>
              </a:spcBef>
              <a:spcAft>
                <a:spcPts val="0"/>
              </a:spcAft>
              <a:buClr>
                <a:schemeClr val="dk1"/>
              </a:buClr>
              <a:buSzPts val="1100"/>
              <a:buFont typeface="Arial"/>
              <a:buNone/>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p:txBody>
      </p:sp>
      <p:sp>
        <p:nvSpPr>
          <p:cNvPr id="880" name="Google Shape;880;p84"/>
          <p:cNvSpPr txBox="1"/>
          <p:nvPr>
            <p:ph idx="2" type="body"/>
          </p:nvPr>
        </p:nvSpPr>
        <p:spPr>
          <a:xfrm>
            <a:off x="344501" y="4743625"/>
            <a:ext cx="4345800" cy="375600"/>
          </a:xfrm>
          <a:prstGeom prst="rect">
            <a:avLst/>
          </a:prstGeom>
        </p:spPr>
        <p:txBody>
          <a:bodyPr anchorCtr="0" anchor="t" bIns="91425" lIns="91425" spcFirstLastPara="1" rIns="91425" wrap="square" tIns="91425">
            <a:noAutofit/>
          </a:bodyPr>
          <a:lstStyle>
            <a:lvl1pPr indent="-228600" lvl="0" marL="457200" marR="0" algn="l">
              <a:lnSpc>
                <a:spcPct val="100000"/>
              </a:lnSpc>
              <a:spcBef>
                <a:spcPts val="0"/>
              </a:spcBef>
              <a:spcAft>
                <a:spcPts val="0"/>
              </a:spcAft>
              <a:buClr>
                <a:srgbClr val="000000"/>
              </a:buClr>
              <a:buSzPts val="1100"/>
              <a:buFont typeface="Arial"/>
              <a:buNone/>
              <a:defRPr sz="600">
                <a:solidFill>
                  <a:srgbClr val="D5D5D5"/>
                </a:solidFill>
              </a:defRPr>
            </a:lvl1pPr>
            <a:lvl2pPr indent="-228600" lvl="1" marL="914400" marR="0" algn="l">
              <a:lnSpc>
                <a:spcPct val="100000"/>
              </a:lnSpc>
              <a:spcBef>
                <a:spcPts val="0"/>
              </a:spcBef>
              <a:spcAft>
                <a:spcPts val="0"/>
              </a:spcAft>
              <a:buClr>
                <a:srgbClr val="000000"/>
              </a:buClr>
              <a:buSzPts val="1100"/>
              <a:buFont typeface="Arial"/>
              <a:buNone/>
              <a:defRPr sz="600">
                <a:solidFill>
                  <a:srgbClr val="D5D5D5"/>
                </a:solidFill>
              </a:defRPr>
            </a:lvl2pPr>
            <a:lvl3pPr indent="-228600" lvl="2" marL="1371600" marR="0" algn="l">
              <a:lnSpc>
                <a:spcPct val="100000"/>
              </a:lnSpc>
              <a:spcBef>
                <a:spcPts val="0"/>
              </a:spcBef>
              <a:spcAft>
                <a:spcPts val="0"/>
              </a:spcAft>
              <a:buClr>
                <a:srgbClr val="000000"/>
              </a:buClr>
              <a:buSzPts val="1100"/>
              <a:buFont typeface="Arial"/>
              <a:buNone/>
              <a:defRPr sz="600">
                <a:solidFill>
                  <a:srgbClr val="D5D5D5"/>
                </a:solidFill>
              </a:defRPr>
            </a:lvl3pPr>
            <a:lvl4pPr indent="-228600" lvl="3" marL="1828800" marR="0" algn="l">
              <a:lnSpc>
                <a:spcPct val="100000"/>
              </a:lnSpc>
              <a:spcBef>
                <a:spcPts val="0"/>
              </a:spcBef>
              <a:spcAft>
                <a:spcPts val="0"/>
              </a:spcAft>
              <a:buClr>
                <a:srgbClr val="000000"/>
              </a:buClr>
              <a:buSzPts val="1100"/>
              <a:buFont typeface="Arial"/>
              <a:buNone/>
              <a:defRPr sz="600">
                <a:solidFill>
                  <a:srgbClr val="D5D5D5"/>
                </a:solidFill>
              </a:defRPr>
            </a:lvl4pPr>
            <a:lvl5pPr indent="-228600" lvl="4" marL="2286000" marR="0" algn="l">
              <a:lnSpc>
                <a:spcPct val="100000"/>
              </a:lnSpc>
              <a:spcBef>
                <a:spcPts val="0"/>
              </a:spcBef>
              <a:spcAft>
                <a:spcPts val="0"/>
              </a:spcAft>
              <a:buClr>
                <a:srgbClr val="000000"/>
              </a:buClr>
              <a:buSzPts val="1100"/>
              <a:buFont typeface="Arial"/>
              <a:buNone/>
              <a:defRPr sz="600">
                <a:solidFill>
                  <a:srgbClr val="D5D5D5"/>
                </a:solidFill>
              </a:defRPr>
            </a:lvl5pPr>
            <a:lvl6pPr indent="-228600" lvl="5" marL="2743200" marR="0" algn="l">
              <a:lnSpc>
                <a:spcPct val="100000"/>
              </a:lnSpc>
              <a:spcBef>
                <a:spcPts val="0"/>
              </a:spcBef>
              <a:spcAft>
                <a:spcPts val="0"/>
              </a:spcAft>
              <a:buClr>
                <a:srgbClr val="000000"/>
              </a:buClr>
              <a:buSzPts val="1100"/>
              <a:buFont typeface="Arial"/>
              <a:buNone/>
              <a:defRPr sz="600">
                <a:solidFill>
                  <a:srgbClr val="D5D5D5"/>
                </a:solidFill>
              </a:defRPr>
            </a:lvl6pPr>
            <a:lvl7pPr indent="-228600" lvl="6" marL="3200400" marR="0" algn="l">
              <a:lnSpc>
                <a:spcPct val="100000"/>
              </a:lnSpc>
              <a:spcBef>
                <a:spcPts val="0"/>
              </a:spcBef>
              <a:spcAft>
                <a:spcPts val="0"/>
              </a:spcAft>
              <a:buClr>
                <a:srgbClr val="000000"/>
              </a:buClr>
              <a:buSzPts val="1100"/>
              <a:buFont typeface="Arial"/>
              <a:buNone/>
              <a:defRPr sz="600">
                <a:solidFill>
                  <a:srgbClr val="D5D5D5"/>
                </a:solidFill>
              </a:defRPr>
            </a:lvl7pPr>
            <a:lvl8pPr indent="-228600" lvl="7" marL="3657600" marR="0" algn="l">
              <a:lnSpc>
                <a:spcPct val="100000"/>
              </a:lnSpc>
              <a:spcBef>
                <a:spcPts val="0"/>
              </a:spcBef>
              <a:spcAft>
                <a:spcPts val="0"/>
              </a:spcAft>
              <a:buClr>
                <a:srgbClr val="000000"/>
              </a:buClr>
              <a:buSzPts val="1100"/>
              <a:buFont typeface="Arial"/>
              <a:buNone/>
              <a:defRPr sz="600">
                <a:solidFill>
                  <a:srgbClr val="D5D5D5"/>
                </a:solidFill>
              </a:defRPr>
            </a:lvl8pPr>
            <a:lvl9pPr indent="-228600" lvl="8" marL="4114800" marR="0" algn="l">
              <a:lnSpc>
                <a:spcPct val="100000"/>
              </a:lnSpc>
              <a:spcBef>
                <a:spcPts val="0"/>
              </a:spcBef>
              <a:spcAft>
                <a:spcPts val="0"/>
              </a:spcAft>
              <a:buClr>
                <a:srgbClr val="000000"/>
              </a:buClr>
              <a:buSzPts val="1100"/>
              <a:buFont typeface="Arial"/>
              <a:buNone/>
              <a:defRPr sz="600">
                <a:solidFill>
                  <a:srgbClr val="D5D5D5"/>
                </a:solidFill>
              </a:defRPr>
            </a:lvl9pPr>
          </a:lstStyle>
          <a:p/>
        </p:txBody>
      </p:sp>
      <p:grpSp>
        <p:nvGrpSpPr>
          <p:cNvPr id="881" name="Google Shape;881;p84"/>
          <p:cNvGrpSpPr/>
          <p:nvPr/>
        </p:nvGrpSpPr>
        <p:grpSpPr>
          <a:xfrm>
            <a:off x="8469122" y="4803781"/>
            <a:ext cx="420491" cy="137010"/>
            <a:chOff x="0" y="0"/>
            <a:chExt cx="2077525" cy="676925"/>
          </a:xfrm>
        </p:grpSpPr>
        <p:sp>
          <p:nvSpPr>
            <p:cNvPr id="882" name="Google Shape;882;p84"/>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83" name="Google Shape;883;p84"/>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84" name="Google Shape;884;p84"/>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85" name="Google Shape;885;p84"/>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86" name="Google Shape;886;p84"/>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87" name="Google Shape;887;p84"/>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Ads Cover Slide">
  <p:cSld name="CUSTOM_3">
    <p:spTree>
      <p:nvGrpSpPr>
        <p:cNvPr id="888" name="Shape 888"/>
        <p:cNvGrpSpPr/>
        <p:nvPr/>
      </p:nvGrpSpPr>
      <p:grpSpPr>
        <a:xfrm>
          <a:off x="0" y="0"/>
          <a:ext cx="0" cy="0"/>
          <a:chOff x="0" y="0"/>
          <a:chExt cx="0" cy="0"/>
        </a:xfrm>
      </p:grpSpPr>
      <p:pic>
        <p:nvPicPr>
          <p:cNvPr id="889" name="Google Shape;889;p85"/>
          <p:cNvPicPr preferRelativeResize="0"/>
          <p:nvPr/>
        </p:nvPicPr>
        <p:blipFill rotWithShape="1">
          <a:blip r:embed="rId2">
            <a:alphaModFix/>
          </a:blip>
          <a:srcRect b="0" l="0" r="0" t="0"/>
          <a:stretch/>
        </p:blipFill>
        <p:spPr>
          <a:xfrm>
            <a:off x="522575" y="319550"/>
            <a:ext cx="1172075" cy="239400"/>
          </a:xfrm>
          <a:prstGeom prst="rect">
            <a:avLst/>
          </a:prstGeom>
          <a:noFill/>
          <a:ln>
            <a:noFill/>
          </a:ln>
        </p:spPr>
      </p:pic>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Marketing Platform Cover Slide">
  <p:cSld name="CUSTOM_2_2">
    <p:bg>
      <p:bgPr>
        <a:solidFill>
          <a:srgbClr val="FFFFFF"/>
        </a:solidFill>
      </p:bgPr>
    </p:bg>
    <p:spTree>
      <p:nvGrpSpPr>
        <p:cNvPr id="890" name="Shape 890"/>
        <p:cNvGrpSpPr/>
        <p:nvPr/>
      </p:nvGrpSpPr>
      <p:grpSpPr>
        <a:xfrm>
          <a:off x="0" y="0"/>
          <a:ext cx="0" cy="0"/>
          <a:chOff x="0" y="0"/>
          <a:chExt cx="0" cy="0"/>
        </a:xfrm>
      </p:grpSpPr>
      <p:pic>
        <p:nvPicPr>
          <p:cNvPr id="891" name="Google Shape;891;p86"/>
          <p:cNvPicPr preferRelativeResize="0"/>
          <p:nvPr/>
        </p:nvPicPr>
        <p:blipFill rotWithShape="1">
          <a:blip r:embed="rId2">
            <a:alphaModFix/>
          </a:blip>
          <a:srcRect b="0" l="0" r="0" t="0"/>
          <a:stretch/>
        </p:blipFill>
        <p:spPr>
          <a:xfrm>
            <a:off x="522575" y="319550"/>
            <a:ext cx="2656675" cy="239400"/>
          </a:xfrm>
          <a:prstGeom prst="rect">
            <a:avLst/>
          </a:prstGeom>
          <a:noFill/>
          <a:ln>
            <a:noFill/>
          </a:ln>
        </p:spPr>
      </p:pic>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Ad Manager Cover Slide">
  <p:cSld name="CUSTOM_2_2_1">
    <p:bg>
      <p:bgPr>
        <a:solidFill>
          <a:srgbClr val="FFFFFF"/>
        </a:solidFill>
      </p:bgPr>
    </p:bg>
    <p:spTree>
      <p:nvGrpSpPr>
        <p:cNvPr id="892" name="Shape 892"/>
        <p:cNvGrpSpPr/>
        <p:nvPr/>
      </p:nvGrpSpPr>
      <p:grpSpPr>
        <a:xfrm>
          <a:off x="0" y="0"/>
          <a:ext cx="0" cy="0"/>
          <a:chOff x="0" y="0"/>
          <a:chExt cx="0" cy="0"/>
        </a:xfrm>
      </p:grpSpPr>
      <p:pic>
        <p:nvPicPr>
          <p:cNvPr id="893" name="Google Shape;893;p87"/>
          <p:cNvPicPr preferRelativeResize="0"/>
          <p:nvPr/>
        </p:nvPicPr>
        <p:blipFill>
          <a:blip r:embed="rId2">
            <a:alphaModFix/>
          </a:blip>
          <a:stretch>
            <a:fillRect/>
          </a:stretch>
        </p:blipFill>
        <p:spPr>
          <a:xfrm>
            <a:off x="490361" y="245475"/>
            <a:ext cx="2041351" cy="34080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Yellow">
  <p:cSld name="CUSTOM_1">
    <p:spTree>
      <p:nvGrpSpPr>
        <p:cNvPr id="86" name="Shape 86"/>
        <p:cNvGrpSpPr/>
        <p:nvPr/>
      </p:nvGrpSpPr>
      <p:grpSpPr>
        <a:xfrm>
          <a:off x="0" y="0"/>
          <a:ext cx="0" cy="0"/>
          <a:chOff x="0" y="0"/>
          <a:chExt cx="0" cy="0"/>
        </a:xfrm>
      </p:grpSpPr>
      <p:sp>
        <p:nvSpPr>
          <p:cNvPr id="87" name="Google Shape;87;p10"/>
          <p:cNvSpPr/>
          <p:nvPr/>
        </p:nvSpPr>
        <p:spPr>
          <a:xfrm>
            <a:off x="50" y="0"/>
            <a:ext cx="9144000" cy="4524000"/>
          </a:xfrm>
          <a:prstGeom prst="rect">
            <a:avLst/>
          </a:prstGeom>
          <a:solidFill>
            <a:srgbClr val="FBBC0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88" name="Google Shape;88;p10"/>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89" name="Google Shape;89;p10"/>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Roboto"/>
                <a:ea typeface="Roboto"/>
                <a:cs typeface="Roboto"/>
                <a:sym typeface="Roboto"/>
              </a:rPr>
              <a:t>Proprietary + Confidential</a:t>
            </a:r>
            <a:endParaRPr b="0" i="0" sz="600" u="none" cap="none" strike="noStrike">
              <a:solidFill>
                <a:srgbClr val="FFFFFF"/>
              </a:solidFill>
              <a:latin typeface="Roboto"/>
              <a:ea typeface="Roboto"/>
              <a:cs typeface="Roboto"/>
              <a:sym typeface="Roboto"/>
            </a:endParaRPr>
          </a:p>
        </p:txBody>
      </p:sp>
      <p:cxnSp>
        <p:nvCxnSpPr>
          <p:cNvPr id="90" name="Google Shape;90;p10"/>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91" name="Google Shape;91;p10"/>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20" Type="http://schemas.openxmlformats.org/officeDocument/2006/relationships/slideLayout" Target="../slideLayouts/slideLayout2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43" Type="http://schemas.openxmlformats.org/officeDocument/2006/relationships/theme" Target="../theme/theme2.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37" Type="http://schemas.openxmlformats.org/officeDocument/2006/relationships/slideLayout" Target="../slideLayouts/slideLayout37.xml"/><Relationship Id="rId14" Type="http://schemas.openxmlformats.org/officeDocument/2006/relationships/slideLayout" Target="../slideLayouts/slideLayout14.xml"/><Relationship Id="rId36" Type="http://schemas.openxmlformats.org/officeDocument/2006/relationships/slideLayout" Target="../slideLayouts/slideLayout36.xml"/><Relationship Id="rId17" Type="http://schemas.openxmlformats.org/officeDocument/2006/relationships/slideLayout" Target="../slideLayouts/slideLayout17.xml"/><Relationship Id="rId39" Type="http://schemas.openxmlformats.org/officeDocument/2006/relationships/slideLayout" Target="../slideLayouts/slideLayout39.xml"/><Relationship Id="rId16" Type="http://schemas.openxmlformats.org/officeDocument/2006/relationships/slideLayout" Target="../slideLayouts/slideLayout16.xml"/><Relationship Id="rId38" Type="http://schemas.openxmlformats.org/officeDocument/2006/relationships/slideLayout" Target="../slideLayouts/slideLayout38.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82.xml"/><Relationship Id="rId20" Type="http://schemas.openxmlformats.org/officeDocument/2006/relationships/slideLayout" Target="../slideLayouts/slideLayout62.xml"/><Relationship Id="rId42" Type="http://schemas.openxmlformats.org/officeDocument/2006/relationships/slideLayout" Target="../slideLayouts/slideLayout84.xml"/><Relationship Id="rId41" Type="http://schemas.openxmlformats.org/officeDocument/2006/relationships/slideLayout" Target="../slideLayouts/slideLayout83.xml"/><Relationship Id="rId22" Type="http://schemas.openxmlformats.org/officeDocument/2006/relationships/slideLayout" Target="../slideLayouts/slideLayout64.xml"/><Relationship Id="rId44" Type="http://schemas.openxmlformats.org/officeDocument/2006/relationships/theme" Target="../theme/theme3.xml"/><Relationship Id="rId21" Type="http://schemas.openxmlformats.org/officeDocument/2006/relationships/slideLayout" Target="../slideLayouts/slideLayout63.xml"/><Relationship Id="rId43" Type="http://schemas.openxmlformats.org/officeDocument/2006/relationships/slideLayout" Target="../slideLayouts/slideLayout85.xml"/><Relationship Id="rId24" Type="http://schemas.openxmlformats.org/officeDocument/2006/relationships/slideLayout" Target="../slideLayouts/slideLayout66.xml"/><Relationship Id="rId23" Type="http://schemas.openxmlformats.org/officeDocument/2006/relationships/slideLayout" Target="../slideLayouts/slideLayout65.xml"/><Relationship Id="rId1" Type="http://schemas.openxmlformats.org/officeDocument/2006/relationships/slideLayout" Target="../slideLayouts/slideLayout43.xml"/><Relationship Id="rId2" Type="http://schemas.openxmlformats.org/officeDocument/2006/relationships/slideLayout" Target="../slideLayouts/slideLayout44.xml"/><Relationship Id="rId3" Type="http://schemas.openxmlformats.org/officeDocument/2006/relationships/slideLayout" Target="../slideLayouts/slideLayout45.xml"/><Relationship Id="rId4" Type="http://schemas.openxmlformats.org/officeDocument/2006/relationships/slideLayout" Target="../slideLayouts/slideLayout46.xml"/><Relationship Id="rId9" Type="http://schemas.openxmlformats.org/officeDocument/2006/relationships/slideLayout" Target="../slideLayouts/slideLayout51.xml"/><Relationship Id="rId26" Type="http://schemas.openxmlformats.org/officeDocument/2006/relationships/slideLayout" Target="../slideLayouts/slideLayout68.xml"/><Relationship Id="rId25" Type="http://schemas.openxmlformats.org/officeDocument/2006/relationships/slideLayout" Target="../slideLayouts/slideLayout67.xml"/><Relationship Id="rId28" Type="http://schemas.openxmlformats.org/officeDocument/2006/relationships/slideLayout" Target="../slideLayouts/slideLayout70.xml"/><Relationship Id="rId27" Type="http://schemas.openxmlformats.org/officeDocument/2006/relationships/slideLayout" Target="../slideLayouts/slideLayout69.xml"/><Relationship Id="rId5" Type="http://schemas.openxmlformats.org/officeDocument/2006/relationships/slideLayout" Target="../slideLayouts/slideLayout47.xml"/><Relationship Id="rId6" Type="http://schemas.openxmlformats.org/officeDocument/2006/relationships/slideLayout" Target="../slideLayouts/slideLayout48.xml"/><Relationship Id="rId29" Type="http://schemas.openxmlformats.org/officeDocument/2006/relationships/slideLayout" Target="../slideLayouts/slideLayout71.xml"/><Relationship Id="rId7" Type="http://schemas.openxmlformats.org/officeDocument/2006/relationships/slideLayout" Target="../slideLayouts/slideLayout49.xml"/><Relationship Id="rId8" Type="http://schemas.openxmlformats.org/officeDocument/2006/relationships/slideLayout" Target="../slideLayouts/slideLayout50.xml"/><Relationship Id="rId31" Type="http://schemas.openxmlformats.org/officeDocument/2006/relationships/slideLayout" Target="../slideLayouts/slideLayout73.xml"/><Relationship Id="rId30" Type="http://schemas.openxmlformats.org/officeDocument/2006/relationships/slideLayout" Target="../slideLayouts/slideLayout72.xml"/><Relationship Id="rId11" Type="http://schemas.openxmlformats.org/officeDocument/2006/relationships/slideLayout" Target="../slideLayouts/slideLayout53.xml"/><Relationship Id="rId33" Type="http://schemas.openxmlformats.org/officeDocument/2006/relationships/slideLayout" Target="../slideLayouts/slideLayout75.xml"/><Relationship Id="rId10" Type="http://schemas.openxmlformats.org/officeDocument/2006/relationships/slideLayout" Target="../slideLayouts/slideLayout52.xml"/><Relationship Id="rId32" Type="http://schemas.openxmlformats.org/officeDocument/2006/relationships/slideLayout" Target="../slideLayouts/slideLayout74.xml"/><Relationship Id="rId13" Type="http://schemas.openxmlformats.org/officeDocument/2006/relationships/slideLayout" Target="../slideLayouts/slideLayout55.xml"/><Relationship Id="rId35" Type="http://schemas.openxmlformats.org/officeDocument/2006/relationships/slideLayout" Target="../slideLayouts/slideLayout77.xml"/><Relationship Id="rId12" Type="http://schemas.openxmlformats.org/officeDocument/2006/relationships/slideLayout" Target="../slideLayouts/slideLayout54.xml"/><Relationship Id="rId34" Type="http://schemas.openxmlformats.org/officeDocument/2006/relationships/slideLayout" Target="../slideLayouts/slideLayout76.xml"/><Relationship Id="rId15" Type="http://schemas.openxmlformats.org/officeDocument/2006/relationships/slideLayout" Target="../slideLayouts/slideLayout57.xml"/><Relationship Id="rId37" Type="http://schemas.openxmlformats.org/officeDocument/2006/relationships/slideLayout" Target="../slideLayouts/slideLayout79.xml"/><Relationship Id="rId14" Type="http://schemas.openxmlformats.org/officeDocument/2006/relationships/slideLayout" Target="../slideLayouts/slideLayout56.xml"/><Relationship Id="rId36" Type="http://schemas.openxmlformats.org/officeDocument/2006/relationships/slideLayout" Target="../slideLayouts/slideLayout78.xml"/><Relationship Id="rId17" Type="http://schemas.openxmlformats.org/officeDocument/2006/relationships/slideLayout" Target="../slideLayouts/slideLayout59.xml"/><Relationship Id="rId39" Type="http://schemas.openxmlformats.org/officeDocument/2006/relationships/slideLayout" Target="../slideLayouts/slideLayout81.xml"/><Relationship Id="rId16" Type="http://schemas.openxmlformats.org/officeDocument/2006/relationships/slideLayout" Target="../slideLayouts/slideLayout58.xml"/><Relationship Id="rId38" Type="http://schemas.openxmlformats.org/officeDocument/2006/relationships/slideLayout" Target="../slideLayouts/slideLayout80.xml"/><Relationship Id="rId19" Type="http://schemas.openxmlformats.org/officeDocument/2006/relationships/slideLayout" Target="../slideLayouts/slideLayout61.xml"/><Relationship Id="rId18" Type="http://schemas.openxmlformats.org/officeDocument/2006/relationships/slideLayout" Target="../slideLayouts/slideLayout6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 name="Shape 5"/>
        <p:cNvGrpSpPr/>
        <p:nvPr/>
      </p:nvGrpSpPr>
      <p:grpSpPr>
        <a:xfrm>
          <a:off x="0" y="0"/>
          <a:ext cx="0" cy="0"/>
          <a:chOff x="0" y="0"/>
          <a:chExt cx="0" cy="0"/>
        </a:xfrm>
      </p:grpSpPr>
      <p:sp>
        <p:nvSpPr>
          <p:cNvPr id="6" name="Google Shape;6;p1"/>
          <p:cNvSpPr txBox="1"/>
          <p:nvPr>
            <p:ph idx="1" type="body"/>
          </p:nvPr>
        </p:nvSpPr>
        <p:spPr>
          <a:xfrm>
            <a:off x="340663" y="1128663"/>
            <a:ext cx="7877100" cy="34527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1pPr>
            <a:lvl2pPr indent="-285750" lvl="1" marL="9144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2pPr>
            <a:lvl3pPr indent="-285750" lvl="2" marL="13716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3pPr>
            <a:lvl4pPr indent="-285750" lvl="3" marL="18288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4pPr>
            <a:lvl5pPr indent="-285750" lvl="4" marL="22860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5pPr>
            <a:lvl6pPr indent="-285750" lvl="5" marL="27432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6pPr>
            <a:lvl7pPr indent="-285750" lvl="6" marL="32004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7pPr>
            <a:lvl8pPr indent="-285750" lvl="7" marL="36576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8pPr>
            <a:lvl9pPr indent="-285750" lvl="8" marL="41148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9pPr>
          </a:lstStyle>
          <a:p/>
        </p:txBody>
      </p:sp>
      <p:sp>
        <p:nvSpPr>
          <p:cNvPr id="7" name="Google Shape;7;p1"/>
          <p:cNvSpPr txBox="1"/>
          <p:nvPr>
            <p:ph type="title"/>
          </p:nvPr>
        </p:nvSpPr>
        <p:spPr>
          <a:xfrm>
            <a:off x="395688" y="493663"/>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3C4043"/>
              </a:buClr>
              <a:buSzPts val="2400"/>
              <a:buFont typeface="Google Sans"/>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8" name="Google Shape;8;p1"/>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D9D9D9"/>
                </a:solidFill>
                <a:latin typeface="Roboto"/>
                <a:ea typeface="Roboto"/>
                <a:cs typeface="Roboto"/>
                <a:sym typeface="Roboto"/>
              </a:rPr>
              <a:t>Proprietary + Confidential</a:t>
            </a:r>
            <a:endParaRPr b="0" i="0" sz="600" u="none" cap="none" strike="noStrike">
              <a:solidFill>
                <a:srgbClr val="D9D9D9"/>
              </a:solidFill>
              <a:latin typeface="Roboto"/>
              <a:ea typeface="Roboto"/>
              <a:cs typeface="Roboto"/>
              <a:sym typeface="Roboto"/>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42" name="Shape 442"/>
        <p:cNvGrpSpPr/>
        <p:nvPr/>
      </p:nvGrpSpPr>
      <p:grpSpPr>
        <a:xfrm>
          <a:off x="0" y="0"/>
          <a:ext cx="0" cy="0"/>
          <a:chOff x="0" y="0"/>
          <a:chExt cx="0" cy="0"/>
        </a:xfrm>
      </p:grpSpPr>
      <p:sp>
        <p:nvSpPr>
          <p:cNvPr id="443" name="Google Shape;443;p44"/>
          <p:cNvSpPr txBox="1"/>
          <p:nvPr>
            <p:ph idx="1" type="body"/>
          </p:nvPr>
        </p:nvSpPr>
        <p:spPr>
          <a:xfrm>
            <a:off x="340663" y="1128663"/>
            <a:ext cx="7877100" cy="3452700"/>
          </a:xfrm>
          <a:prstGeom prst="rect">
            <a:avLst/>
          </a:prstGeom>
          <a:noFill/>
          <a:ln>
            <a:noFill/>
          </a:ln>
        </p:spPr>
        <p:txBody>
          <a:bodyPr anchorCtr="0" anchor="t" bIns="91425" lIns="91425" spcFirstLastPara="1" rIns="91425" wrap="square" tIns="91425">
            <a:noAutofit/>
          </a:bodyPr>
          <a:lstStyle>
            <a:lvl1pPr indent="-285750" lvl="0" marL="457200" marR="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1pPr>
            <a:lvl2pPr indent="-285750" lvl="1" marL="914400" marR="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2pPr>
            <a:lvl3pPr indent="-285750" lvl="2" marL="1371600" marR="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3pPr>
            <a:lvl4pPr indent="-285750" lvl="3" marL="1828800" marR="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4pPr>
            <a:lvl5pPr indent="-285750" lvl="4" marL="2286000" marR="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5pPr>
            <a:lvl6pPr indent="-285750" lvl="5" marL="2743200" marR="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6pPr>
            <a:lvl7pPr indent="-285750" lvl="6" marL="3200400" marR="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7pPr>
            <a:lvl8pPr indent="-285750" lvl="7" marL="3657600" marR="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8pPr>
            <a:lvl9pPr indent="-285750" lvl="8" marL="4114800" marR="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9pPr>
          </a:lstStyle>
          <a:p/>
        </p:txBody>
      </p:sp>
      <p:sp>
        <p:nvSpPr>
          <p:cNvPr id="444" name="Google Shape;444;p44"/>
          <p:cNvSpPr txBox="1"/>
          <p:nvPr>
            <p:ph type="title"/>
          </p:nvPr>
        </p:nvSpPr>
        <p:spPr>
          <a:xfrm>
            <a:off x="395688" y="493663"/>
            <a:ext cx="7877100" cy="8574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rgbClr val="3C4043"/>
              </a:buClr>
              <a:buSzPts val="2400"/>
              <a:buFont typeface="Google Sans"/>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445" name="Google Shape;445;p44"/>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Tree>
  </p:cSld>
  <p:clrMap accent1="accent1" accent2="accent2" accent3="accent3" accent4="accent4" accent5="accent5" accent6="accent6" bg1="lt1" bg2="dk2" tx1="dk1" tx2="lt2" folHlink="folHlink" hlink="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 id="2147483701" r:id="rId12"/>
    <p:sldLayoutId id="2147483702" r:id="rId13"/>
    <p:sldLayoutId id="2147483703" r:id="rId14"/>
    <p:sldLayoutId id="2147483704" r:id="rId15"/>
    <p:sldLayoutId id="2147483705" r:id="rId16"/>
    <p:sldLayoutId id="2147483706" r:id="rId17"/>
    <p:sldLayoutId id="2147483707" r:id="rId18"/>
    <p:sldLayoutId id="2147483708" r:id="rId19"/>
    <p:sldLayoutId id="2147483709" r:id="rId20"/>
    <p:sldLayoutId id="2147483710" r:id="rId21"/>
    <p:sldLayoutId id="2147483711" r:id="rId22"/>
    <p:sldLayoutId id="2147483712" r:id="rId23"/>
    <p:sldLayoutId id="2147483713" r:id="rId24"/>
    <p:sldLayoutId id="2147483714" r:id="rId25"/>
    <p:sldLayoutId id="2147483715" r:id="rId26"/>
    <p:sldLayoutId id="2147483716" r:id="rId27"/>
    <p:sldLayoutId id="2147483717" r:id="rId28"/>
    <p:sldLayoutId id="2147483718" r:id="rId29"/>
    <p:sldLayoutId id="2147483719" r:id="rId30"/>
    <p:sldLayoutId id="2147483720" r:id="rId31"/>
    <p:sldLayoutId id="2147483721" r:id="rId32"/>
    <p:sldLayoutId id="2147483722" r:id="rId33"/>
    <p:sldLayoutId id="2147483723" r:id="rId34"/>
    <p:sldLayoutId id="2147483724" r:id="rId35"/>
    <p:sldLayoutId id="2147483725" r:id="rId36"/>
    <p:sldLayoutId id="2147483726" r:id="rId37"/>
    <p:sldLayoutId id="2147483727" r:id="rId38"/>
    <p:sldLayoutId id="2147483728" r:id="rId39"/>
    <p:sldLayoutId id="2147483729" r:id="rId40"/>
    <p:sldLayoutId id="2147483730" r:id="rId41"/>
    <p:sldLayoutId id="2147483731" r:id="rId42"/>
    <p:sldLayoutId id="2147483732" r:id="rId4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0.xml"/><Relationship Id="rId3" Type="http://schemas.openxmlformats.org/officeDocument/2006/relationships/image" Target="../media/image1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11.xml"/><Relationship Id="rId3" Type="http://schemas.openxmlformats.org/officeDocument/2006/relationships/image" Target="../media/image1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2.xml"/><Relationship Id="rId3" Type="http://schemas.openxmlformats.org/officeDocument/2006/relationships/image" Target="../media/image15.png"/><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6.xml"/><Relationship Id="rId3" Type="http://schemas.openxmlformats.org/officeDocument/2006/relationships/image" Target="../media/image15.png"/><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8.xml"/><Relationship Id="rId3" Type="http://schemas.openxmlformats.org/officeDocument/2006/relationships/comments" Target="../comments/comment2.xml"/><Relationship Id="rId4" Type="http://schemas.openxmlformats.org/officeDocument/2006/relationships/image" Target="../media/image15.png"/><Relationship Id="rId5" Type="http://schemas.openxmlformats.org/officeDocument/2006/relationships/image" Target="../media/image1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9.xml"/><Relationship Id="rId3" Type="http://schemas.openxmlformats.org/officeDocument/2006/relationships/image" Target="../media/image15.png"/><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2.xml"/><Relationship Id="rId3" Type="http://schemas.openxmlformats.org/officeDocument/2006/relationships/image" Target="../media/image1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20.xml"/><Relationship Id="rId3" Type="http://schemas.openxmlformats.org/officeDocument/2006/relationships/image" Target="../media/image15.png"/><Relationship Id="rId4" Type="http://schemas.openxmlformats.org/officeDocument/2006/relationships/image" Target="../media/image1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3.xml"/><Relationship Id="rId3" Type="http://schemas.openxmlformats.org/officeDocument/2006/relationships/image" Target="../media/image1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30.xml"/><Relationship Id="rId3" Type="http://schemas.openxmlformats.org/officeDocument/2006/relationships/image" Target="../media/image15.png"/><Relationship Id="rId4" Type="http://schemas.openxmlformats.org/officeDocument/2006/relationships/image" Target="../media/image1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31.xml"/><Relationship Id="rId3" Type="http://schemas.openxmlformats.org/officeDocument/2006/relationships/image" Target="../media/image15.png"/><Relationship Id="rId4" Type="http://schemas.openxmlformats.org/officeDocument/2006/relationships/image" Target="../media/image1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32.xml"/><Relationship Id="rId3" Type="http://schemas.openxmlformats.org/officeDocument/2006/relationships/image" Target="../media/image15.png"/><Relationship Id="rId4" Type="http://schemas.openxmlformats.org/officeDocument/2006/relationships/image" Target="../media/image1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34.xml"/><Relationship Id="rId3" Type="http://schemas.openxmlformats.org/officeDocument/2006/relationships/image" Target="../media/image15.png"/><Relationship Id="rId4" Type="http://schemas.openxmlformats.org/officeDocument/2006/relationships/image" Target="../media/image1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35.xml"/><Relationship Id="rId3" Type="http://schemas.openxmlformats.org/officeDocument/2006/relationships/image" Target="../media/image15.png"/><Relationship Id="rId4" Type="http://schemas.openxmlformats.org/officeDocument/2006/relationships/image" Target="../media/image1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36.xml"/><Relationship Id="rId3" Type="http://schemas.openxmlformats.org/officeDocument/2006/relationships/image" Target="../media/image15.png"/><Relationship Id="rId4" Type="http://schemas.openxmlformats.org/officeDocument/2006/relationships/image" Target="../media/image1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38.xml"/><Relationship Id="rId3" Type="http://schemas.openxmlformats.org/officeDocument/2006/relationships/image" Target="../media/image15.png"/><Relationship Id="rId4" Type="http://schemas.openxmlformats.org/officeDocument/2006/relationships/image" Target="../media/image1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39.xml"/><Relationship Id="rId3" Type="http://schemas.openxmlformats.org/officeDocument/2006/relationships/image" Target="../media/image2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4.xml"/><Relationship Id="rId3" Type="http://schemas.openxmlformats.org/officeDocument/2006/relationships/image" Target="../media/image1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40.xml"/><Relationship Id="rId3" Type="http://schemas.openxmlformats.org/officeDocument/2006/relationships/image" Target="../media/image2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44.xml"/><Relationship Id="rId3" Type="http://schemas.openxmlformats.org/officeDocument/2006/relationships/image" Target="../media/image14.png"/><Relationship Id="rId4" Type="http://schemas.openxmlformats.org/officeDocument/2006/relationships/image" Target="../media/image1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45.xml"/><Relationship Id="rId3" Type="http://schemas.openxmlformats.org/officeDocument/2006/relationships/image" Target="../media/image14.png"/><Relationship Id="rId4" Type="http://schemas.openxmlformats.org/officeDocument/2006/relationships/image" Target="../media/image15.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48.xml"/><Relationship Id="rId3" Type="http://schemas.openxmlformats.org/officeDocument/2006/relationships/image" Target="../media/image14.png"/><Relationship Id="rId4" Type="http://schemas.openxmlformats.org/officeDocument/2006/relationships/image" Target="../media/image15.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5.xml"/><Relationship Id="rId3" Type="http://schemas.openxmlformats.org/officeDocument/2006/relationships/image" Target="../media/image14.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50.xml"/><Relationship Id="rId3" Type="http://schemas.openxmlformats.org/officeDocument/2006/relationships/comments" Target="../comments/commen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51.xml"/><Relationship Id="rId3" Type="http://schemas.openxmlformats.org/officeDocument/2006/relationships/comments" Target="../comments/comment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52.xml"/><Relationship Id="rId3" Type="http://schemas.openxmlformats.org/officeDocument/2006/relationships/image" Target="../media/image15.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53.xml"/><Relationship Id="rId3" Type="http://schemas.openxmlformats.org/officeDocument/2006/relationships/hyperlink" Target="https://goo.gle/learning-jax" TargetMode="External"/><Relationship Id="rId4" Type="http://schemas.openxmlformats.org/officeDocument/2006/relationships/image" Target="../media/image18.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54.xml"/><Relationship Id="rId3" Type="http://schemas.openxmlformats.org/officeDocument/2006/relationships/hyperlink" Target="https://goo.gle/jax-community" TargetMode="External"/><Relationship Id="rId4" Type="http://schemas.openxmlformats.org/officeDocument/2006/relationships/hyperlink" Target="https://jaxstack.ai" TargetMode="External"/><Relationship Id="rId5" Type="http://schemas.openxmlformats.org/officeDocument/2006/relationships/hyperlink" Target="https://jax.dev" TargetMode="External"/><Relationship Id="rId6" Type="http://schemas.openxmlformats.org/officeDocument/2006/relationships/hyperlink" Target="https://flax.readthedocs.io"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7.xml"/><Relationship Id="rId3" Type="http://schemas.openxmlformats.org/officeDocument/2006/relationships/image" Target="../media/image15.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9.xml"/><Relationship Id="rId3" Type="http://schemas.openxmlformats.org/officeDocument/2006/relationships/comments" Target="../comments/comment1.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7" name="Shape 897"/>
        <p:cNvGrpSpPr/>
        <p:nvPr/>
      </p:nvGrpSpPr>
      <p:grpSpPr>
        <a:xfrm>
          <a:off x="0" y="0"/>
          <a:ext cx="0" cy="0"/>
          <a:chOff x="0" y="0"/>
          <a:chExt cx="0" cy="0"/>
        </a:xfrm>
      </p:grpSpPr>
      <p:sp>
        <p:nvSpPr>
          <p:cNvPr id="898" name="Google Shape;898;p88"/>
          <p:cNvSpPr txBox="1"/>
          <p:nvPr>
            <p:ph type="title"/>
          </p:nvPr>
        </p:nvSpPr>
        <p:spPr>
          <a:xfrm>
            <a:off x="392925" y="1049175"/>
            <a:ext cx="7831200" cy="1935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Introducing Flax NNX:</a:t>
            </a:r>
            <a:br>
              <a:rPr lang="en"/>
            </a:br>
            <a:r>
              <a:rPr lang="en" sz="2400"/>
              <a:t>A Pythonic Neural Network Library for JAX</a:t>
            </a:r>
            <a:endParaRPr sz="2400"/>
          </a:p>
        </p:txBody>
      </p:sp>
      <p:sp>
        <p:nvSpPr>
          <p:cNvPr id="899" name="Google Shape;899;p88"/>
          <p:cNvSpPr txBox="1"/>
          <p:nvPr>
            <p:ph idx="2" type="subTitle"/>
          </p:nvPr>
        </p:nvSpPr>
        <p:spPr>
          <a:xfrm>
            <a:off x="422950" y="3714075"/>
            <a:ext cx="7831200" cy="300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rPr>
              <a:t>Helping PyTorch users learn NNX and JAX</a:t>
            </a:r>
            <a:endParaRPr>
              <a:solidFill>
                <a:schemeClr val="lt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5" name="Shape 985"/>
        <p:cNvGrpSpPr/>
        <p:nvPr/>
      </p:nvGrpSpPr>
      <p:grpSpPr>
        <a:xfrm>
          <a:off x="0" y="0"/>
          <a:ext cx="0" cy="0"/>
          <a:chOff x="0" y="0"/>
          <a:chExt cx="0" cy="0"/>
        </a:xfrm>
      </p:grpSpPr>
      <p:sp>
        <p:nvSpPr>
          <p:cNvPr id="986" name="Google Shape;986;p97"/>
          <p:cNvSpPr txBox="1"/>
          <p:nvPr>
            <p:ph idx="1" type="body"/>
          </p:nvPr>
        </p:nvSpPr>
        <p:spPr>
          <a:xfrm>
            <a:off x="344500" y="1648575"/>
            <a:ext cx="8249700" cy="461700"/>
          </a:xfrm>
          <a:prstGeom prst="rect">
            <a:avLst/>
          </a:prstGeom>
          <a:solidFill>
            <a:schemeClr val="lt1"/>
          </a:solidFill>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800">
                <a:solidFill>
                  <a:srgbClr val="F0F3F6"/>
                </a:solidFill>
                <a:latin typeface="Roboto Mono"/>
                <a:ea typeface="Roboto Mono"/>
                <a:cs typeface="Roboto Mono"/>
                <a:sym typeface="Roboto Mono"/>
              </a:rPr>
              <a:t>nnx.display(Linear(</a:t>
            </a:r>
            <a:r>
              <a:rPr lang="en" sz="1800">
                <a:solidFill>
                  <a:srgbClr val="91CBFF"/>
                </a:solidFill>
                <a:latin typeface="Roboto Mono"/>
                <a:ea typeface="Roboto Mono"/>
                <a:cs typeface="Roboto Mono"/>
                <a:sym typeface="Roboto Mono"/>
              </a:rPr>
              <a:t>2</a:t>
            </a:r>
            <a:r>
              <a:rPr lang="en" sz="1800">
                <a:solidFill>
                  <a:srgbClr val="F0F3F6"/>
                </a:solidFill>
                <a:latin typeface="Roboto Mono"/>
                <a:ea typeface="Roboto Mono"/>
                <a:cs typeface="Roboto Mono"/>
                <a:sym typeface="Roboto Mono"/>
              </a:rPr>
              <a:t>, </a:t>
            </a:r>
            <a:r>
              <a:rPr lang="en" sz="1800">
                <a:solidFill>
                  <a:srgbClr val="91CBFF"/>
                </a:solidFill>
                <a:latin typeface="Roboto Mono"/>
                <a:ea typeface="Roboto Mono"/>
                <a:cs typeface="Roboto Mono"/>
                <a:sym typeface="Roboto Mono"/>
              </a:rPr>
              <a:t>5</a:t>
            </a:r>
            <a:r>
              <a:rPr lang="en" sz="1800">
                <a:solidFill>
                  <a:srgbClr val="F0F3F6"/>
                </a:solidFill>
                <a:latin typeface="Roboto Mono"/>
                <a:ea typeface="Roboto Mono"/>
                <a:cs typeface="Roboto Mono"/>
                <a:sym typeface="Roboto Mono"/>
              </a:rPr>
              <a:t>, </a:t>
            </a:r>
            <a:r>
              <a:rPr lang="en" sz="1800">
                <a:solidFill>
                  <a:srgbClr val="FFB757"/>
                </a:solidFill>
                <a:latin typeface="Roboto Mono"/>
                <a:ea typeface="Roboto Mono"/>
                <a:cs typeface="Roboto Mono"/>
                <a:sym typeface="Roboto Mono"/>
              </a:rPr>
              <a:t>rngs</a:t>
            </a:r>
            <a:r>
              <a:rPr lang="en" sz="1800">
                <a:solidFill>
                  <a:srgbClr val="FF9492"/>
                </a:solidFill>
                <a:latin typeface="Roboto Mono"/>
                <a:ea typeface="Roboto Mono"/>
                <a:cs typeface="Roboto Mono"/>
                <a:sym typeface="Roboto Mono"/>
              </a:rPr>
              <a:t>=</a:t>
            </a:r>
            <a:r>
              <a:rPr lang="en" sz="1800">
                <a:solidFill>
                  <a:srgbClr val="F0F3F6"/>
                </a:solidFill>
                <a:latin typeface="Roboto Mono"/>
                <a:ea typeface="Roboto Mono"/>
                <a:cs typeface="Roboto Mono"/>
                <a:sym typeface="Roboto Mono"/>
              </a:rPr>
              <a:t>nnx.Rngs(</a:t>
            </a:r>
            <a:r>
              <a:rPr lang="en" sz="1800">
                <a:solidFill>
                  <a:srgbClr val="FFB757"/>
                </a:solidFill>
                <a:latin typeface="Roboto Mono"/>
                <a:ea typeface="Roboto Mono"/>
                <a:cs typeface="Roboto Mono"/>
                <a:sym typeface="Roboto Mono"/>
              </a:rPr>
              <a:t>params</a:t>
            </a:r>
            <a:r>
              <a:rPr lang="en" sz="1800">
                <a:solidFill>
                  <a:srgbClr val="FF9492"/>
                </a:solidFill>
                <a:latin typeface="Roboto Mono"/>
                <a:ea typeface="Roboto Mono"/>
                <a:cs typeface="Roboto Mono"/>
                <a:sym typeface="Roboto Mono"/>
              </a:rPr>
              <a:t>=</a:t>
            </a:r>
            <a:r>
              <a:rPr lang="en" sz="1800">
                <a:solidFill>
                  <a:srgbClr val="91CBFF"/>
                </a:solidFill>
                <a:latin typeface="Roboto Mono"/>
                <a:ea typeface="Roboto Mono"/>
                <a:cs typeface="Roboto Mono"/>
                <a:sym typeface="Roboto Mono"/>
              </a:rPr>
              <a:t>0</a:t>
            </a:r>
            <a:r>
              <a:rPr lang="en" sz="1800">
                <a:solidFill>
                  <a:srgbClr val="F0F3F6"/>
                </a:solidFill>
                <a:latin typeface="Roboto Mono"/>
                <a:ea typeface="Roboto Mono"/>
                <a:cs typeface="Roboto Mono"/>
                <a:sym typeface="Roboto Mono"/>
              </a:rPr>
              <a:t>)))</a:t>
            </a:r>
            <a:endParaRPr sz="1800">
              <a:solidFill>
                <a:schemeClr val="lt1"/>
              </a:solidFill>
            </a:endParaRPr>
          </a:p>
        </p:txBody>
      </p:sp>
      <p:sp>
        <p:nvSpPr>
          <p:cNvPr id="987" name="Google Shape;987;p97"/>
          <p:cNvSpPr txBox="1"/>
          <p:nvPr>
            <p:ph type="title"/>
          </p:nvPr>
        </p:nvSpPr>
        <p:spPr>
          <a:xfrm>
            <a:off x="344501" y="264375"/>
            <a:ext cx="7797000" cy="853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2100"/>
              <a:t>Flax NNX Python Graphs</a:t>
            </a:r>
            <a:endParaRPr sz="2100"/>
          </a:p>
          <a:p>
            <a:pPr indent="0" lvl="0" marL="0" rtl="0" algn="l">
              <a:spcBef>
                <a:spcPts val="1000"/>
              </a:spcBef>
              <a:spcAft>
                <a:spcPts val="0"/>
              </a:spcAft>
              <a:buNone/>
            </a:pPr>
            <a:r>
              <a:rPr lang="en" sz="1800">
                <a:solidFill>
                  <a:schemeClr val="lt1"/>
                </a:solidFill>
              </a:rPr>
              <a:t>Bridging JAX Power with Python Familiarity</a:t>
            </a:r>
            <a:endParaRPr sz="1800">
              <a:solidFill>
                <a:schemeClr val="lt1"/>
              </a:solidFill>
            </a:endParaRPr>
          </a:p>
        </p:txBody>
      </p:sp>
      <p:pic>
        <p:nvPicPr>
          <p:cNvPr id="988" name="Google Shape;988;p97"/>
          <p:cNvPicPr preferRelativeResize="0"/>
          <p:nvPr/>
        </p:nvPicPr>
        <p:blipFill>
          <a:blip r:embed="rId3">
            <a:alphaModFix/>
          </a:blip>
          <a:stretch>
            <a:fillRect/>
          </a:stretch>
        </p:blipFill>
        <p:spPr>
          <a:xfrm>
            <a:off x="152400" y="2262675"/>
            <a:ext cx="8441799" cy="158138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2" name="Shape 992"/>
        <p:cNvGrpSpPr/>
        <p:nvPr/>
      </p:nvGrpSpPr>
      <p:grpSpPr>
        <a:xfrm>
          <a:off x="0" y="0"/>
          <a:ext cx="0" cy="0"/>
          <a:chOff x="0" y="0"/>
          <a:chExt cx="0" cy="0"/>
        </a:xfrm>
      </p:grpSpPr>
      <p:pic>
        <p:nvPicPr>
          <p:cNvPr id="993" name="Google Shape;993;p98"/>
          <p:cNvPicPr preferRelativeResize="0"/>
          <p:nvPr/>
        </p:nvPicPr>
        <p:blipFill>
          <a:blip r:embed="rId3">
            <a:alphaModFix/>
          </a:blip>
          <a:stretch>
            <a:fillRect/>
          </a:stretch>
        </p:blipFill>
        <p:spPr>
          <a:xfrm>
            <a:off x="4" y="120347"/>
            <a:ext cx="9143999" cy="4902807"/>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7" name="Shape 997"/>
        <p:cNvGrpSpPr/>
        <p:nvPr/>
      </p:nvGrpSpPr>
      <p:grpSpPr>
        <a:xfrm>
          <a:off x="0" y="0"/>
          <a:ext cx="0" cy="0"/>
          <a:chOff x="0" y="0"/>
          <a:chExt cx="0" cy="0"/>
        </a:xfrm>
      </p:grpSpPr>
      <p:sp>
        <p:nvSpPr>
          <p:cNvPr id="998" name="Google Shape;998;p99"/>
          <p:cNvSpPr txBox="1"/>
          <p:nvPr>
            <p:ph idx="1" type="body"/>
          </p:nvPr>
        </p:nvSpPr>
        <p:spPr>
          <a:xfrm>
            <a:off x="344500" y="1115175"/>
            <a:ext cx="5120400" cy="3767700"/>
          </a:xfrm>
          <a:prstGeom prst="rect">
            <a:avLst/>
          </a:prstGeom>
        </p:spPr>
        <p:txBody>
          <a:bodyPr anchorCtr="0" anchor="t" bIns="91425" lIns="91425" spcFirstLastPara="1" rIns="91425" wrap="square" tIns="91425">
            <a:normAutofit/>
          </a:bodyPr>
          <a:lstStyle/>
          <a:p>
            <a:pPr indent="-374650" lvl="0" marL="457200" rtl="0" algn="l">
              <a:lnSpc>
                <a:spcPct val="115000"/>
              </a:lnSpc>
              <a:spcBef>
                <a:spcPts val="0"/>
              </a:spcBef>
              <a:spcAft>
                <a:spcPts val="0"/>
              </a:spcAft>
              <a:buClr>
                <a:schemeClr val="lt1"/>
              </a:buClr>
              <a:buSzPts val="2300"/>
              <a:buChar char="●"/>
            </a:pPr>
            <a:r>
              <a:rPr b="1" lang="en" sz="1800">
                <a:solidFill>
                  <a:schemeClr val="lt1"/>
                </a:solidFill>
              </a:rPr>
              <a:t>Direct Attribute Access</a:t>
            </a:r>
            <a:r>
              <a:rPr lang="en" sz="1800">
                <a:solidFill>
                  <a:schemeClr val="lt1"/>
                </a:solidFill>
              </a:rPr>
              <a:t>: Access layers and parameters like </a:t>
            </a:r>
            <a:r>
              <a:rPr lang="en" sz="1800">
                <a:solidFill>
                  <a:schemeClr val="lt1"/>
                </a:solidFill>
                <a:latin typeface="Roboto Mono Medium"/>
                <a:ea typeface="Roboto Mono Medium"/>
                <a:cs typeface="Roboto Mono Medium"/>
                <a:sym typeface="Roboto Mono Medium"/>
              </a:rPr>
              <a:t>model.layer1</a:t>
            </a:r>
            <a:r>
              <a:rPr lang="en" sz="1800">
                <a:solidFill>
                  <a:schemeClr val="lt1"/>
                </a:solidFill>
              </a:rPr>
              <a:t>, </a:t>
            </a:r>
            <a:r>
              <a:rPr lang="en" sz="1800">
                <a:solidFill>
                  <a:schemeClr val="lt1"/>
                </a:solidFill>
                <a:latin typeface="Roboto Mono Medium"/>
                <a:ea typeface="Roboto Mono Medium"/>
                <a:cs typeface="Roboto Mono Medium"/>
                <a:sym typeface="Roboto Mono Medium"/>
              </a:rPr>
              <a:t>model.layer1.weight</a:t>
            </a:r>
            <a:endParaRPr sz="1800">
              <a:solidFill>
                <a:schemeClr val="lt1"/>
              </a:solidFill>
              <a:latin typeface="Roboto Mono Medium"/>
              <a:ea typeface="Roboto Mono Medium"/>
              <a:cs typeface="Roboto Mono Medium"/>
              <a:sym typeface="Roboto Mono Medium"/>
            </a:endParaRPr>
          </a:p>
          <a:p>
            <a:pPr indent="-374650" lvl="0" marL="457200" rtl="0" algn="l">
              <a:lnSpc>
                <a:spcPct val="115000"/>
              </a:lnSpc>
              <a:spcBef>
                <a:spcPts val="1000"/>
              </a:spcBef>
              <a:spcAft>
                <a:spcPts val="0"/>
              </a:spcAft>
              <a:buClr>
                <a:schemeClr val="lt1"/>
              </a:buClr>
              <a:buSzPts val="2300"/>
              <a:buChar char="●"/>
            </a:pPr>
            <a:r>
              <a:rPr b="1" lang="en" sz="1800">
                <a:solidFill>
                  <a:schemeClr val="lt1"/>
                </a:solidFill>
              </a:rPr>
              <a:t>Standard Python References</a:t>
            </a:r>
            <a:r>
              <a:rPr lang="en" sz="1800">
                <a:solidFill>
                  <a:schemeClr val="lt1"/>
                </a:solidFill>
              </a:rPr>
              <a:t>: Assigning a layer to multiple attributes means they share the exact same object, just like in Python. Useful for weight sharing!</a:t>
            </a:r>
            <a:endParaRPr sz="1800">
              <a:solidFill>
                <a:schemeClr val="lt1"/>
              </a:solidFill>
            </a:endParaRPr>
          </a:p>
          <a:p>
            <a:pPr indent="-374650" lvl="0" marL="457200" rtl="0" algn="l">
              <a:lnSpc>
                <a:spcPct val="115000"/>
              </a:lnSpc>
              <a:spcBef>
                <a:spcPts val="1000"/>
              </a:spcBef>
              <a:spcAft>
                <a:spcPts val="1000"/>
              </a:spcAft>
              <a:buClr>
                <a:schemeClr val="lt1"/>
              </a:buClr>
              <a:buSzPts val="2300"/>
              <a:buChar char="●"/>
            </a:pPr>
            <a:r>
              <a:rPr b="1" lang="en" sz="1800">
                <a:solidFill>
                  <a:schemeClr val="lt1"/>
                </a:solidFill>
              </a:rPr>
              <a:t>Mutability</a:t>
            </a:r>
            <a:r>
              <a:rPr lang="en" sz="1800">
                <a:solidFill>
                  <a:schemeClr val="lt1"/>
                </a:solidFill>
              </a:rPr>
              <a:t>: Module state can be modified directly</a:t>
            </a:r>
            <a:endParaRPr sz="1800">
              <a:solidFill>
                <a:schemeClr val="lt1"/>
              </a:solidFill>
            </a:endParaRPr>
          </a:p>
        </p:txBody>
      </p:sp>
      <p:sp>
        <p:nvSpPr>
          <p:cNvPr id="999" name="Google Shape;999;p99"/>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Data Structure: Python Graphs</a:t>
            </a:r>
            <a:endParaRPr/>
          </a:p>
        </p:txBody>
      </p:sp>
      <p:pic>
        <p:nvPicPr>
          <p:cNvPr id="1000" name="Google Shape;1000;p99"/>
          <p:cNvPicPr preferRelativeResize="0"/>
          <p:nvPr/>
        </p:nvPicPr>
        <p:blipFill>
          <a:blip r:embed="rId3">
            <a:alphaModFix/>
          </a:blip>
          <a:stretch>
            <a:fillRect/>
          </a:stretch>
        </p:blipFill>
        <p:spPr>
          <a:xfrm>
            <a:off x="5546400" y="865450"/>
            <a:ext cx="1673025" cy="1673025"/>
          </a:xfrm>
          <a:prstGeom prst="rect">
            <a:avLst/>
          </a:prstGeom>
          <a:noFill/>
          <a:ln>
            <a:noFill/>
          </a:ln>
        </p:spPr>
      </p:pic>
      <p:pic>
        <p:nvPicPr>
          <p:cNvPr id="1001" name="Google Shape;1001;p99"/>
          <p:cNvPicPr preferRelativeResize="0"/>
          <p:nvPr/>
        </p:nvPicPr>
        <p:blipFill>
          <a:blip r:embed="rId4">
            <a:alphaModFix/>
          </a:blip>
          <a:stretch>
            <a:fillRect/>
          </a:stretch>
        </p:blipFill>
        <p:spPr>
          <a:xfrm>
            <a:off x="6866400" y="2538475"/>
            <a:ext cx="2024674" cy="202467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5" name="Shape 1005"/>
        <p:cNvGrpSpPr/>
        <p:nvPr/>
      </p:nvGrpSpPr>
      <p:grpSpPr>
        <a:xfrm>
          <a:off x="0" y="0"/>
          <a:ext cx="0" cy="0"/>
          <a:chOff x="0" y="0"/>
          <a:chExt cx="0" cy="0"/>
        </a:xfrm>
      </p:grpSpPr>
      <p:sp>
        <p:nvSpPr>
          <p:cNvPr id="1006" name="Google Shape;1006;p100"/>
          <p:cNvSpPr txBox="1"/>
          <p:nvPr>
            <p:ph idx="1" type="body"/>
          </p:nvPr>
        </p:nvSpPr>
        <p:spPr>
          <a:xfrm>
            <a:off x="344500" y="1191375"/>
            <a:ext cx="8309100" cy="3461700"/>
          </a:xfrm>
          <a:prstGeom prst="rect">
            <a:avLst/>
          </a:prstGeom>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800">
                <a:solidFill>
                  <a:schemeClr val="lt1"/>
                </a:solidFill>
              </a:rPr>
              <a:t>Handling State:</a:t>
            </a:r>
            <a:endParaRPr sz="1800">
              <a:solidFill>
                <a:schemeClr val="lt1"/>
              </a:solidFill>
            </a:endParaRPr>
          </a:p>
          <a:p>
            <a:pPr indent="-342900" lvl="0" marL="457200" rtl="0" algn="l">
              <a:lnSpc>
                <a:spcPct val="115000"/>
              </a:lnSpc>
              <a:spcBef>
                <a:spcPts val="1000"/>
              </a:spcBef>
              <a:spcAft>
                <a:spcPts val="0"/>
              </a:spcAft>
              <a:buClr>
                <a:schemeClr val="lt1"/>
              </a:buClr>
              <a:buSzPts val="1800"/>
              <a:buChar char="●"/>
            </a:pPr>
            <a:r>
              <a:rPr b="1" lang="en" sz="1800">
                <a:solidFill>
                  <a:schemeClr val="lt1"/>
                </a:solidFill>
              </a:rPr>
              <a:t>Static Config</a:t>
            </a:r>
            <a:r>
              <a:rPr lang="en" sz="1800">
                <a:solidFill>
                  <a:schemeClr val="lt1"/>
                </a:solidFill>
              </a:rPr>
              <a:t>: Regular Python attributes</a:t>
            </a:r>
            <a:endParaRPr sz="1800">
              <a:solidFill>
                <a:schemeClr val="lt1"/>
              </a:solidFill>
            </a:endParaRPr>
          </a:p>
          <a:p>
            <a:pPr indent="-342900" lvl="1" marL="914400" rtl="0" algn="l">
              <a:lnSpc>
                <a:spcPct val="115000"/>
              </a:lnSpc>
              <a:spcBef>
                <a:spcPts val="1000"/>
              </a:spcBef>
              <a:spcAft>
                <a:spcPts val="0"/>
              </a:spcAft>
              <a:buClr>
                <a:schemeClr val="lt1"/>
              </a:buClr>
              <a:buSzPts val="1800"/>
              <a:buChar char="○"/>
            </a:pPr>
            <a:r>
              <a:rPr lang="en" sz="1800">
                <a:solidFill>
                  <a:schemeClr val="lt1"/>
                </a:solidFill>
              </a:rPr>
              <a:t>e.g., </a:t>
            </a:r>
            <a:r>
              <a:rPr lang="en" sz="1800">
                <a:solidFill>
                  <a:schemeClr val="lt1"/>
                </a:solidFill>
                <a:latin typeface="Roboto Mono Medium"/>
                <a:ea typeface="Roboto Mono Medium"/>
                <a:cs typeface="Roboto Mono Medium"/>
                <a:sym typeface="Roboto Mono Medium"/>
              </a:rPr>
              <a:t>self.dropout_rate = 0.5</a:t>
            </a:r>
            <a:endParaRPr sz="1800">
              <a:solidFill>
                <a:schemeClr val="lt1"/>
              </a:solidFill>
              <a:latin typeface="Roboto Mono Medium"/>
              <a:ea typeface="Roboto Mono Medium"/>
              <a:cs typeface="Roboto Mono Medium"/>
              <a:sym typeface="Roboto Mono Medium"/>
            </a:endParaRPr>
          </a:p>
          <a:p>
            <a:pPr indent="-342900" lvl="0" marL="457200" rtl="0" algn="l">
              <a:lnSpc>
                <a:spcPct val="115000"/>
              </a:lnSpc>
              <a:spcBef>
                <a:spcPts val="1000"/>
              </a:spcBef>
              <a:spcAft>
                <a:spcPts val="0"/>
              </a:spcAft>
              <a:buClr>
                <a:schemeClr val="lt1"/>
              </a:buClr>
              <a:buSzPts val="1800"/>
              <a:buChar char="●"/>
            </a:pPr>
            <a:r>
              <a:rPr b="1" lang="en" sz="1800">
                <a:solidFill>
                  <a:schemeClr val="lt1"/>
                </a:solidFill>
              </a:rPr>
              <a:t>Dynamic State (Parameters/Buffers)</a:t>
            </a:r>
            <a:r>
              <a:rPr lang="en" sz="1800">
                <a:solidFill>
                  <a:schemeClr val="lt1"/>
                </a:solidFill>
              </a:rPr>
              <a:t>: Stored in special </a:t>
            </a:r>
            <a:r>
              <a:rPr lang="en" sz="1800">
                <a:solidFill>
                  <a:schemeClr val="lt1"/>
                </a:solidFill>
                <a:latin typeface="Roboto Mono Medium"/>
                <a:ea typeface="Roboto Mono Medium"/>
                <a:cs typeface="Roboto Mono Medium"/>
                <a:sym typeface="Roboto Mono Medium"/>
              </a:rPr>
              <a:t>nnx.Variable</a:t>
            </a:r>
            <a:r>
              <a:rPr lang="en" sz="1800">
                <a:solidFill>
                  <a:schemeClr val="lt1"/>
                </a:solidFill>
              </a:rPr>
              <a:t> container objects</a:t>
            </a:r>
            <a:endParaRPr sz="1800">
              <a:solidFill>
                <a:schemeClr val="lt1"/>
              </a:solidFill>
            </a:endParaRPr>
          </a:p>
          <a:p>
            <a:pPr indent="-342900" lvl="1" marL="914400" rtl="0" algn="l">
              <a:lnSpc>
                <a:spcPct val="115000"/>
              </a:lnSpc>
              <a:spcBef>
                <a:spcPts val="1000"/>
              </a:spcBef>
              <a:spcAft>
                <a:spcPts val="0"/>
              </a:spcAft>
              <a:buClr>
                <a:schemeClr val="lt1"/>
              </a:buClr>
              <a:buSzPts val="1800"/>
              <a:buChar char="○"/>
            </a:pPr>
            <a:r>
              <a:rPr lang="en" sz="1800">
                <a:solidFill>
                  <a:schemeClr val="lt1"/>
                </a:solidFill>
              </a:rPr>
              <a:t>e.g., </a:t>
            </a:r>
            <a:r>
              <a:rPr lang="en" sz="1800">
                <a:solidFill>
                  <a:schemeClr val="lt1"/>
                </a:solidFill>
                <a:latin typeface="Roboto Mono Medium"/>
                <a:ea typeface="Roboto Mono Medium"/>
                <a:cs typeface="Roboto Mono Medium"/>
                <a:sym typeface="Roboto Mono Medium"/>
              </a:rPr>
              <a:t>nnx.Param</a:t>
            </a:r>
            <a:r>
              <a:rPr lang="en" sz="1800">
                <a:solidFill>
                  <a:schemeClr val="lt1"/>
                </a:solidFill>
              </a:rPr>
              <a:t> for trainable weights</a:t>
            </a:r>
            <a:endParaRPr sz="1800">
              <a:solidFill>
                <a:schemeClr val="lt1"/>
              </a:solidFill>
            </a:endParaRPr>
          </a:p>
          <a:p>
            <a:pPr indent="-342900" lvl="0" marL="457200" rtl="0" algn="l">
              <a:lnSpc>
                <a:spcPct val="115000"/>
              </a:lnSpc>
              <a:spcBef>
                <a:spcPts val="1000"/>
              </a:spcBef>
              <a:spcAft>
                <a:spcPts val="0"/>
              </a:spcAft>
              <a:buClr>
                <a:schemeClr val="lt1"/>
              </a:buClr>
              <a:buSzPts val="1800"/>
              <a:buChar char="●"/>
            </a:pPr>
            <a:r>
              <a:rPr lang="en" sz="1800">
                <a:solidFill>
                  <a:schemeClr val="lt1"/>
                </a:solidFill>
              </a:rPr>
              <a:t>Access the actual JAX array data via </a:t>
            </a:r>
            <a:r>
              <a:rPr lang="en" sz="1800">
                <a:solidFill>
                  <a:schemeClr val="lt1"/>
                </a:solidFill>
                <a:latin typeface="Roboto Mono Medium"/>
                <a:ea typeface="Roboto Mono Medium"/>
                <a:cs typeface="Roboto Mono Medium"/>
                <a:sym typeface="Roboto Mono Medium"/>
              </a:rPr>
              <a:t>.value</a:t>
            </a:r>
            <a:endParaRPr sz="1800">
              <a:solidFill>
                <a:schemeClr val="lt1"/>
              </a:solidFill>
            </a:endParaRPr>
          </a:p>
          <a:p>
            <a:pPr indent="-342900" lvl="1" marL="914400" rtl="0" algn="l">
              <a:lnSpc>
                <a:spcPct val="115000"/>
              </a:lnSpc>
              <a:spcBef>
                <a:spcPts val="1000"/>
              </a:spcBef>
              <a:spcAft>
                <a:spcPts val="1000"/>
              </a:spcAft>
              <a:buClr>
                <a:schemeClr val="lt1"/>
              </a:buClr>
              <a:buSzPts val="1800"/>
              <a:buChar char="○"/>
            </a:pPr>
            <a:r>
              <a:rPr lang="en" sz="1800">
                <a:solidFill>
                  <a:schemeClr val="lt1"/>
                </a:solidFill>
              </a:rPr>
              <a:t>e.g., </a:t>
            </a:r>
            <a:r>
              <a:rPr lang="en" sz="1800">
                <a:solidFill>
                  <a:schemeClr val="lt1"/>
                </a:solidFill>
                <a:latin typeface="Roboto Mono Medium"/>
                <a:ea typeface="Roboto Mono Medium"/>
                <a:cs typeface="Roboto Mono Medium"/>
                <a:sym typeface="Roboto Mono Medium"/>
              </a:rPr>
              <a:t>self.weight.value</a:t>
            </a:r>
            <a:endParaRPr sz="1800">
              <a:solidFill>
                <a:schemeClr val="lt1"/>
              </a:solidFill>
            </a:endParaRPr>
          </a:p>
        </p:txBody>
      </p:sp>
      <p:sp>
        <p:nvSpPr>
          <p:cNvPr id="1007" name="Google Shape;1007;p100"/>
          <p:cNvSpPr txBox="1"/>
          <p:nvPr>
            <p:ph type="title"/>
          </p:nvPr>
        </p:nvSpPr>
        <p:spPr>
          <a:xfrm>
            <a:off x="344500" y="264375"/>
            <a:ext cx="8151900" cy="4755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2100"/>
              <a:t>Python Graphs in Practice: Like </a:t>
            </a:r>
            <a:r>
              <a:rPr lang="en" sz="2100">
                <a:latin typeface="Roboto Mono Medium"/>
                <a:ea typeface="Roboto Mono Medium"/>
                <a:cs typeface="Roboto Mono Medium"/>
                <a:sym typeface="Roboto Mono Medium"/>
              </a:rPr>
              <a:t>torch.nn.Module</a:t>
            </a:r>
            <a:r>
              <a:rPr lang="en" sz="2100"/>
              <a:t> but for JAX</a:t>
            </a:r>
            <a:endParaRPr sz="1800">
              <a:solidFill>
                <a:schemeClr val="lt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1" name="Shape 1011"/>
        <p:cNvGrpSpPr/>
        <p:nvPr/>
      </p:nvGrpSpPr>
      <p:grpSpPr>
        <a:xfrm>
          <a:off x="0" y="0"/>
          <a:ext cx="0" cy="0"/>
          <a:chOff x="0" y="0"/>
          <a:chExt cx="0" cy="0"/>
        </a:xfrm>
      </p:grpSpPr>
      <p:sp>
        <p:nvSpPr>
          <p:cNvPr id="1012" name="Google Shape;1012;p101"/>
          <p:cNvSpPr txBox="1"/>
          <p:nvPr>
            <p:ph idx="1" type="body"/>
          </p:nvPr>
        </p:nvSpPr>
        <p:spPr>
          <a:xfrm>
            <a:off x="344500" y="1343775"/>
            <a:ext cx="5094900" cy="2948700"/>
          </a:xfrm>
          <a:prstGeom prst="rect">
            <a:avLst/>
          </a:prstGeom>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Clr>
                <a:schemeClr val="lt1"/>
              </a:buClr>
              <a:buSzPts val="1800"/>
              <a:buChar char="●"/>
            </a:pPr>
            <a:r>
              <a:rPr lang="en" sz="1800">
                <a:solidFill>
                  <a:schemeClr val="lt1"/>
                </a:solidFill>
              </a:rPr>
              <a:t>Why Python Graphs?</a:t>
            </a:r>
            <a:endParaRPr sz="1800">
              <a:solidFill>
                <a:schemeClr val="lt1"/>
              </a:solidFill>
            </a:endParaRPr>
          </a:p>
          <a:p>
            <a:pPr indent="-342900" lvl="1" marL="914400" rtl="0" algn="l">
              <a:lnSpc>
                <a:spcPct val="115000"/>
              </a:lnSpc>
              <a:spcBef>
                <a:spcPts val="1000"/>
              </a:spcBef>
              <a:spcAft>
                <a:spcPts val="0"/>
              </a:spcAft>
              <a:buClr>
                <a:schemeClr val="lt1"/>
              </a:buClr>
              <a:buSzPts val="1800"/>
              <a:buChar char="○"/>
            </a:pPr>
            <a:r>
              <a:rPr b="1" lang="en" sz="1800">
                <a:solidFill>
                  <a:schemeClr val="lt1"/>
                </a:solidFill>
              </a:rPr>
              <a:t>Mutability</a:t>
            </a:r>
            <a:r>
              <a:rPr lang="en" sz="1800">
                <a:solidFill>
                  <a:schemeClr val="lt1"/>
                </a:solidFill>
              </a:rPr>
              <a:t>: Allowing objects (like model layers) to change their internal state directly.</a:t>
            </a:r>
            <a:endParaRPr sz="1800">
              <a:solidFill>
                <a:schemeClr val="lt1"/>
              </a:solidFill>
            </a:endParaRPr>
          </a:p>
          <a:p>
            <a:pPr indent="-342900" lvl="1" marL="914400" rtl="0" algn="l">
              <a:lnSpc>
                <a:spcPct val="115000"/>
              </a:lnSpc>
              <a:spcBef>
                <a:spcPts val="1000"/>
              </a:spcBef>
              <a:spcAft>
                <a:spcPts val="1000"/>
              </a:spcAft>
              <a:buClr>
                <a:schemeClr val="lt1"/>
              </a:buClr>
              <a:buSzPts val="1800"/>
              <a:buChar char="○"/>
            </a:pPr>
            <a:r>
              <a:rPr b="1" lang="en" sz="1800">
                <a:solidFill>
                  <a:schemeClr val="lt1"/>
                </a:solidFill>
              </a:rPr>
              <a:t>Reference Sharing</a:t>
            </a:r>
            <a:r>
              <a:rPr lang="en" sz="1800">
                <a:solidFill>
                  <a:schemeClr val="lt1"/>
                </a:solidFill>
              </a:rPr>
              <a:t>: Ensuring that if you assign the same layer object to multiple places in your model, it's truly the same object instance.</a:t>
            </a:r>
            <a:endParaRPr sz="1800">
              <a:solidFill>
                <a:schemeClr val="lt1"/>
              </a:solidFill>
            </a:endParaRPr>
          </a:p>
        </p:txBody>
      </p:sp>
      <p:sp>
        <p:nvSpPr>
          <p:cNvPr id="1013" name="Google Shape;1013;p101"/>
          <p:cNvSpPr txBox="1"/>
          <p:nvPr>
            <p:ph type="title"/>
          </p:nvPr>
        </p:nvSpPr>
        <p:spPr>
          <a:xfrm>
            <a:off x="344501" y="264375"/>
            <a:ext cx="7797000" cy="853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2100"/>
              <a:t>Flax NNX Python Graphs</a:t>
            </a:r>
            <a:endParaRPr sz="2100"/>
          </a:p>
          <a:p>
            <a:pPr indent="0" lvl="0" marL="0" rtl="0" algn="l">
              <a:spcBef>
                <a:spcPts val="1000"/>
              </a:spcBef>
              <a:spcAft>
                <a:spcPts val="0"/>
              </a:spcAft>
              <a:buNone/>
            </a:pPr>
            <a:r>
              <a:rPr lang="en" sz="1800">
                <a:solidFill>
                  <a:schemeClr val="lt1"/>
                </a:solidFill>
              </a:rPr>
              <a:t>Bridging JAX Power with Python Familiarity</a:t>
            </a:r>
            <a:endParaRPr sz="1800">
              <a:solidFill>
                <a:schemeClr val="lt1"/>
              </a:solidFill>
            </a:endParaRPr>
          </a:p>
        </p:txBody>
      </p:sp>
      <p:grpSp>
        <p:nvGrpSpPr>
          <p:cNvPr id="1014" name="Google Shape;1014;p101"/>
          <p:cNvGrpSpPr/>
          <p:nvPr/>
        </p:nvGrpSpPr>
        <p:grpSpPr>
          <a:xfrm>
            <a:off x="5322185" y="1552354"/>
            <a:ext cx="3607892" cy="2089137"/>
            <a:chOff x="5322185" y="1552354"/>
            <a:chExt cx="3607892" cy="2089137"/>
          </a:xfrm>
        </p:grpSpPr>
        <p:cxnSp>
          <p:nvCxnSpPr>
            <p:cNvPr id="1015" name="Google Shape;1015;p101"/>
            <p:cNvCxnSpPr>
              <a:stCxn id="1016" idx="6"/>
              <a:endCxn id="1017" idx="2"/>
            </p:cNvCxnSpPr>
            <p:nvPr/>
          </p:nvCxnSpPr>
          <p:spPr>
            <a:xfrm>
              <a:off x="6238588" y="2596923"/>
              <a:ext cx="472500" cy="629700"/>
            </a:xfrm>
            <a:prstGeom prst="bentConnector3">
              <a:avLst>
                <a:gd fmla="val 49988" name="adj1"/>
              </a:avLst>
            </a:prstGeom>
            <a:noFill/>
            <a:ln cap="flat" cmpd="sng" w="9525">
              <a:solidFill>
                <a:srgbClr val="C2C2C2"/>
              </a:solidFill>
              <a:prstDash val="solid"/>
              <a:round/>
              <a:headEnd len="sm" w="sm" type="none"/>
              <a:tailEnd len="sm" w="sm" type="none"/>
            </a:ln>
          </p:spPr>
        </p:cxnSp>
        <p:cxnSp>
          <p:nvCxnSpPr>
            <p:cNvPr id="1018" name="Google Shape;1018;p101"/>
            <p:cNvCxnSpPr>
              <a:stCxn id="1016" idx="6"/>
              <a:endCxn id="1019" idx="2"/>
            </p:cNvCxnSpPr>
            <p:nvPr/>
          </p:nvCxnSpPr>
          <p:spPr>
            <a:xfrm flipH="1" rot="10800000">
              <a:off x="6238588" y="1967223"/>
              <a:ext cx="472500" cy="629700"/>
            </a:xfrm>
            <a:prstGeom prst="bentConnector3">
              <a:avLst>
                <a:gd fmla="val 49988" name="adj1"/>
              </a:avLst>
            </a:prstGeom>
            <a:noFill/>
            <a:ln cap="flat" cmpd="sng" w="9525">
              <a:solidFill>
                <a:srgbClr val="C2C2C2"/>
              </a:solidFill>
              <a:prstDash val="solid"/>
              <a:round/>
              <a:headEnd len="sm" w="sm" type="none"/>
              <a:tailEnd len="sm" w="sm" type="none"/>
            </a:ln>
          </p:spPr>
        </p:cxnSp>
        <p:cxnSp>
          <p:nvCxnSpPr>
            <p:cNvPr id="1020" name="Google Shape;1020;p101"/>
            <p:cNvCxnSpPr>
              <a:stCxn id="1021" idx="3"/>
              <a:endCxn id="1022" idx="2"/>
            </p:cNvCxnSpPr>
            <p:nvPr/>
          </p:nvCxnSpPr>
          <p:spPr>
            <a:xfrm flipH="1" rot="10800000">
              <a:off x="7623357" y="1659775"/>
              <a:ext cx="394200" cy="307500"/>
            </a:xfrm>
            <a:prstGeom prst="bentConnector3">
              <a:avLst>
                <a:gd fmla="val 50017" name="adj1"/>
              </a:avLst>
            </a:prstGeom>
            <a:noFill/>
            <a:ln cap="flat" cmpd="sng" w="9525">
              <a:solidFill>
                <a:srgbClr val="C2C2C2"/>
              </a:solidFill>
              <a:prstDash val="solid"/>
              <a:round/>
              <a:headEnd len="sm" w="sm" type="none"/>
              <a:tailEnd len="sm" w="sm" type="none"/>
            </a:ln>
          </p:spPr>
        </p:cxnSp>
        <p:cxnSp>
          <p:nvCxnSpPr>
            <p:cNvPr id="1023" name="Google Shape;1023;p101"/>
            <p:cNvCxnSpPr>
              <a:stCxn id="1021" idx="3"/>
              <a:endCxn id="1024" idx="2"/>
            </p:cNvCxnSpPr>
            <p:nvPr/>
          </p:nvCxnSpPr>
          <p:spPr>
            <a:xfrm>
              <a:off x="7623357" y="1967275"/>
              <a:ext cx="394200" cy="297600"/>
            </a:xfrm>
            <a:prstGeom prst="bentConnector3">
              <a:avLst>
                <a:gd fmla="val 50017" name="adj1"/>
              </a:avLst>
            </a:prstGeom>
            <a:noFill/>
            <a:ln cap="flat" cmpd="sng" w="9525">
              <a:solidFill>
                <a:srgbClr val="C2C2C2"/>
              </a:solidFill>
              <a:prstDash val="solid"/>
              <a:round/>
              <a:headEnd len="sm" w="sm" type="none"/>
              <a:tailEnd len="sm" w="sm" type="none"/>
            </a:ln>
          </p:spPr>
        </p:cxnSp>
        <p:cxnSp>
          <p:nvCxnSpPr>
            <p:cNvPr id="1025" name="Google Shape;1025;p101"/>
            <p:cNvCxnSpPr>
              <a:stCxn id="1026" idx="3"/>
              <a:endCxn id="1027" idx="2"/>
            </p:cNvCxnSpPr>
            <p:nvPr/>
          </p:nvCxnSpPr>
          <p:spPr>
            <a:xfrm flipH="1" rot="10800000">
              <a:off x="7623357" y="2919070"/>
              <a:ext cx="394200" cy="307500"/>
            </a:xfrm>
            <a:prstGeom prst="bentConnector3">
              <a:avLst>
                <a:gd fmla="val 50017" name="adj1"/>
              </a:avLst>
            </a:prstGeom>
            <a:noFill/>
            <a:ln cap="flat" cmpd="sng" w="9525">
              <a:solidFill>
                <a:srgbClr val="C2C2C2"/>
              </a:solidFill>
              <a:prstDash val="solid"/>
              <a:round/>
              <a:headEnd len="sm" w="sm" type="none"/>
              <a:tailEnd len="sm" w="sm" type="none"/>
            </a:ln>
          </p:spPr>
        </p:cxnSp>
        <p:cxnSp>
          <p:nvCxnSpPr>
            <p:cNvPr id="1028" name="Google Shape;1028;p101"/>
            <p:cNvCxnSpPr>
              <a:stCxn id="1026" idx="3"/>
              <a:endCxn id="1029" idx="2"/>
            </p:cNvCxnSpPr>
            <p:nvPr/>
          </p:nvCxnSpPr>
          <p:spPr>
            <a:xfrm>
              <a:off x="7623357" y="3226570"/>
              <a:ext cx="394200" cy="307500"/>
            </a:xfrm>
            <a:prstGeom prst="bentConnector3">
              <a:avLst>
                <a:gd fmla="val 50017" name="adj1"/>
              </a:avLst>
            </a:prstGeom>
            <a:noFill/>
            <a:ln cap="flat" cmpd="sng" w="9525">
              <a:solidFill>
                <a:srgbClr val="C2C2C2"/>
              </a:solidFill>
              <a:prstDash val="solid"/>
              <a:round/>
              <a:headEnd len="sm" w="sm" type="none"/>
              <a:tailEnd len="sm" w="sm" type="none"/>
            </a:ln>
          </p:spPr>
        </p:cxnSp>
        <p:grpSp>
          <p:nvGrpSpPr>
            <p:cNvPr id="1030" name="Google Shape;1030;p101"/>
            <p:cNvGrpSpPr/>
            <p:nvPr/>
          </p:nvGrpSpPr>
          <p:grpSpPr>
            <a:xfrm>
              <a:off x="8017694" y="1552354"/>
              <a:ext cx="912383" cy="214726"/>
              <a:chOff x="5592550" y="1018950"/>
              <a:chExt cx="1356300" cy="319200"/>
            </a:xfrm>
          </p:grpSpPr>
          <p:sp>
            <p:nvSpPr>
              <p:cNvPr id="1031" name="Google Shape;1031;p101"/>
              <p:cNvSpPr/>
              <p:nvPr/>
            </p:nvSpPr>
            <p:spPr>
              <a:xfrm>
                <a:off x="5766550" y="1018950"/>
                <a:ext cx="1182300" cy="319200"/>
              </a:xfrm>
              <a:prstGeom prst="roundRect">
                <a:avLst>
                  <a:gd fmla="val 16667" name="adj"/>
                </a:avLst>
              </a:prstGeom>
              <a:noFill/>
              <a:ln>
                <a:noFill/>
              </a:ln>
            </p:spPr>
            <p:txBody>
              <a:bodyPr anchorCtr="0" anchor="ctr" bIns="61500" lIns="61500" spcFirstLastPara="1" rIns="61500" wrap="square" tIns="61500">
                <a:noAutofit/>
              </a:bodyPr>
              <a:lstStyle/>
              <a:p>
                <a:pPr indent="0" lvl="0" marL="0" rtl="0" algn="l">
                  <a:spcBef>
                    <a:spcPts val="0"/>
                  </a:spcBef>
                  <a:spcAft>
                    <a:spcPts val="0"/>
                  </a:spcAft>
                  <a:buNone/>
                </a:pPr>
                <a:r>
                  <a:rPr lang="en" sz="839">
                    <a:solidFill>
                      <a:srgbClr val="3D3D3D"/>
                    </a:solidFill>
                    <a:latin typeface="Roboto"/>
                    <a:ea typeface="Roboto"/>
                    <a:cs typeface="Roboto"/>
                    <a:sym typeface="Roboto"/>
                  </a:rPr>
                  <a:t>nnx.Param</a:t>
                </a:r>
                <a:endParaRPr sz="839">
                  <a:solidFill>
                    <a:srgbClr val="3D3D3D"/>
                  </a:solidFill>
                  <a:latin typeface="Roboto"/>
                  <a:ea typeface="Roboto"/>
                  <a:cs typeface="Roboto"/>
                  <a:sym typeface="Roboto"/>
                </a:endParaRPr>
              </a:p>
            </p:txBody>
          </p:sp>
          <p:sp>
            <p:nvSpPr>
              <p:cNvPr id="1022" name="Google Shape;1022;p101"/>
              <p:cNvSpPr/>
              <p:nvPr/>
            </p:nvSpPr>
            <p:spPr>
              <a:xfrm>
                <a:off x="5592550" y="1091550"/>
                <a:ext cx="174000" cy="174000"/>
              </a:xfrm>
              <a:prstGeom prst="ellipse">
                <a:avLst/>
              </a:prstGeom>
              <a:solidFill>
                <a:srgbClr val="505050"/>
              </a:solidFill>
              <a:ln>
                <a:noFill/>
              </a:ln>
            </p:spPr>
            <p:txBody>
              <a:bodyPr anchorCtr="0" anchor="ctr" bIns="61500" lIns="61500" spcFirstLastPara="1" rIns="61500" wrap="square" tIns="61500">
                <a:noAutofit/>
              </a:bodyPr>
              <a:lstStyle/>
              <a:p>
                <a:pPr indent="0" lvl="0" marL="0" rtl="0" algn="l">
                  <a:spcBef>
                    <a:spcPts val="0"/>
                  </a:spcBef>
                  <a:spcAft>
                    <a:spcPts val="0"/>
                  </a:spcAft>
                  <a:buNone/>
                </a:pPr>
                <a:r>
                  <a:t/>
                </a:r>
                <a:endParaRPr/>
              </a:p>
            </p:txBody>
          </p:sp>
        </p:grpSp>
        <p:grpSp>
          <p:nvGrpSpPr>
            <p:cNvPr id="1032" name="Google Shape;1032;p101"/>
            <p:cNvGrpSpPr/>
            <p:nvPr/>
          </p:nvGrpSpPr>
          <p:grpSpPr>
            <a:xfrm>
              <a:off x="6710974" y="1859912"/>
              <a:ext cx="912383" cy="214726"/>
              <a:chOff x="3650050" y="1476150"/>
              <a:chExt cx="1356300" cy="319200"/>
            </a:xfrm>
          </p:grpSpPr>
          <p:sp>
            <p:nvSpPr>
              <p:cNvPr id="1021" name="Google Shape;1021;p101"/>
              <p:cNvSpPr/>
              <p:nvPr/>
            </p:nvSpPr>
            <p:spPr>
              <a:xfrm>
                <a:off x="3824050" y="1476150"/>
                <a:ext cx="1182300" cy="319200"/>
              </a:xfrm>
              <a:prstGeom prst="roundRect">
                <a:avLst>
                  <a:gd fmla="val 16667" name="adj"/>
                </a:avLst>
              </a:prstGeom>
              <a:noFill/>
              <a:ln>
                <a:noFill/>
              </a:ln>
            </p:spPr>
            <p:txBody>
              <a:bodyPr anchorCtr="0" anchor="ctr" bIns="61500" lIns="61500" spcFirstLastPara="1" rIns="61500" wrap="square" tIns="61500">
                <a:noAutofit/>
              </a:bodyPr>
              <a:lstStyle/>
              <a:p>
                <a:pPr indent="0" lvl="0" marL="0" rtl="0" algn="l">
                  <a:spcBef>
                    <a:spcPts val="0"/>
                  </a:spcBef>
                  <a:spcAft>
                    <a:spcPts val="0"/>
                  </a:spcAft>
                  <a:buNone/>
                </a:pPr>
                <a:r>
                  <a:rPr lang="en" sz="839">
                    <a:solidFill>
                      <a:srgbClr val="3D3D3D"/>
                    </a:solidFill>
                    <a:latin typeface="Roboto"/>
                    <a:ea typeface="Roboto"/>
                    <a:cs typeface="Roboto"/>
                    <a:sym typeface="Roboto"/>
                  </a:rPr>
                  <a:t>nnx.Module</a:t>
                </a:r>
                <a:endParaRPr sz="839">
                  <a:solidFill>
                    <a:srgbClr val="3D3D3D"/>
                  </a:solidFill>
                  <a:latin typeface="Roboto"/>
                  <a:ea typeface="Roboto"/>
                  <a:cs typeface="Roboto"/>
                  <a:sym typeface="Roboto"/>
                </a:endParaRPr>
              </a:p>
            </p:txBody>
          </p:sp>
          <p:sp>
            <p:nvSpPr>
              <p:cNvPr id="1019" name="Google Shape;1019;p101"/>
              <p:cNvSpPr/>
              <p:nvPr/>
            </p:nvSpPr>
            <p:spPr>
              <a:xfrm>
                <a:off x="3650050" y="1548750"/>
                <a:ext cx="174000" cy="174000"/>
              </a:xfrm>
              <a:prstGeom prst="ellipse">
                <a:avLst/>
              </a:prstGeom>
              <a:solidFill>
                <a:srgbClr val="414141"/>
              </a:solidFill>
              <a:ln>
                <a:noFill/>
              </a:ln>
            </p:spPr>
            <p:txBody>
              <a:bodyPr anchorCtr="0" anchor="ctr" bIns="61500" lIns="61500" spcFirstLastPara="1" rIns="61500" wrap="square" tIns="61500">
                <a:noAutofit/>
              </a:bodyPr>
              <a:lstStyle/>
              <a:p>
                <a:pPr indent="0" lvl="0" marL="0" rtl="0" algn="l">
                  <a:spcBef>
                    <a:spcPts val="0"/>
                  </a:spcBef>
                  <a:spcAft>
                    <a:spcPts val="0"/>
                  </a:spcAft>
                  <a:buNone/>
                </a:pPr>
                <a:r>
                  <a:t/>
                </a:r>
                <a:endParaRPr/>
              </a:p>
            </p:txBody>
          </p:sp>
        </p:grpSp>
        <p:grpSp>
          <p:nvGrpSpPr>
            <p:cNvPr id="1033" name="Google Shape;1033;p101"/>
            <p:cNvGrpSpPr/>
            <p:nvPr/>
          </p:nvGrpSpPr>
          <p:grpSpPr>
            <a:xfrm>
              <a:off x="5322185" y="2489560"/>
              <a:ext cx="916402" cy="214726"/>
              <a:chOff x="1596750" y="2412150"/>
              <a:chExt cx="1362275" cy="319200"/>
            </a:xfrm>
          </p:grpSpPr>
          <p:sp>
            <p:nvSpPr>
              <p:cNvPr id="1034" name="Google Shape;1034;p101"/>
              <p:cNvSpPr/>
              <p:nvPr/>
            </p:nvSpPr>
            <p:spPr>
              <a:xfrm>
                <a:off x="1596750" y="2412150"/>
                <a:ext cx="1182300" cy="319200"/>
              </a:xfrm>
              <a:prstGeom prst="roundRect">
                <a:avLst>
                  <a:gd fmla="val 16667" name="adj"/>
                </a:avLst>
              </a:prstGeom>
              <a:noFill/>
              <a:ln>
                <a:noFill/>
              </a:ln>
            </p:spPr>
            <p:txBody>
              <a:bodyPr anchorCtr="0" anchor="ctr" bIns="61500" lIns="61500" spcFirstLastPara="1" rIns="61500" wrap="square" tIns="61500">
                <a:noAutofit/>
              </a:bodyPr>
              <a:lstStyle/>
              <a:p>
                <a:pPr indent="0" lvl="0" marL="0" rtl="0" algn="r">
                  <a:spcBef>
                    <a:spcPts val="0"/>
                  </a:spcBef>
                  <a:spcAft>
                    <a:spcPts val="0"/>
                  </a:spcAft>
                  <a:buNone/>
                </a:pPr>
                <a:r>
                  <a:rPr lang="en" sz="839">
                    <a:solidFill>
                      <a:srgbClr val="3D3D3D"/>
                    </a:solidFill>
                    <a:latin typeface="Roboto"/>
                    <a:ea typeface="Roboto"/>
                    <a:cs typeface="Roboto"/>
                    <a:sym typeface="Roboto"/>
                  </a:rPr>
                  <a:t>nnx.Module</a:t>
                </a:r>
                <a:endParaRPr sz="839">
                  <a:solidFill>
                    <a:srgbClr val="3D3D3D"/>
                  </a:solidFill>
                  <a:latin typeface="Roboto"/>
                  <a:ea typeface="Roboto"/>
                  <a:cs typeface="Roboto"/>
                  <a:sym typeface="Roboto"/>
                </a:endParaRPr>
              </a:p>
            </p:txBody>
          </p:sp>
          <p:sp>
            <p:nvSpPr>
              <p:cNvPr id="1016" name="Google Shape;1016;p101"/>
              <p:cNvSpPr/>
              <p:nvPr/>
            </p:nvSpPr>
            <p:spPr>
              <a:xfrm>
                <a:off x="2785025" y="2484750"/>
                <a:ext cx="174000" cy="174000"/>
              </a:xfrm>
              <a:prstGeom prst="ellipse">
                <a:avLst/>
              </a:prstGeom>
              <a:solidFill>
                <a:srgbClr val="2F2F2F"/>
              </a:solidFill>
              <a:ln>
                <a:noFill/>
              </a:ln>
            </p:spPr>
            <p:txBody>
              <a:bodyPr anchorCtr="0" anchor="ctr" bIns="61500" lIns="61500" spcFirstLastPara="1" rIns="61500" wrap="square" tIns="61500">
                <a:noAutofit/>
              </a:bodyPr>
              <a:lstStyle/>
              <a:p>
                <a:pPr indent="0" lvl="0" marL="0" rtl="0" algn="l">
                  <a:spcBef>
                    <a:spcPts val="0"/>
                  </a:spcBef>
                  <a:spcAft>
                    <a:spcPts val="0"/>
                  </a:spcAft>
                  <a:buNone/>
                </a:pPr>
                <a:r>
                  <a:t/>
                </a:r>
                <a:endParaRPr/>
              </a:p>
            </p:txBody>
          </p:sp>
        </p:grpSp>
        <p:grpSp>
          <p:nvGrpSpPr>
            <p:cNvPr id="1035" name="Google Shape;1035;p101"/>
            <p:cNvGrpSpPr/>
            <p:nvPr/>
          </p:nvGrpSpPr>
          <p:grpSpPr>
            <a:xfrm>
              <a:off x="6710974" y="3119207"/>
              <a:ext cx="912383" cy="214726"/>
              <a:chOff x="3650050" y="3348150"/>
              <a:chExt cx="1356300" cy="319200"/>
            </a:xfrm>
          </p:grpSpPr>
          <p:sp>
            <p:nvSpPr>
              <p:cNvPr id="1026" name="Google Shape;1026;p101"/>
              <p:cNvSpPr/>
              <p:nvPr/>
            </p:nvSpPr>
            <p:spPr>
              <a:xfrm>
                <a:off x="3824050" y="3348150"/>
                <a:ext cx="1182300" cy="319200"/>
              </a:xfrm>
              <a:prstGeom prst="roundRect">
                <a:avLst>
                  <a:gd fmla="val 16667" name="adj"/>
                </a:avLst>
              </a:prstGeom>
              <a:noFill/>
              <a:ln>
                <a:noFill/>
              </a:ln>
            </p:spPr>
            <p:txBody>
              <a:bodyPr anchorCtr="0" anchor="ctr" bIns="61500" lIns="61500" spcFirstLastPara="1" rIns="61500" wrap="square" tIns="61500">
                <a:noAutofit/>
              </a:bodyPr>
              <a:lstStyle/>
              <a:p>
                <a:pPr indent="0" lvl="0" marL="0" rtl="0" algn="l">
                  <a:spcBef>
                    <a:spcPts val="0"/>
                  </a:spcBef>
                  <a:spcAft>
                    <a:spcPts val="0"/>
                  </a:spcAft>
                  <a:buNone/>
                </a:pPr>
                <a:r>
                  <a:rPr lang="en" sz="839">
                    <a:solidFill>
                      <a:srgbClr val="3D3D3D"/>
                    </a:solidFill>
                    <a:latin typeface="Roboto"/>
                    <a:ea typeface="Roboto"/>
                    <a:cs typeface="Roboto"/>
                    <a:sym typeface="Roboto"/>
                  </a:rPr>
                  <a:t>nnx.Module</a:t>
                </a:r>
                <a:endParaRPr sz="839">
                  <a:solidFill>
                    <a:srgbClr val="3D3D3D"/>
                  </a:solidFill>
                  <a:latin typeface="Roboto"/>
                  <a:ea typeface="Roboto"/>
                  <a:cs typeface="Roboto"/>
                  <a:sym typeface="Roboto"/>
                </a:endParaRPr>
              </a:p>
            </p:txBody>
          </p:sp>
          <p:sp>
            <p:nvSpPr>
              <p:cNvPr id="1017" name="Google Shape;1017;p101"/>
              <p:cNvSpPr/>
              <p:nvPr/>
            </p:nvSpPr>
            <p:spPr>
              <a:xfrm>
                <a:off x="3650050" y="3420750"/>
                <a:ext cx="174000" cy="174000"/>
              </a:xfrm>
              <a:prstGeom prst="ellipse">
                <a:avLst/>
              </a:prstGeom>
              <a:solidFill>
                <a:srgbClr val="414141"/>
              </a:solidFill>
              <a:ln>
                <a:noFill/>
              </a:ln>
            </p:spPr>
            <p:txBody>
              <a:bodyPr anchorCtr="0" anchor="ctr" bIns="61500" lIns="61500" spcFirstLastPara="1" rIns="61500" wrap="square" tIns="61500">
                <a:noAutofit/>
              </a:bodyPr>
              <a:lstStyle/>
              <a:p>
                <a:pPr indent="0" lvl="0" marL="0" rtl="0" algn="l">
                  <a:spcBef>
                    <a:spcPts val="0"/>
                  </a:spcBef>
                  <a:spcAft>
                    <a:spcPts val="0"/>
                  </a:spcAft>
                  <a:buNone/>
                </a:pPr>
                <a:r>
                  <a:t/>
                </a:r>
                <a:endParaRPr/>
              </a:p>
            </p:txBody>
          </p:sp>
        </p:grpSp>
        <p:grpSp>
          <p:nvGrpSpPr>
            <p:cNvPr id="1036" name="Google Shape;1036;p101"/>
            <p:cNvGrpSpPr/>
            <p:nvPr/>
          </p:nvGrpSpPr>
          <p:grpSpPr>
            <a:xfrm>
              <a:off x="8017694" y="2167471"/>
              <a:ext cx="912383" cy="214726"/>
              <a:chOff x="5592550" y="1933350"/>
              <a:chExt cx="1356300" cy="319200"/>
            </a:xfrm>
          </p:grpSpPr>
          <p:sp>
            <p:nvSpPr>
              <p:cNvPr id="1037" name="Google Shape;1037;p101"/>
              <p:cNvSpPr/>
              <p:nvPr/>
            </p:nvSpPr>
            <p:spPr>
              <a:xfrm>
                <a:off x="5766550" y="1933350"/>
                <a:ext cx="1182300" cy="319200"/>
              </a:xfrm>
              <a:prstGeom prst="roundRect">
                <a:avLst>
                  <a:gd fmla="val 16667" name="adj"/>
                </a:avLst>
              </a:prstGeom>
              <a:noFill/>
              <a:ln>
                <a:noFill/>
              </a:ln>
            </p:spPr>
            <p:txBody>
              <a:bodyPr anchorCtr="0" anchor="ctr" bIns="61500" lIns="61500" spcFirstLastPara="1" rIns="61500" wrap="square" tIns="61500">
                <a:noAutofit/>
              </a:bodyPr>
              <a:lstStyle/>
              <a:p>
                <a:pPr indent="0" lvl="0" marL="0" rtl="0" algn="l">
                  <a:spcBef>
                    <a:spcPts val="0"/>
                  </a:spcBef>
                  <a:spcAft>
                    <a:spcPts val="0"/>
                  </a:spcAft>
                  <a:buNone/>
                </a:pPr>
                <a:r>
                  <a:rPr lang="en" sz="839">
                    <a:solidFill>
                      <a:srgbClr val="3D3D3D"/>
                    </a:solidFill>
                    <a:latin typeface="Roboto"/>
                    <a:ea typeface="Roboto"/>
                    <a:cs typeface="Roboto"/>
                    <a:sym typeface="Roboto"/>
                  </a:rPr>
                  <a:t>Python static</a:t>
                </a:r>
                <a:endParaRPr sz="839">
                  <a:solidFill>
                    <a:srgbClr val="3D3D3D"/>
                  </a:solidFill>
                  <a:latin typeface="Roboto"/>
                  <a:ea typeface="Roboto"/>
                  <a:cs typeface="Roboto"/>
                  <a:sym typeface="Roboto"/>
                </a:endParaRPr>
              </a:p>
            </p:txBody>
          </p:sp>
          <p:sp>
            <p:nvSpPr>
              <p:cNvPr id="1024" name="Google Shape;1024;p101"/>
              <p:cNvSpPr/>
              <p:nvPr/>
            </p:nvSpPr>
            <p:spPr>
              <a:xfrm>
                <a:off x="5592550" y="1991250"/>
                <a:ext cx="174000" cy="174000"/>
              </a:xfrm>
              <a:prstGeom prst="ellipse">
                <a:avLst/>
              </a:prstGeom>
              <a:solidFill>
                <a:srgbClr val="505050"/>
              </a:solidFill>
              <a:ln>
                <a:noFill/>
              </a:ln>
            </p:spPr>
            <p:txBody>
              <a:bodyPr anchorCtr="0" anchor="ctr" bIns="61500" lIns="61500" spcFirstLastPara="1" rIns="61500" wrap="square" tIns="61500">
                <a:noAutofit/>
              </a:bodyPr>
              <a:lstStyle/>
              <a:p>
                <a:pPr indent="0" lvl="0" marL="0" rtl="0" algn="l">
                  <a:spcBef>
                    <a:spcPts val="0"/>
                  </a:spcBef>
                  <a:spcAft>
                    <a:spcPts val="0"/>
                  </a:spcAft>
                  <a:buNone/>
                </a:pPr>
                <a:r>
                  <a:t/>
                </a:r>
                <a:endParaRPr/>
              </a:p>
            </p:txBody>
          </p:sp>
        </p:grpSp>
        <p:grpSp>
          <p:nvGrpSpPr>
            <p:cNvPr id="1038" name="Google Shape;1038;p101"/>
            <p:cNvGrpSpPr/>
            <p:nvPr/>
          </p:nvGrpSpPr>
          <p:grpSpPr>
            <a:xfrm>
              <a:off x="8017694" y="2811648"/>
              <a:ext cx="912383" cy="214726"/>
              <a:chOff x="5592550" y="2890950"/>
              <a:chExt cx="1356300" cy="319200"/>
            </a:xfrm>
          </p:grpSpPr>
          <p:sp>
            <p:nvSpPr>
              <p:cNvPr id="1039" name="Google Shape;1039;p101"/>
              <p:cNvSpPr/>
              <p:nvPr/>
            </p:nvSpPr>
            <p:spPr>
              <a:xfrm>
                <a:off x="5766550" y="2890950"/>
                <a:ext cx="1182300" cy="319200"/>
              </a:xfrm>
              <a:prstGeom prst="roundRect">
                <a:avLst>
                  <a:gd fmla="val 16667" name="adj"/>
                </a:avLst>
              </a:prstGeom>
              <a:noFill/>
              <a:ln>
                <a:noFill/>
              </a:ln>
            </p:spPr>
            <p:txBody>
              <a:bodyPr anchorCtr="0" anchor="ctr" bIns="61500" lIns="61500" spcFirstLastPara="1" rIns="61500" wrap="square" tIns="61500">
                <a:noAutofit/>
              </a:bodyPr>
              <a:lstStyle/>
              <a:p>
                <a:pPr indent="0" lvl="0" marL="0" rtl="0" algn="l">
                  <a:spcBef>
                    <a:spcPts val="0"/>
                  </a:spcBef>
                  <a:spcAft>
                    <a:spcPts val="0"/>
                  </a:spcAft>
                  <a:buNone/>
                </a:pPr>
                <a:r>
                  <a:rPr lang="en" sz="839">
                    <a:solidFill>
                      <a:srgbClr val="3D3D3D"/>
                    </a:solidFill>
                    <a:latin typeface="Roboto"/>
                    <a:ea typeface="Roboto"/>
                    <a:cs typeface="Roboto"/>
                    <a:sym typeface="Roboto"/>
                  </a:rPr>
                  <a:t>nnx.Param</a:t>
                </a:r>
                <a:endParaRPr sz="839">
                  <a:solidFill>
                    <a:srgbClr val="3D3D3D"/>
                  </a:solidFill>
                  <a:latin typeface="Roboto"/>
                  <a:ea typeface="Roboto"/>
                  <a:cs typeface="Roboto"/>
                  <a:sym typeface="Roboto"/>
                </a:endParaRPr>
              </a:p>
            </p:txBody>
          </p:sp>
          <p:sp>
            <p:nvSpPr>
              <p:cNvPr id="1027" name="Google Shape;1027;p101"/>
              <p:cNvSpPr/>
              <p:nvPr/>
            </p:nvSpPr>
            <p:spPr>
              <a:xfrm>
                <a:off x="5592550" y="2963550"/>
                <a:ext cx="174000" cy="174000"/>
              </a:xfrm>
              <a:prstGeom prst="ellipse">
                <a:avLst/>
              </a:prstGeom>
              <a:solidFill>
                <a:srgbClr val="505050"/>
              </a:solidFill>
              <a:ln>
                <a:noFill/>
              </a:ln>
            </p:spPr>
            <p:txBody>
              <a:bodyPr anchorCtr="0" anchor="ctr" bIns="61500" lIns="61500" spcFirstLastPara="1" rIns="61500" wrap="square" tIns="61500">
                <a:noAutofit/>
              </a:bodyPr>
              <a:lstStyle/>
              <a:p>
                <a:pPr indent="0" lvl="0" marL="0" rtl="0" algn="l">
                  <a:spcBef>
                    <a:spcPts val="0"/>
                  </a:spcBef>
                  <a:spcAft>
                    <a:spcPts val="0"/>
                  </a:spcAft>
                  <a:buNone/>
                </a:pPr>
                <a:r>
                  <a:t/>
                </a:r>
                <a:endParaRPr/>
              </a:p>
            </p:txBody>
          </p:sp>
        </p:grpSp>
        <p:grpSp>
          <p:nvGrpSpPr>
            <p:cNvPr id="1040" name="Google Shape;1040;p101"/>
            <p:cNvGrpSpPr/>
            <p:nvPr/>
          </p:nvGrpSpPr>
          <p:grpSpPr>
            <a:xfrm>
              <a:off x="8017694" y="3426765"/>
              <a:ext cx="912383" cy="214726"/>
              <a:chOff x="5592550" y="3805350"/>
              <a:chExt cx="1356300" cy="319200"/>
            </a:xfrm>
          </p:grpSpPr>
          <p:sp>
            <p:nvSpPr>
              <p:cNvPr id="1041" name="Google Shape;1041;p101"/>
              <p:cNvSpPr/>
              <p:nvPr/>
            </p:nvSpPr>
            <p:spPr>
              <a:xfrm>
                <a:off x="5766550" y="3805350"/>
                <a:ext cx="1182300" cy="319200"/>
              </a:xfrm>
              <a:prstGeom prst="roundRect">
                <a:avLst>
                  <a:gd fmla="val 16667" name="adj"/>
                </a:avLst>
              </a:prstGeom>
              <a:noFill/>
              <a:ln>
                <a:noFill/>
              </a:ln>
            </p:spPr>
            <p:txBody>
              <a:bodyPr anchorCtr="0" anchor="ctr" bIns="61500" lIns="61500" spcFirstLastPara="1" rIns="61500" wrap="square" tIns="61500">
                <a:noAutofit/>
              </a:bodyPr>
              <a:lstStyle/>
              <a:p>
                <a:pPr indent="0" lvl="0" marL="0" rtl="0" algn="l">
                  <a:spcBef>
                    <a:spcPts val="0"/>
                  </a:spcBef>
                  <a:spcAft>
                    <a:spcPts val="0"/>
                  </a:spcAft>
                  <a:buNone/>
                </a:pPr>
                <a:r>
                  <a:rPr lang="en" sz="839">
                    <a:solidFill>
                      <a:srgbClr val="3D3D3D"/>
                    </a:solidFill>
                    <a:latin typeface="Roboto"/>
                    <a:ea typeface="Roboto"/>
                    <a:cs typeface="Roboto"/>
                    <a:sym typeface="Roboto"/>
                  </a:rPr>
                  <a:t>Python static</a:t>
                </a:r>
                <a:endParaRPr sz="839">
                  <a:solidFill>
                    <a:srgbClr val="3D3D3D"/>
                  </a:solidFill>
                  <a:latin typeface="Roboto"/>
                  <a:ea typeface="Roboto"/>
                  <a:cs typeface="Roboto"/>
                  <a:sym typeface="Roboto"/>
                </a:endParaRPr>
              </a:p>
            </p:txBody>
          </p:sp>
          <p:sp>
            <p:nvSpPr>
              <p:cNvPr id="1029" name="Google Shape;1029;p101"/>
              <p:cNvSpPr/>
              <p:nvPr/>
            </p:nvSpPr>
            <p:spPr>
              <a:xfrm>
                <a:off x="5592550" y="3877950"/>
                <a:ext cx="174000" cy="174000"/>
              </a:xfrm>
              <a:prstGeom prst="ellipse">
                <a:avLst/>
              </a:prstGeom>
              <a:solidFill>
                <a:srgbClr val="505050"/>
              </a:solidFill>
              <a:ln>
                <a:noFill/>
              </a:ln>
            </p:spPr>
            <p:txBody>
              <a:bodyPr anchorCtr="0" anchor="ctr" bIns="61500" lIns="61500" spcFirstLastPara="1" rIns="61500" wrap="square" tIns="61500">
                <a:noAutofit/>
              </a:bodyPr>
              <a:lstStyle/>
              <a:p>
                <a:pPr indent="0" lvl="0" marL="0" rtl="0" algn="l">
                  <a:spcBef>
                    <a:spcPts val="0"/>
                  </a:spcBef>
                  <a:spcAft>
                    <a:spcPts val="0"/>
                  </a:spcAft>
                  <a:buNone/>
                </a:pPr>
                <a:r>
                  <a:t/>
                </a:r>
                <a:endParaRPr/>
              </a:p>
            </p:txBody>
          </p:sp>
        </p:grpSp>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5" name="Shape 1045"/>
        <p:cNvGrpSpPr/>
        <p:nvPr/>
      </p:nvGrpSpPr>
      <p:grpSpPr>
        <a:xfrm>
          <a:off x="0" y="0"/>
          <a:ext cx="0" cy="0"/>
          <a:chOff x="0" y="0"/>
          <a:chExt cx="0" cy="0"/>
        </a:xfrm>
      </p:grpSpPr>
      <p:sp>
        <p:nvSpPr>
          <p:cNvPr id="1046" name="Google Shape;1046;p102"/>
          <p:cNvSpPr txBox="1"/>
          <p:nvPr>
            <p:ph idx="1" type="body"/>
          </p:nvPr>
        </p:nvSpPr>
        <p:spPr>
          <a:xfrm>
            <a:off x="344500" y="1191375"/>
            <a:ext cx="8309100" cy="1545900"/>
          </a:xfrm>
          <a:prstGeom prst="rect">
            <a:avLst/>
          </a:prstGeom>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800">
                <a:solidFill>
                  <a:schemeClr val="lt1"/>
                </a:solidFill>
              </a:rPr>
              <a:t>Reference Sharing:</a:t>
            </a:r>
            <a:endParaRPr sz="1800">
              <a:solidFill>
                <a:schemeClr val="lt1"/>
              </a:solidFill>
            </a:endParaRPr>
          </a:p>
          <a:p>
            <a:pPr indent="-342900" lvl="0" marL="457200" rtl="0" algn="l">
              <a:lnSpc>
                <a:spcPct val="115000"/>
              </a:lnSpc>
              <a:spcBef>
                <a:spcPts val="1000"/>
              </a:spcBef>
              <a:spcAft>
                <a:spcPts val="1000"/>
              </a:spcAft>
              <a:buClr>
                <a:schemeClr val="lt1"/>
              </a:buClr>
              <a:buSzPts val="1800"/>
              <a:buChar char="●"/>
            </a:pPr>
            <a:r>
              <a:rPr lang="en" sz="1800">
                <a:solidFill>
                  <a:schemeClr val="lt1"/>
                </a:solidFill>
              </a:rPr>
              <a:t>Assigning the same module or </a:t>
            </a:r>
            <a:r>
              <a:rPr lang="en" sz="1800">
                <a:solidFill>
                  <a:schemeClr val="lt1"/>
                </a:solidFill>
                <a:latin typeface="Roboto Mono Medium"/>
                <a:ea typeface="Roboto Mono Medium"/>
                <a:cs typeface="Roboto Mono Medium"/>
                <a:sym typeface="Roboto Mono Medium"/>
              </a:rPr>
              <a:t>nnx.Variable</a:t>
            </a:r>
            <a:r>
              <a:rPr lang="en" sz="1800">
                <a:solidFill>
                  <a:schemeClr val="lt1"/>
                </a:solidFill>
              </a:rPr>
              <a:t> instance to multiple attributes creates shared references, identical to Python's standard behavior</a:t>
            </a:r>
            <a:endParaRPr sz="1800">
              <a:solidFill>
                <a:schemeClr val="lt1"/>
              </a:solidFill>
            </a:endParaRPr>
          </a:p>
        </p:txBody>
      </p:sp>
      <p:sp>
        <p:nvSpPr>
          <p:cNvPr id="1047" name="Google Shape;1047;p102"/>
          <p:cNvSpPr txBox="1"/>
          <p:nvPr>
            <p:ph type="title"/>
          </p:nvPr>
        </p:nvSpPr>
        <p:spPr>
          <a:xfrm>
            <a:off x="344501" y="264375"/>
            <a:ext cx="7797000" cy="4755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2100"/>
              <a:t>Python Graphs in Practice: Like </a:t>
            </a:r>
            <a:r>
              <a:rPr lang="en" sz="2100">
                <a:latin typeface="Roboto Mono Medium"/>
                <a:ea typeface="Roboto Mono Medium"/>
                <a:cs typeface="Roboto Mono Medium"/>
                <a:sym typeface="Roboto Mono Medium"/>
              </a:rPr>
              <a:t>torch.nn.Module</a:t>
            </a:r>
            <a:r>
              <a:rPr lang="en" sz="2100"/>
              <a:t> but for JAX</a:t>
            </a:r>
            <a:endParaRPr sz="1800">
              <a:solidFill>
                <a:schemeClr val="lt1"/>
              </a:solidFill>
            </a:endParaRPr>
          </a:p>
        </p:txBody>
      </p:sp>
      <p:sp>
        <p:nvSpPr>
          <p:cNvPr id="1048" name="Google Shape;1048;p102"/>
          <p:cNvSpPr txBox="1"/>
          <p:nvPr>
            <p:ph idx="1" type="body"/>
          </p:nvPr>
        </p:nvSpPr>
        <p:spPr>
          <a:xfrm>
            <a:off x="344500" y="2943975"/>
            <a:ext cx="8309100" cy="1169700"/>
          </a:xfrm>
          <a:prstGeom prst="rect">
            <a:avLst/>
          </a:prstGeom>
          <a:solidFill>
            <a:schemeClr val="lt1"/>
          </a:solidFill>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600">
                <a:solidFill>
                  <a:srgbClr val="F0F3F6"/>
                </a:solidFill>
                <a:latin typeface="Roboto Mono"/>
                <a:ea typeface="Roboto Mono"/>
                <a:cs typeface="Roboto Mono"/>
                <a:sym typeface="Roboto Mono"/>
              </a:rPr>
              <a:t>shared_layer </a:t>
            </a:r>
            <a:r>
              <a:rPr lang="en" sz="1600">
                <a:solidFill>
                  <a:srgbClr val="FF9492"/>
                </a:solidFill>
                <a:latin typeface="Roboto Mono"/>
                <a:ea typeface="Roboto Mono"/>
                <a:cs typeface="Roboto Mono"/>
                <a:sym typeface="Roboto Mono"/>
              </a:rPr>
              <a:t>=</a:t>
            </a:r>
            <a:r>
              <a:rPr lang="en" sz="1600">
                <a:solidFill>
                  <a:srgbClr val="F0F3F6"/>
                </a:solidFill>
                <a:latin typeface="Roboto Mono"/>
                <a:ea typeface="Roboto Mono"/>
                <a:cs typeface="Roboto Mono"/>
                <a:sym typeface="Roboto Mono"/>
              </a:rPr>
              <a:t> nnx.Linear(</a:t>
            </a:r>
            <a:r>
              <a:rPr lang="en" sz="1600">
                <a:solidFill>
                  <a:srgbClr val="91CBFF"/>
                </a:solidFill>
                <a:latin typeface="Roboto Mono"/>
                <a:ea typeface="Roboto Mono"/>
                <a:cs typeface="Roboto Mono"/>
                <a:sym typeface="Roboto Mono"/>
              </a:rPr>
              <a:t>...</a:t>
            </a:r>
            <a:r>
              <a:rPr lang="en" sz="1600">
                <a:solidFill>
                  <a:srgbClr val="F0F3F6"/>
                </a:solidFill>
                <a:latin typeface="Roboto Mono"/>
                <a:ea typeface="Roboto Mono"/>
                <a:cs typeface="Roboto Mono"/>
                <a:sym typeface="Roboto Mono"/>
              </a:rPr>
              <a:t>)</a:t>
            </a:r>
            <a:endParaRPr sz="1600">
              <a:solidFill>
                <a:srgbClr val="000000"/>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600">
                <a:solidFill>
                  <a:srgbClr val="F0F3F6"/>
                </a:solidFill>
                <a:latin typeface="Roboto Mono"/>
                <a:ea typeface="Roboto Mono"/>
                <a:cs typeface="Roboto Mono"/>
                <a:sym typeface="Roboto Mono"/>
              </a:rPr>
              <a:t>model.encoder_layer </a:t>
            </a:r>
            <a:r>
              <a:rPr lang="en" sz="1600">
                <a:solidFill>
                  <a:srgbClr val="FF9492"/>
                </a:solidFill>
                <a:latin typeface="Roboto Mono"/>
                <a:ea typeface="Roboto Mono"/>
                <a:cs typeface="Roboto Mono"/>
                <a:sym typeface="Roboto Mono"/>
              </a:rPr>
              <a:t>=</a:t>
            </a:r>
            <a:r>
              <a:rPr lang="en" sz="1600">
                <a:solidFill>
                  <a:srgbClr val="F0F3F6"/>
                </a:solidFill>
                <a:latin typeface="Roboto Mono"/>
                <a:ea typeface="Roboto Mono"/>
                <a:cs typeface="Roboto Mono"/>
                <a:sym typeface="Roboto Mono"/>
              </a:rPr>
              <a:t> shared_layer</a:t>
            </a:r>
            <a:endParaRPr sz="1600">
              <a:solidFill>
                <a:srgbClr val="000000"/>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600">
                <a:solidFill>
                  <a:srgbClr val="F0F3F6"/>
                </a:solidFill>
                <a:latin typeface="Roboto Mono"/>
                <a:ea typeface="Roboto Mono"/>
                <a:cs typeface="Roboto Mono"/>
                <a:sym typeface="Roboto Mono"/>
              </a:rPr>
              <a:t>model.decoder_layer </a:t>
            </a:r>
            <a:r>
              <a:rPr lang="en" sz="1600">
                <a:solidFill>
                  <a:srgbClr val="FF9492"/>
                </a:solidFill>
                <a:latin typeface="Roboto Mono"/>
                <a:ea typeface="Roboto Mono"/>
                <a:cs typeface="Roboto Mono"/>
                <a:sym typeface="Roboto Mono"/>
              </a:rPr>
              <a:t>=</a:t>
            </a:r>
            <a:r>
              <a:rPr lang="en" sz="1600">
                <a:solidFill>
                  <a:srgbClr val="F0F3F6"/>
                </a:solidFill>
                <a:latin typeface="Roboto Mono"/>
                <a:ea typeface="Roboto Mono"/>
                <a:cs typeface="Roboto Mono"/>
                <a:sym typeface="Roboto Mono"/>
              </a:rPr>
              <a:t> shared_layer </a:t>
            </a:r>
            <a:r>
              <a:rPr lang="en" sz="1600">
                <a:solidFill>
                  <a:srgbClr val="BDC4CC"/>
                </a:solidFill>
                <a:latin typeface="Roboto Mono"/>
                <a:ea typeface="Roboto Mono"/>
                <a:cs typeface="Roboto Mono"/>
                <a:sym typeface="Roboto Mono"/>
              </a:rPr>
              <a:t># Both point to the same layer.</a:t>
            </a:r>
            <a:endParaRPr sz="1600">
              <a:solidFill>
                <a:srgbClr val="F0F3F6"/>
              </a:solidFill>
              <a:latin typeface="Roboto Mono"/>
              <a:ea typeface="Roboto Mono"/>
              <a:cs typeface="Roboto Mono"/>
              <a:sym typeface="Roboto Mon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2" name="Shape 1052"/>
        <p:cNvGrpSpPr/>
        <p:nvPr/>
      </p:nvGrpSpPr>
      <p:grpSpPr>
        <a:xfrm>
          <a:off x="0" y="0"/>
          <a:ext cx="0" cy="0"/>
          <a:chOff x="0" y="0"/>
          <a:chExt cx="0" cy="0"/>
        </a:xfrm>
      </p:grpSpPr>
      <p:sp>
        <p:nvSpPr>
          <p:cNvPr id="1053" name="Google Shape;1053;p103"/>
          <p:cNvSpPr txBox="1"/>
          <p:nvPr>
            <p:ph idx="1" type="body"/>
          </p:nvPr>
        </p:nvSpPr>
        <p:spPr>
          <a:xfrm>
            <a:off x="344500" y="962775"/>
            <a:ext cx="5035200" cy="4032900"/>
          </a:xfrm>
          <a:prstGeom prst="rect">
            <a:avLst/>
          </a:prstGeom>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800">
                <a:latin typeface="Roboto Mono Medium"/>
                <a:ea typeface="Roboto Mono Medium"/>
                <a:cs typeface="Roboto Mono Medium"/>
                <a:sym typeface="Roboto Mono Medium"/>
              </a:rPr>
              <a:t>Variables</a:t>
            </a:r>
            <a:r>
              <a:rPr lang="en" sz="1800"/>
              <a:t> are wrappers over </a:t>
            </a:r>
            <a:r>
              <a:rPr lang="en" sz="1800">
                <a:latin typeface="Roboto Mono Medium"/>
                <a:ea typeface="Roboto Mono Medium"/>
                <a:cs typeface="Roboto Mono Medium"/>
                <a:sym typeface="Roboto Mono Medium"/>
              </a:rPr>
              <a:t>jax.Arrays</a:t>
            </a:r>
            <a:r>
              <a:rPr lang="en" sz="1800"/>
              <a:t> that enable state updates and allow associated metadata.</a:t>
            </a:r>
            <a:endParaRPr sz="1800"/>
          </a:p>
          <a:p>
            <a:pPr indent="-342900" lvl="0" marL="457200" rtl="0" algn="l">
              <a:lnSpc>
                <a:spcPct val="115000"/>
              </a:lnSpc>
              <a:spcBef>
                <a:spcPts val="1000"/>
              </a:spcBef>
              <a:spcAft>
                <a:spcPts val="0"/>
              </a:spcAft>
              <a:buSzPts val="1800"/>
              <a:buChar char="●"/>
            </a:pPr>
            <a:r>
              <a:rPr lang="en" sz="1800">
                <a:latin typeface="Roboto Mono Medium"/>
                <a:ea typeface="Roboto Mono Medium"/>
                <a:cs typeface="Roboto Mono Medium"/>
                <a:sym typeface="Roboto Mono Medium"/>
              </a:rPr>
              <a:t>nnx.Param</a:t>
            </a:r>
            <a:r>
              <a:rPr lang="en" sz="1800"/>
              <a:t>: Learnable parameters of the model (dynamic state).</a:t>
            </a:r>
            <a:endParaRPr sz="1800"/>
          </a:p>
          <a:p>
            <a:pPr indent="-342900" lvl="0" marL="457200" rtl="0" algn="l">
              <a:lnSpc>
                <a:spcPct val="115000"/>
              </a:lnSpc>
              <a:spcBef>
                <a:spcPts val="1000"/>
              </a:spcBef>
              <a:spcAft>
                <a:spcPts val="0"/>
              </a:spcAft>
              <a:buSzPts val="1800"/>
              <a:buChar char="●"/>
            </a:pPr>
            <a:r>
              <a:rPr lang="en" sz="1800">
                <a:latin typeface="Roboto Mono Medium"/>
                <a:ea typeface="Roboto Mono Medium"/>
                <a:cs typeface="Roboto Mono Medium"/>
                <a:sym typeface="Roboto Mono Medium"/>
              </a:rPr>
              <a:t>nnx.BatchStat</a:t>
            </a:r>
            <a:r>
              <a:rPr lang="en" sz="1800"/>
              <a:t>, </a:t>
            </a:r>
            <a:r>
              <a:rPr lang="en" sz="1800">
                <a:latin typeface="Roboto Mono Medium"/>
                <a:ea typeface="Roboto Mono Medium"/>
                <a:cs typeface="Roboto Mono Medium"/>
                <a:sym typeface="Roboto Mono Medium"/>
              </a:rPr>
              <a:t>nnx.Cache</a:t>
            </a:r>
            <a:r>
              <a:rPr lang="en" sz="1800"/>
              <a:t>, </a:t>
            </a:r>
            <a:r>
              <a:rPr lang="en" sz="1800">
                <a:latin typeface="Roboto Mono Medium"/>
                <a:ea typeface="Roboto Mono Medium"/>
                <a:cs typeface="Roboto Mono Medium"/>
                <a:sym typeface="Roboto Mono Medium"/>
              </a:rPr>
              <a:t>nnx.Intermediate:</a:t>
            </a:r>
            <a:r>
              <a:rPr lang="en" sz="1800"/>
              <a:t> For specialized state.</a:t>
            </a:r>
            <a:endParaRPr sz="1800"/>
          </a:p>
          <a:p>
            <a:pPr indent="-342900" lvl="0" marL="457200" rtl="0" algn="l">
              <a:lnSpc>
                <a:spcPct val="115000"/>
              </a:lnSpc>
              <a:spcBef>
                <a:spcPts val="1000"/>
              </a:spcBef>
              <a:spcAft>
                <a:spcPts val="1000"/>
              </a:spcAft>
              <a:buSzPts val="1800"/>
              <a:buChar char="●"/>
            </a:pPr>
            <a:r>
              <a:rPr lang="en" sz="1800"/>
              <a:t>Also </a:t>
            </a:r>
            <a:r>
              <a:rPr lang="en" sz="1800">
                <a:latin typeface="Roboto Mono Medium"/>
                <a:ea typeface="Roboto Mono Medium"/>
                <a:cs typeface="Roboto Mono Medium"/>
                <a:sym typeface="Roboto Mono Medium"/>
              </a:rPr>
              <a:t>nnx.State</a:t>
            </a:r>
            <a:r>
              <a:rPr lang="en" sz="1800"/>
              <a:t> (not a </a:t>
            </a:r>
            <a:r>
              <a:rPr lang="en" sz="1800">
                <a:latin typeface="Roboto Mono Medium"/>
                <a:ea typeface="Roboto Mono Medium"/>
                <a:cs typeface="Roboto Mono Medium"/>
                <a:sym typeface="Roboto Mono Medium"/>
              </a:rPr>
              <a:t>Variable</a:t>
            </a:r>
            <a:r>
              <a:rPr lang="en" sz="1800"/>
              <a:t> type): A pytree that contains a pure version of the object's state.</a:t>
            </a:r>
            <a:endParaRPr sz="1800"/>
          </a:p>
        </p:txBody>
      </p:sp>
      <p:sp>
        <p:nvSpPr>
          <p:cNvPr id="1054" name="Google Shape;1054;p103"/>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Variable Types</a:t>
            </a:r>
            <a:endParaRPr/>
          </a:p>
        </p:txBody>
      </p:sp>
      <p:pic>
        <p:nvPicPr>
          <p:cNvPr id="1055" name="Google Shape;1055;p103"/>
          <p:cNvPicPr preferRelativeResize="0"/>
          <p:nvPr/>
        </p:nvPicPr>
        <p:blipFill>
          <a:blip r:embed="rId3">
            <a:alphaModFix/>
          </a:blip>
          <a:stretch>
            <a:fillRect/>
          </a:stretch>
        </p:blipFill>
        <p:spPr>
          <a:xfrm>
            <a:off x="5546400" y="865450"/>
            <a:ext cx="1673025" cy="1673025"/>
          </a:xfrm>
          <a:prstGeom prst="rect">
            <a:avLst/>
          </a:prstGeom>
          <a:noFill/>
          <a:ln>
            <a:noFill/>
          </a:ln>
        </p:spPr>
      </p:pic>
      <p:pic>
        <p:nvPicPr>
          <p:cNvPr id="1056" name="Google Shape;1056;p103"/>
          <p:cNvPicPr preferRelativeResize="0"/>
          <p:nvPr/>
        </p:nvPicPr>
        <p:blipFill>
          <a:blip r:embed="rId4">
            <a:alphaModFix/>
          </a:blip>
          <a:stretch>
            <a:fillRect/>
          </a:stretch>
        </p:blipFill>
        <p:spPr>
          <a:xfrm>
            <a:off x="6866400" y="2538475"/>
            <a:ext cx="2024674" cy="202467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D1116"/>
        </a:solidFill>
      </p:bgPr>
    </p:bg>
    <p:spTree>
      <p:nvGrpSpPr>
        <p:cNvPr id="1060" name="Shape 1060"/>
        <p:cNvGrpSpPr/>
        <p:nvPr/>
      </p:nvGrpSpPr>
      <p:grpSpPr>
        <a:xfrm>
          <a:off x="0" y="0"/>
          <a:ext cx="0" cy="0"/>
          <a:chOff x="0" y="0"/>
          <a:chExt cx="0" cy="0"/>
        </a:xfrm>
      </p:grpSpPr>
      <p:sp>
        <p:nvSpPr>
          <p:cNvPr id="1061" name="Google Shape;1061;p104"/>
          <p:cNvSpPr txBox="1"/>
          <p:nvPr/>
        </p:nvSpPr>
        <p:spPr>
          <a:xfrm>
            <a:off x="375525" y="933125"/>
            <a:ext cx="8352600" cy="382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FF7B72"/>
                </a:solidFill>
                <a:latin typeface="Courier"/>
                <a:ea typeface="Courier"/>
                <a:cs typeface="Courier"/>
                <a:sym typeface="Courier"/>
              </a:rPr>
              <a:t>from</a:t>
            </a:r>
            <a:r>
              <a:rPr lang="en" sz="1600">
                <a:solidFill>
                  <a:srgbClr val="C9D1D9"/>
                </a:solidFill>
                <a:highlight>
                  <a:srgbClr val="0D1117"/>
                </a:highlight>
                <a:latin typeface="Courier"/>
                <a:ea typeface="Courier"/>
                <a:cs typeface="Courier"/>
                <a:sym typeface="Courier"/>
              </a:rPr>
              <a:t> flax </a:t>
            </a:r>
            <a:r>
              <a:rPr lang="en" sz="1600">
                <a:solidFill>
                  <a:srgbClr val="FF7B72"/>
                </a:solidFill>
                <a:latin typeface="Courier"/>
                <a:ea typeface="Courier"/>
                <a:cs typeface="Courier"/>
                <a:sym typeface="Courier"/>
              </a:rPr>
              <a:t>import</a:t>
            </a:r>
            <a:r>
              <a:rPr lang="en" sz="1600">
                <a:solidFill>
                  <a:srgbClr val="C9D1D9"/>
                </a:solidFill>
                <a:highlight>
                  <a:srgbClr val="0D1117"/>
                </a:highlight>
                <a:latin typeface="Courier"/>
                <a:ea typeface="Courier"/>
                <a:cs typeface="Courier"/>
                <a:sym typeface="Courier"/>
              </a:rPr>
              <a:t> nnx</a:t>
            </a:r>
            <a:endParaRPr sz="1600">
              <a:solidFill>
                <a:srgbClr val="C9D1D9"/>
              </a:solidFill>
              <a:highlight>
                <a:srgbClr val="0D1117"/>
              </a:highlight>
              <a:latin typeface="Courier"/>
              <a:ea typeface="Courier"/>
              <a:cs typeface="Courier"/>
              <a:sym typeface="Courier"/>
            </a:endParaRPr>
          </a:p>
          <a:p>
            <a:pPr indent="0" lvl="0" marL="0" rtl="0" algn="l">
              <a:spcBef>
                <a:spcPts val="0"/>
              </a:spcBef>
              <a:spcAft>
                <a:spcPts val="0"/>
              </a:spcAft>
              <a:buNone/>
            </a:pPr>
            <a:r>
              <a:rPr lang="en" sz="1600">
                <a:solidFill>
                  <a:srgbClr val="FF7B72"/>
                </a:solidFill>
                <a:latin typeface="Courier"/>
                <a:ea typeface="Courier"/>
                <a:cs typeface="Courier"/>
                <a:sym typeface="Courier"/>
              </a:rPr>
              <a:t>import</a:t>
            </a:r>
            <a:r>
              <a:rPr lang="en" sz="1600">
                <a:solidFill>
                  <a:srgbClr val="C9D1D9"/>
                </a:solidFill>
                <a:highlight>
                  <a:srgbClr val="0D1117"/>
                </a:highlight>
                <a:latin typeface="Courier"/>
                <a:ea typeface="Courier"/>
                <a:cs typeface="Courier"/>
                <a:sym typeface="Courier"/>
              </a:rPr>
              <a:t> jax.numpy </a:t>
            </a:r>
            <a:r>
              <a:rPr lang="en" sz="1600">
                <a:solidFill>
                  <a:srgbClr val="FF7B72"/>
                </a:solidFill>
                <a:latin typeface="Courier"/>
                <a:ea typeface="Courier"/>
                <a:cs typeface="Courier"/>
                <a:sym typeface="Courier"/>
              </a:rPr>
              <a:t>as</a:t>
            </a:r>
            <a:r>
              <a:rPr lang="en" sz="1600">
                <a:solidFill>
                  <a:srgbClr val="C9D1D9"/>
                </a:solidFill>
                <a:highlight>
                  <a:srgbClr val="0D1117"/>
                </a:highlight>
                <a:latin typeface="Courier"/>
                <a:ea typeface="Courier"/>
                <a:cs typeface="Courier"/>
                <a:sym typeface="Courier"/>
              </a:rPr>
              <a:t> jnp</a:t>
            </a:r>
            <a:endParaRPr sz="1600">
              <a:solidFill>
                <a:srgbClr val="C9D1D9"/>
              </a:solidFill>
              <a:highlight>
                <a:srgbClr val="0D1117"/>
              </a:highlight>
              <a:latin typeface="Courier"/>
              <a:ea typeface="Courier"/>
              <a:cs typeface="Courier"/>
              <a:sym typeface="Courier"/>
            </a:endParaRPr>
          </a:p>
          <a:p>
            <a:pPr indent="0" lvl="0" marL="0" rtl="0" algn="l">
              <a:spcBef>
                <a:spcPts val="0"/>
              </a:spcBef>
              <a:spcAft>
                <a:spcPts val="0"/>
              </a:spcAft>
              <a:buNone/>
            </a:pPr>
            <a:r>
              <a:t/>
            </a:r>
            <a:endParaRPr sz="1600">
              <a:solidFill>
                <a:srgbClr val="C9D1D9"/>
              </a:solidFill>
              <a:highlight>
                <a:srgbClr val="0D1117"/>
              </a:highlight>
              <a:latin typeface="Courier"/>
              <a:ea typeface="Courier"/>
              <a:cs typeface="Courier"/>
              <a:sym typeface="Courier"/>
            </a:endParaRPr>
          </a:p>
          <a:p>
            <a:pPr indent="0" lvl="0" marL="0" rtl="0" algn="l">
              <a:spcBef>
                <a:spcPts val="0"/>
              </a:spcBef>
              <a:spcAft>
                <a:spcPts val="0"/>
              </a:spcAft>
              <a:buNone/>
            </a:pPr>
            <a:r>
              <a:rPr lang="en" sz="1600">
                <a:solidFill>
                  <a:srgbClr val="FF7B72"/>
                </a:solidFill>
                <a:latin typeface="Courier"/>
                <a:ea typeface="Courier"/>
                <a:cs typeface="Courier"/>
                <a:sym typeface="Courier"/>
              </a:rPr>
              <a:t>class</a:t>
            </a:r>
            <a:r>
              <a:rPr lang="en" sz="1600">
                <a:solidFill>
                  <a:srgbClr val="C9D1D9"/>
                </a:solidFill>
                <a:highlight>
                  <a:srgbClr val="0D1117"/>
                </a:highlight>
                <a:latin typeface="Courier"/>
                <a:ea typeface="Courier"/>
                <a:cs typeface="Courier"/>
                <a:sym typeface="Courier"/>
              </a:rPr>
              <a:t> </a:t>
            </a:r>
            <a:r>
              <a:rPr lang="en" sz="1600">
                <a:solidFill>
                  <a:srgbClr val="D2A8FF"/>
                </a:solidFill>
                <a:latin typeface="Courier"/>
                <a:ea typeface="Courier"/>
                <a:cs typeface="Courier"/>
                <a:sym typeface="Courier"/>
              </a:rPr>
              <a:t>StatefulParameterLayer</a:t>
            </a:r>
            <a:r>
              <a:rPr lang="en" sz="1600">
                <a:solidFill>
                  <a:srgbClr val="C9D1D9"/>
                </a:solidFill>
                <a:highlight>
                  <a:srgbClr val="0D1117"/>
                </a:highlight>
                <a:latin typeface="Courier"/>
                <a:ea typeface="Courier"/>
                <a:cs typeface="Courier"/>
                <a:sym typeface="Courier"/>
              </a:rPr>
              <a:t>(nnx.Module):</a:t>
            </a:r>
            <a:endParaRPr sz="1600">
              <a:solidFill>
                <a:srgbClr val="C9D1D9"/>
              </a:solidFill>
              <a:highlight>
                <a:srgbClr val="0D1117"/>
              </a:highlight>
              <a:latin typeface="Courier"/>
              <a:ea typeface="Courier"/>
              <a:cs typeface="Courier"/>
              <a:sym typeface="Courier"/>
            </a:endParaRPr>
          </a:p>
          <a:p>
            <a:pPr indent="0" lvl="0" marL="0" rtl="0" algn="l">
              <a:spcBef>
                <a:spcPts val="0"/>
              </a:spcBef>
              <a:spcAft>
                <a:spcPts val="0"/>
              </a:spcAft>
              <a:buNone/>
            </a:pPr>
            <a:r>
              <a:rPr lang="en" sz="1600">
                <a:solidFill>
                  <a:srgbClr val="C9D1D9"/>
                </a:solidFill>
                <a:highlight>
                  <a:srgbClr val="0D1117"/>
                </a:highlight>
                <a:latin typeface="Courier"/>
                <a:ea typeface="Courier"/>
                <a:cs typeface="Courier"/>
                <a:sym typeface="Courier"/>
              </a:rPr>
              <a:t>  </a:t>
            </a:r>
            <a:r>
              <a:rPr lang="en" sz="1600">
                <a:solidFill>
                  <a:srgbClr val="FF7B72"/>
                </a:solidFill>
                <a:latin typeface="Courier"/>
                <a:ea typeface="Courier"/>
                <a:cs typeface="Courier"/>
                <a:sym typeface="Courier"/>
              </a:rPr>
              <a:t>def</a:t>
            </a:r>
            <a:r>
              <a:rPr lang="en" sz="1600">
                <a:solidFill>
                  <a:srgbClr val="C9D1D9"/>
                </a:solidFill>
                <a:highlight>
                  <a:srgbClr val="0D1117"/>
                </a:highlight>
                <a:latin typeface="Courier"/>
                <a:ea typeface="Courier"/>
                <a:cs typeface="Courier"/>
                <a:sym typeface="Courier"/>
              </a:rPr>
              <a:t> </a:t>
            </a:r>
            <a:r>
              <a:rPr lang="en" sz="1600">
                <a:solidFill>
                  <a:srgbClr val="D2A8FF"/>
                </a:solidFill>
                <a:latin typeface="Courier"/>
                <a:ea typeface="Courier"/>
                <a:cs typeface="Courier"/>
                <a:sym typeface="Courier"/>
              </a:rPr>
              <a:t>__init__</a:t>
            </a:r>
            <a:r>
              <a:rPr lang="en" sz="1600">
                <a:solidFill>
                  <a:srgbClr val="C9D1D9"/>
                </a:solidFill>
                <a:highlight>
                  <a:srgbClr val="0D1117"/>
                </a:highlight>
                <a:latin typeface="Courier"/>
                <a:ea typeface="Courier"/>
                <a:cs typeface="Courier"/>
                <a:sym typeface="Courier"/>
              </a:rPr>
              <a:t>(</a:t>
            </a:r>
            <a:r>
              <a:rPr lang="en" sz="1600">
                <a:solidFill>
                  <a:srgbClr val="C9D1D9"/>
                </a:solidFill>
                <a:latin typeface="Courier"/>
                <a:ea typeface="Courier"/>
                <a:cs typeface="Courier"/>
                <a:sym typeface="Courier"/>
              </a:rPr>
              <a:t>self, initial_value: </a:t>
            </a:r>
            <a:r>
              <a:rPr lang="en" sz="1600">
                <a:solidFill>
                  <a:srgbClr val="FFA657"/>
                </a:solidFill>
                <a:latin typeface="Courier"/>
                <a:ea typeface="Courier"/>
                <a:cs typeface="Courier"/>
                <a:sym typeface="Courier"/>
              </a:rPr>
              <a:t>float</a:t>
            </a:r>
            <a:r>
              <a:rPr lang="en" sz="1600">
                <a:solidFill>
                  <a:srgbClr val="C9D1D9"/>
                </a:solidFill>
                <a:latin typeface="Courier"/>
                <a:ea typeface="Courier"/>
                <a:cs typeface="Courier"/>
                <a:sym typeface="Courier"/>
              </a:rPr>
              <a:t>, *, rngs: nnx.Rngs</a:t>
            </a:r>
            <a:r>
              <a:rPr lang="en" sz="1600">
                <a:solidFill>
                  <a:srgbClr val="C9D1D9"/>
                </a:solidFill>
                <a:highlight>
                  <a:srgbClr val="0D1117"/>
                </a:highlight>
                <a:latin typeface="Courier"/>
                <a:ea typeface="Courier"/>
                <a:cs typeface="Courier"/>
                <a:sym typeface="Courier"/>
              </a:rPr>
              <a:t>):</a:t>
            </a:r>
            <a:endParaRPr sz="1600">
              <a:solidFill>
                <a:srgbClr val="C9D1D9"/>
              </a:solidFill>
              <a:highlight>
                <a:srgbClr val="0D1117"/>
              </a:highlight>
              <a:latin typeface="Courier"/>
              <a:ea typeface="Courier"/>
              <a:cs typeface="Courier"/>
              <a:sym typeface="Courier"/>
            </a:endParaRPr>
          </a:p>
          <a:p>
            <a:pPr indent="0" lvl="0" marL="0" rtl="0" algn="l">
              <a:spcBef>
                <a:spcPts val="0"/>
              </a:spcBef>
              <a:spcAft>
                <a:spcPts val="0"/>
              </a:spcAft>
              <a:buNone/>
            </a:pPr>
            <a:r>
              <a:rPr lang="en" sz="1600">
                <a:solidFill>
                  <a:srgbClr val="C9D1D9"/>
                </a:solidFill>
                <a:highlight>
                  <a:srgbClr val="0D1117"/>
                </a:highlight>
                <a:latin typeface="Courier"/>
                <a:ea typeface="Courier"/>
                <a:cs typeface="Courier"/>
                <a:sym typeface="Courier"/>
              </a:rPr>
              <a:t>    self.weight = nnx.Param(jax.random.uniform(rngs.params()))</a:t>
            </a:r>
            <a:endParaRPr sz="1600">
              <a:solidFill>
                <a:srgbClr val="C9D1D9"/>
              </a:solidFill>
              <a:highlight>
                <a:srgbClr val="0D1117"/>
              </a:highlight>
              <a:latin typeface="Courier"/>
              <a:ea typeface="Courier"/>
              <a:cs typeface="Courier"/>
              <a:sym typeface="Courier"/>
            </a:endParaRPr>
          </a:p>
          <a:p>
            <a:pPr indent="0" lvl="0" marL="0" rtl="0" algn="l">
              <a:spcBef>
                <a:spcPts val="0"/>
              </a:spcBef>
              <a:spcAft>
                <a:spcPts val="0"/>
              </a:spcAft>
              <a:buNone/>
            </a:pPr>
            <a:r>
              <a:rPr lang="en" sz="1600">
                <a:solidFill>
                  <a:srgbClr val="C9D1D9"/>
                </a:solidFill>
                <a:highlight>
                  <a:srgbClr val="0D1117"/>
                </a:highlight>
                <a:latin typeface="Courier"/>
                <a:ea typeface="Courier"/>
                <a:cs typeface="Courier"/>
                <a:sym typeface="Courier"/>
              </a:rPr>
              <a:t>    self.bias = {</a:t>
            </a:r>
            <a:r>
              <a:rPr lang="en" sz="1600">
                <a:solidFill>
                  <a:srgbClr val="A5D6FF"/>
                </a:solidFill>
                <a:latin typeface="Courier"/>
                <a:ea typeface="Courier"/>
                <a:cs typeface="Courier"/>
                <a:sym typeface="Courier"/>
              </a:rPr>
              <a:t>'bias'</a:t>
            </a:r>
            <a:r>
              <a:rPr lang="en" sz="1600">
                <a:solidFill>
                  <a:srgbClr val="C9D1D9"/>
                </a:solidFill>
                <a:highlight>
                  <a:srgbClr val="0D1117"/>
                </a:highlight>
                <a:latin typeface="Courier"/>
                <a:ea typeface="Courier"/>
                <a:cs typeface="Courier"/>
                <a:sym typeface="Courier"/>
              </a:rPr>
              <a:t>: jnp.array(initial_value)}</a:t>
            </a:r>
            <a:endParaRPr sz="1600">
              <a:solidFill>
                <a:srgbClr val="C9D1D9"/>
              </a:solidFill>
              <a:highlight>
                <a:srgbClr val="0D1117"/>
              </a:highlight>
              <a:latin typeface="Courier"/>
              <a:ea typeface="Courier"/>
              <a:cs typeface="Courier"/>
              <a:sym typeface="Courier"/>
            </a:endParaRPr>
          </a:p>
          <a:p>
            <a:pPr indent="0" lvl="0" marL="0" rtl="0" algn="l">
              <a:spcBef>
                <a:spcPts val="0"/>
              </a:spcBef>
              <a:spcAft>
                <a:spcPts val="0"/>
              </a:spcAft>
              <a:buNone/>
            </a:pPr>
            <a:r>
              <a:t/>
            </a:r>
            <a:endParaRPr sz="1600">
              <a:solidFill>
                <a:srgbClr val="C9D1D9"/>
              </a:solidFill>
              <a:highlight>
                <a:srgbClr val="0D1117"/>
              </a:highlight>
              <a:latin typeface="Courier"/>
              <a:ea typeface="Courier"/>
              <a:cs typeface="Courier"/>
              <a:sym typeface="Courier"/>
            </a:endParaRPr>
          </a:p>
          <a:p>
            <a:pPr indent="0" lvl="0" marL="0" rtl="0" algn="l">
              <a:spcBef>
                <a:spcPts val="0"/>
              </a:spcBef>
              <a:spcAft>
                <a:spcPts val="0"/>
              </a:spcAft>
              <a:buNone/>
            </a:pPr>
            <a:r>
              <a:rPr lang="en" sz="1600">
                <a:solidFill>
                  <a:srgbClr val="C9D1D9"/>
                </a:solidFill>
                <a:highlight>
                  <a:srgbClr val="0D1117"/>
                </a:highlight>
                <a:latin typeface="Courier"/>
                <a:ea typeface="Courier"/>
                <a:cs typeface="Courier"/>
                <a:sym typeface="Courier"/>
              </a:rPr>
              <a:t>  </a:t>
            </a:r>
            <a:r>
              <a:rPr lang="en" sz="1600">
                <a:solidFill>
                  <a:srgbClr val="FF7B72"/>
                </a:solidFill>
                <a:latin typeface="Courier"/>
                <a:ea typeface="Courier"/>
                <a:cs typeface="Courier"/>
                <a:sym typeface="Courier"/>
              </a:rPr>
              <a:t>def</a:t>
            </a:r>
            <a:r>
              <a:rPr lang="en" sz="1600">
                <a:solidFill>
                  <a:srgbClr val="C9D1D9"/>
                </a:solidFill>
                <a:highlight>
                  <a:srgbClr val="0D1117"/>
                </a:highlight>
                <a:latin typeface="Courier"/>
                <a:ea typeface="Courier"/>
                <a:cs typeface="Courier"/>
                <a:sym typeface="Courier"/>
              </a:rPr>
              <a:t> </a:t>
            </a:r>
            <a:r>
              <a:rPr lang="en" sz="1600">
                <a:solidFill>
                  <a:srgbClr val="D2A8FF"/>
                </a:solidFill>
                <a:latin typeface="Courier"/>
                <a:ea typeface="Courier"/>
                <a:cs typeface="Courier"/>
                <a:sym typeface="Courier"/>
              </a:rPr>
              <a:t>update_bias</a:t>
            </a:r>
            <a:r>
              <a:rPr lang="en" sz="1600">
                <a:solidFill>
                  <a:srgbClr val="C9D1D9"/>
                </a:solidFill>
                <a:highlight>
                  <a:srgbClr val="0D1117"/>
                </a:highlight>
                <a:latin typeface="Courier"/>
                <a:ea typeface="Courier"/>
                <a:cs typeface="Courier"/>
                <a:sym typeface="Courier"/>
              </a:rPr>
              <a:t>(</a:t>
            </a:r>
            <a:r>
              <a:rPr lang="en" sz="1600">
                <a:solidFill>
                  <a:srgbClr val="C9D1D9"/>
                </a:solidFill>
                <a:latin typeface="Courier"/>
                <a:ea typeface="Courier"/>
                <a:cs typeface="Courier"/>
                <a:sym typeface="Courier"/>
              </a:rPr>
              <a:t>self, new_value: </a:t>
            </a:r>
            <a:r>
              <a:rPr lang="en" sz="1600">
                <a:solidFill>
                  <a:srgbClr val="FFA657"/>
                </a:solidFill>
                <a:latin typeface="Courier"/>
                <a:ea typeface="Courier"/>
                <a:cs typeface="Courier"/>
                <a:sym typeface="Courier"/>
              </a:rPr>
              <a:t>float</a:t>
            </a:r>
            <a:r>
              <a:rPr lang="en" sz="1600">
                <a:solidFill>
                  <a:srgbClr val="C9D1D9"/>
                </a:solidFill>
                <a:highlight>
                  <a:srgbClr val="0D1117"/>
                </a:highlight>
                <a:latin typeface="Courier"/>
                <a:ea typeface="Courier"/>
                <a:cs typeface="Courier"/>
                <a:sym typeface="Courier"/>
              </a:rPr>
              <a:t>):</a:t>
            </a:r>
            <a:endParaRPr sz="1600">
              <a:solidFill>
                <a:srgbClr val="C9D1D9"/>
              </a:solidFill>
              <a:highlight>
                <a:srgbClr val="0D1117"/>
              </a:highlight>
              <a:latin typeface="Courier"/>
              <a:ea typeface="Courier"/>
              <a:cs typeface="Courier"/>
              <a:sym typeface="Courier"/>
            </a:endParaRPr>
          </a:p>
          <a:p>
            <a:pPr indent="0" lvl="0" marL="0" rtl="0" algn="l">
              <a:spcBef>
                <a:spcPts val="0"/>
              </a:spcBef>
              <a:spcAft>
                <a:spcPts val="0"/>
              </a:spcAft>
              <a:buNone/>
            </a:pPr>
            <a:r>
              <a:rPr lang="en" sz="1600">
                <a:solidFill>
                  <a:srgbClr val="C9D1D9"/>
                </a:solidFill>
                <a:highlight>
                  <a:srgbClr val="0D1117"/>
                </a:highlight>
                <a:latin typeface="Courier"/>
                <a:ea typeface="Courier"/>
                <a:cs typeface="Courier"/>
                <a:sym typeface="Courier"/>
              </a:rPr>
              <a:t>    self.bias[</a:t>
            </a:r>
            <a:r>
              <a:rPr lang="en" sz="1600">
                <a:solidFill>
                  <a:srgbClr val="A5D6FF"/>
                </a:solidFill>
                <a:latin typeface="Courier"/>
                <a:ea typeface="Courier"/>
                <a:cs typeface="Courier"/>
                <a:sym typeface="Courier"/>
              </a:rPr>
              <a:t>'bias'</a:t>
            </a:r>
            <a:r>
              <a:rPr lang="en" sz="1600">
                <a:solidFill>
                  <a:srgbClr val="C9D1D9"/>
                </a:solidFill>
                <a:highlight>
                  <a:srgbClr val="0D1117"/>
                </a:highlight>
                <a:latin typeface="Courier"/>
                <a:ea typeface="Courier"/>
                <a:cs typeface="Courier"/>
                <a:sym typeface="Courier"/>
              </a:rPr>
              <a:t>] = jnp.array(new_value) </a:t>
            </a:r>
            <a:endParaRPr sz="1600">
              <a:solidFill>
                <a:srgbClr val="C9D1D9"/>
              </a:solidFill>
              <a:highlight>
                <a:srgbClr val="0D1117"/>
              </a:highlight>
              <a:latin typeface="Courier"/>
              <a:ea typeface="Courier"/>
              <a:cs typeface="Courier"/>
              <a:sym typeface="Courier"/>
            </a:endParaRPr>
          </a:p>
          <a:p>
            <a:pPr indent="0" lvl="0" marL="0" rtl="0" algn="l">
              <a:spcBef>
                <a:spcPts val="0"/>
              </a:spcBef>
              <a:spcAft>
                <a:spcPts val="0"/>
              </a:spcAft>
              <a:buNone/>
            </a:pPr>
            <a:r>
              <a:t/>
            </a:r>
            <a:endParaRPr sz="1600">
              <a:solidFill>
                <a:srgbClr val="C9D1D9"/>
              </a:solidFill>
              <a:highlight>
                <a:srgbClr val="0D1117"/>
              </a:highlight>
              <a:latin typeface="Courier"/>
              <a:ea typeface="Courier"/>
              <a:cs typeface="Courier"/>
              <a:sym typeface="Courier"/>
            </a:endParaRPr>
          </a:p>
          <a:p>
            <a:pPr indent="0" lvl="0" marL="0" rtl="0" algn="l">
              <a:spcBef>
                <a:spcPts val="0"/>
              </a:spcBef>
              <a:spcAft>
                <a:spcPts val="0"/>
              </a:spcAft>
              <a:buNone/>
            </a:pPr>
            <a:r>
              <a:rPr lang="en" sz="1600">
                <a:solidFill>
                  <a:srgbClr val="C9D1D9"/>
                </a:solidFill>
                <a:highlight>
                  <a:srgbClr val="0D1117"/>
                </a:highlight>
                <a:latin typeface="Courier"/>
                <a:ea typeface="Courier"/>
                <a:cs typeface="Courier"/>
                <a:sym typeface="Courier"/>
              </a:rPr>
              <a:t>  </a:t>
            </a:r>
            <a:r>
              <a:rPr lang="en" sz="1600">
                <a:solidFill>
                  <a:srgbClr val="FF7B72"/>
                </a:solidFill>
                <a:latin typeface="Courier"/>
                <a:ea typeface="Courier"/>
                <a:cs typeface="Courier"/>
                <a:sym typeface="Courier"/>
              </a:rPr>
              <a:t>def</a:t>
            </a:r>
            <a:r>
              <a:rPr lang="en" sz="1600">
                <a:solidFill>
                  <a:srgbClr val="C9D1D9"/>
                </a:solidFill>
                <a:highlight>
                  <a:srgbClr val="0D1117"/>
                </a:highlight>
                <a:latin typeface="Courier"/>
                <a:ea typeface="Courier"/>
                <a:cs typeface="Courier"/>
                <a:sym typeface="Courier"/>
              </a:rPr>
              <a:t> </a:t>
            </a:r>
            <a:r>
              <a:rPr lang="en" sz="1600">
                <a:solidFill>
                  <a:srgbClr val="D2A8FF"/>
                </a:solidFill>
                <a:latin typeface="Courier"/>
                <a:ea typeface="Courier"/>
                <a:cs typeface="Courier"/>
                <a:sym typeface="Courier"/>
              </a:rPr>
              <a:t>__call__</a:t>
            </a:r>
            <a:r>
              <a:rPr lang="en" sz="1600">
                <a:solidFill>
                  <a:srgbClr val="C9D1D9"/>
                </a:solidFill>
                <a:highlight>
                  <a:srgbClr val="0D1117"/>
                </a:highlight>
                <a:latin typeface="Courier"/>
                <a:ea typeface="Courier"/>
                <a:cs typeface="Courier"/>
                <a:sym typeface="Courier"/>
              </a:rPr>
              <a:t>(</a:t>
            </a:r>
            <a:r>
              <a:rPr lang="en" sz="1600">
                <a:solidFill>
                  <a:srgbClr val="C9D1D9"/>
                </a:solidFill>
                <a:latin typeface="Courier"/>
                <a:ea typeface="Courier"/>
                <a:cs typeface="Courier"/>
                <a:sym typeface="Courier"/>
              </a:rPr>
              <a:t>self, x: jax.Array</a:t>
            </a:r>
            <a:r>
              <a:rPr lang="en" sz="1600">
                <a:solidFill>
                  <a:srgbClr val="C9D1D9"/>
                </a:solidFill>
                <a:highlight>
                  <a:srgbClr val="0D1117"/>
                </a:highlight>
                <a:latin typeface="Courier"/>
                <a:ea typeface="Courier"/>
                <a:cs typeface="Courier"/>
                <a:sym typeface="Courier"/>
              </a:rPr>
              <a:t>):</a:t>
            </a:r>
            <a:endParaRPr sz="1600">
              <a:solidFill>
                <a:srgbClr val="C9D1D9"/>
              </a:solidFill>
              <a:highlight>
                <a:srgbClr val="0D1117"/>
              </a:highlight>
              <a:latin typeface="Courier"/>
              <a:ea typeface="Courier"/>
              <a:cs typeface="Courier"/>
              <a:sym typeface="Courier"/>
            </a:endParaRPr>
          </a:p>
          <a:p>
            <a:pPr indent="0" lvl="0" marL="0" rtl="0" algn="l">
              <a:spcBef>
                <a:spcPts val="0"/>
              </a:spcBef>
              <a:spcAft>
                <a:spcPts val="0"/>
              </a:spcAft>
              <a:buNone/>
            </a:pPr>
            <a:r>
              <a:rPr lang="en" sz="1600">
                <a:solidFill>
                  <a:srgbClr val="C9D1D9"/>
                </a:solidFill>
                <a:highlight>
                  <a:srgbClr val="0D1117"/>
                </a:highlight>
                <a:latin typeface="Courier"/>
                <a:ea typeface="Courier"/>
                <a:cs typeface="Courier"/>
                <a:sym typeface="Courier"/>
              </a:rPr>
              <a:t>    </a:t>
            </a:r>
            <a:r>
              <a:rPr lang="en" sz="1600">
                <a:solidFill>
                  <a:srgbClr val="FF7B72"/>
                </a:solidFill>
                <a:latin typeface="Courier"/>
                <a:ea typeface="Courier"/>
                <a:cs typeface="Courier"/>
                <a:sym typeface="Courier"/>
              </a:rPr>
              <a:t>return</a:t>
            </a:r>
            <a:r>
              <a:rPr lang="en" sz="1600">
                <a:solidFill>
                  <a:srgbClr val="C9D1D9"/>
                </a:solidFill>
                <a:highlight>
                  <a:srgbClr val="0D1117"/>
                </a:highlight>
                <a:latin typeface="Courier"/>
                <a:ea typeface="Courier"/>
                <a:cs typeface="Courier"/>
                <a:sym typeface="Courier"/>
              </a:rPr>
              <a:t> x * self.weight.value + self.bias[</a:t>
            </a:r>
            <a:r>
              <a:rPr lang="en" sz="1600">
                <a:solidFill>
                  <a:srgbClr val="A5D6FF"/>
                </a:solidFill>
                <a:latin typeface="Courier"/>
                <a:ea typeface="Courier"/>
                <a:cs typeface="Courier"/>
                <a:sym typeface="Courier"/>
              </a:rPr>
              <a:t>'bias'</a:t>
            </a:r>
            <a:r>
              <a:rPr lang="en" sz="1600">
                <a:solidFill>
                  <a:srgbClr val="C9D1D9"/>
                </a:solidFill>
                <a:highlight>
                  <a:srgbClr val="0D1117"/>
                </a:highlight>
                <a:latin typeface="Courier"/>
                <a:ea typeface="Courier"/>
                <a:cs typeface="Courier"/>
                <a:sym typeface="Courier"/>
              </a:rPr>
              <a:t>]</a:t>
            </a:r>
            <a:endParaRPr sz="1600">
              <a:solidFill>
                <a:srgbClr val="FF7B72"/>
              </a:solidFill>
              <a:latin typeface="Courier"/>
              <a:ea typeface="Courier"/>
              <a:cs typeface="Courier"/>
              <a:sym typeface="Courier"/>
            </a:endParaRPr>
          </a:p>
        </p:txBody>
      </p:sp>
      <p:sp>
        <p:nvSpPr>
          <p:cNvPr id="1062" name="Google Shape;1062;p104"/>
          <p:cNvSpPr txBox="1"/>
          <p:nvPr>
            <p:ph idx="4294967295" type="title"/>
          </p:nvPr>
        </p:nvSpPr>
        <p:spPr>
          <a:xfrm>
            <a:off x="344500" y="264375"/>
            <a:ext cx="7655100" cy="5541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2"/>
                </a:solidFill>
              </a:rPr>
              <a:t>Code Example: Stateful Parameter Layer</a:t>
            </a:r>
            <a:endParaRPr>
              <a:solidFill>
                <a:schemeClr val="lt2"/>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6" name="Shape 1066"/>
        <p:cNvGrpSpPr/>
        <p:nvPr/>
      </p:nvGrpSpPr>
      <p:grpSpPr>
        <a:xfrm>
          <a:off x="0" y="0"/>
          <a:ext cx="0" cy="0"/>
          <a:chOff x="0" y="0"/>
          <a:chExt cx="0" cy="0"/>
        </a:xfrm>
      </p:grpSpPr>
      <p:sp>
        <p:nvSpPr>
          <p:cNvPr id="1067" name="Google Shape;1067;p105"/>
          <p:cNvSpPr txBox="1"/>
          <p:nvPr>
            <p:ph idx="1" type="body"/>
          </p:nvPr>
        </p:nvSpPr>
        <p:spPr>
          <a:xfrm>
            <a:off x="344500" y="1572375"/>
            <a:ext cx="4867200" cy="3076800"/>
          </a:xfrm>
          <a:prstGeom prst="rect">
            <a:avLst/>
          </a:prstGeom>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SzPts val="1800"/>
              <a:buChar char="●"/>
            </a:pPr>
            <a:r>
              <a:rPr lang="en" sz="1800"/>
              <a:t>Uses </a:t>
            </a:r>
            <a:r>
              <a:rPr lang="en" sz="1800">
                <a:latin typeface="Roboto Mono Medium"/>
                <a:ea typeface="Roboto Mono Medium"/>
                <a:cs typeface="Roboto Mono Medium"/>
                <a:sym typeface="Roboto Mono Medium"/>
              </a:rPr>
              <a:t>nnx.Rngs</a:t>
            </a:r>
            <a:r>
              <a:rPr lang="en" sz="1800"/>
              <a:t> object.</a:t>
            </a:r>
            <a:endParaRPr sz="1800"/>
          </a:p>
          <a:p>
            <a:pPr indent="-342900" lvl="0" marL="457200" rtl="0" algn="l">
              <a:lnSpc>
                <a:spcPct val="115000"/>
              </a:lnSpc>
              <a:spcBef>
                <a:spcPts val="1000"/>
              </a:spcBef>
              <a:spcAft>
                <a:spcPts val="0"/>
              </a:spcAft>
              <a:buSzPts val="1800"/>
              <a:buChar char="●"/>
            </a:pPr>
            <a:r>
              <a:rPr lang="en" sz="1800"/>
              <a:t>Requires explicit passing of a PRNG key when instantiating modules with randomness.</a:t>
            </a:r>
            <a:endParaRPr sz="1800"/>
          </a:p>
          <a:p>
            <a:pPr indent="-342900" lvl="0" marL="457200" rtl="0" algn="l">
              <a:lnSpc>
                <a:spcPct val="115000"/>
              </a:lnSpc>
              <a:spcBef>
                <a:spcPts val="1000"/>
              </a:spcBef>
              <a:spcAft>
                <a:spcPts val="0"/>
              </a:spcAft>
              <a:buSzPts val="1800"/>
              <a:buChar char="●"/>
            </a:pPr>
            <a:r>
              <a:rPr lang="en" sz="1800"/>
              <a:t>Promotes reproducibility and easier parallelization.</a:t>
            </a:r>
            <a:endParaRPr sz="1800"/>
          </a:p>
          <a:p>
            <a:pPr indent="-342900" lvl="0" marL="457200" rtl="0" algn="l">
              <a:lnSpc>
                <a:spcPct val="115000"/>
              </a:lnSpc>
              <a:spcBef>
                <a:spcPts val="1000"/>
              </a:spcBef>
              <a:spcAft>
                <a:spcPts val="1000"/>
              </a:spcAft>
              <a:buSzPts val="1800"/>
              <a:buChar char="●"/>
            </a:pPr>
            <a:r>
              <a:rPr lang="en" sz="1800"/>
              <a:t>Layers store a </a:t>
            </a:r>
            <a:r>
              <a:rPr b="1" lang="en" sz="1800"/>
              <a:t>forked copy</a:t>
            </a:r>
            <a:r>
              <a:rPr lang="en" sz="1800"/>
              <a:t> of RNGs, ensuring state isolation.</a:t>
            </a:r>
            <a:endParaRPr sz="1800"/>
          </a:p>
        </p:txBody>
      </p:sp>
      <p:sp>
        <p:nvSpPr>
          <p:cNvPr id="1068" name="Google Shape;1068;p105"/>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Explicit Random Number Generation</a:t>
            </a:r>
            <a:endParaRPr/>
          </a:p>
        </p:txBody>
      </p:sp>
      <p:pic>
        <p:nvPicPr>
          <p:cNvPr id="1069" name="Google Shape;1069;p105"/>
          <p:cNvPicPr preferRelativeResize="0"/>
          <p:nvPr/>
        </p:nvPicPr>
        <p:blipFill>
          <a:blip r:embed="rId4">
            <a:alphaModFix/>
          </a:blip>
          <a:stretch>
            <a:fillRect/>
          </a:stretch>
        </p:blipFill>
        <p:spPr>
          <a:xfrm>
            <a:off x="5546400" y="865450"/>
            <a:ext cx="1673025" cy="1673025"/>
          </a:xfrm>
          <a:prstGeom prst="rect">
            <a:avLst/>
          </a:prstGeom>
          <a:noFill/>
          <a:ln>
            <a:noFill/>
          </a:ln>
        </p:spPr>
      </p:pic>
      <p:pic>
        <p:nvPicPr>
          <p:cNvPr id="1070" name="Google Shape;1070;p105"/>
          <p:cNvPicPr preferRelativeResize="0"/>
          <p:nvPr/>
        </p:nvPicPr>
        <p:blipFill>
          <a:blip r:embed="rId5">
            <a:alphaModFix/>
          </a:blip>
          <a:stretch>
            <a:fillRect/>
          </a:stretch>
        </p:blipFill>
        <p:spPr>
          <a:xfrm>
            <a:off x="6866400" y="2538475"/>
            <a:ext cx="2024674" cy="2024674"/>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4" name="Shape 1074"/>
        <p:cNvGrpSpPr/>
        <p:nvPr/>
      </p:nvGrpSpPr>
      <p:grpSpPr>
        <a:xfrm>
          <a:off x="0" y="0"/>
          <a:ext cx="0" cy="0"/>
          <a:chOff x="0" y="0"/>
          <a:chExt cx="0" cy="0"/>
        </a:xfrm>
      </p:grpSpPr>
      <p:sp>
        <p:nvSpPr>
          <p:cNvPr id="1075" name="Google Shape;1075;p106"/>
          <p:cNvSpPr txBox="1"/>
          <p:nvPr>
            <p:ph idx="1" type="body"/>
          </p:nvPr>
        </p:nvSpPr>
        <p:spPr>
          <a:xfrm>
            <a:off x="344500" y="1648575"/>
            <a:ext cx="4742100" cy="1992900"/>
          </a:xfrm>
          <a:prstGeom prst="rect">
            <a:avLst/>
          </a:prstGeom>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SzPts val="1800"/>
              <a:buChar char="●"/>
            </a:pPr>
            <a:r>
              <a:rPr lang="en" sz="1800"/>
              <a:t>Parameters are initialized immediately when an </a:t>
            </a:r>
            <a:r>
              <a:rPr lang="en" sz="1800">
                <a:latin typeface="Roboto Mono Medium"/>
                <a:ea typeface="Roboto Mono Medium"/>
                <a:cs typeface="Roboto Mono Medium"/>
                <a:sym typeface="Roboto Mono Medium"/>
              </a:rPr>
              <a:t>nnx.Module</a:t>
            </a:r>
            <a:r>
              <a:rPr lang="en" sz="1800"/>
              <a:t> is instantiated.</a:t>
            </a:r>
            <a:endParaRPr sz="1800"/>
          </a:p>
          <a:p>
            <a:pPr indent="-342900" lvl="0" marL="457200" rtl="0" algn="l">
              <a:lnSpc>
                <a:spcPct val="115000"/>
              </a:lnSpc>
              <a:spcBef>
                <a:spcPts val="1000"/>
              </a:spcBef>
              <a:spcAft>
                <a:spcPts val="0"/>
              </a:spcAft>
              <a:buSzPts val="1800"/>
              <a:buChar char="●"/>
            </a:pPr>
            <a:r>
              <a:rPr lang="en" sz="1800"/>
              <a:t>All shape information must be provided during initialization.</a:t>
            </a:r>
            <a:endParaRPr sz="1800"/>
          </a:p>
          <a:p>
            <a:pPr indent="-342900" lvl="0" marL="457200" rtl="0" algn="l">
              <a:lnSpc>
                <a:spcPct val="115000"/>
              </a:lnSpc>
              <a:spcBef>
                <a:spcPts val="1000"/>
              </a:spcBef>
              <a:spcAft>
                <a:spcPts val="1000"/>
              </a:spcAft>
              <a:buSzPts val="1800"/>
              <a:buChar char="●"/>
            </a:pPr>
            <a:r>
              <a:rPr lang="en" sz="1800"/>
              <a:t>No implicit shape inference.</a:t>
            </a:r>
            <a:endParaRPr sz="1800"/>
          </a:p>
        </p:txBody>
      </p:sp>
      <p:sp>
        <p:nvSpPr>
          <p:cNvPr id="1076" name="Google Shape;1076;p106"/>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Eager Parameter Initialization</a:t>
            </a:r>
            <a:endParaRPr/>
          </a:p>
        </p:txBody>
      </p:sp>
      <p:pic>
        <p:nvPicPr>
          <p:cNvPr id="1077" name="Google Shape;1077;p106"/>
          <p:cNvPicPr preferRelativeResize="0"/>
          <p:nvPr/>
        </p:nvPicPr>
        <p:blipFill>
          <a:blip r:embed="rId3">
            <a:alphaModFix/>
          </a:blip>
          <a:stretch>
            <a:fillRect/>
          </a:stretch>
        </p:blipFill>
        <p:spPr>
          <a:xfrm>
            <a:off x="5546400" y="865450"/>
            <a:ext cx="1673025" cy="1673025"/>
          </a:xfrm>
          <a:prstGeom prst="rect">
            <a:avLst/>
          </a:prstGeom>
          <a:noFill/>
          <a:ln>
            <a:noFill/>
          </a:ln>
        </p:spPr>
      </p:pic>
      <p:pic>
        <p:nvPicPr>
          <p:cNvPr id="1078" name="Google Shape;1078;p106"/>
          <p:cNvPicPr preferRelativeResize="0"/>
          <p:nvPr/>
        </p:nvPicPr>
        <p:blipFill>
          <a:blip r:embed="rId4">
            <a:alphaModFix/>
          </a:blip>
          <a:stretch>
            <a:fillRect/>
          </a:stretch>
        </p:blipFill>
        <p:spPr>
          <a:xfrm>
            <a:off x="6866400" y="2538475"/>
            <a:ext cx="2024674" cy="202467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3" name="Shape 903"/>
        <p:cNvGrpSpPr/>
        <p:nvPr/>
      </p:nvGrpSpPr>
      <p:grpSpPr>
        <a:xfrm>
          <a:off x="0" y="0"/>
          <a:ext cx="0" cy="0"/>
          <a:chOff x="0" y="0"/>
          <a:chExt cx="0" cy="0"/>
        </a:xfrm>
      </p:grpSpPr>
      <p:sp>
        <p:nvSpPr>
          <p:cNvPr id="904" name="Google Shape;904;p89"/>
          <p:cNvSpPr txBox="1"/>
          <p:nvPr>
            <p:ph idx="1" type="body"/>
          </p:nvPr>
        </p:nvSpPr>
        <p:spPr>
          <a:xfrm>
            <a:off x="344500" y="1115175"/>
            <a:ext cx="4998900" cy="3652200"/>
          </a:xfrm>
          <a:prstGeom prst="rect">
            <a:avLst/>
          </a:prstGeom>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SzPts val="1800"/>
              <a:buChar char="●"/>
            </a:pPr>
            <a:r>
              <a:rPr lang="en" sz="1800"/>
              <a:t>Flax NNX</a:t>
            </a:r>
            <a:endParaRPr sz="1800"/>
          </a:p>
          <a:p>
            <a:pPr indent="-342900" lvl="1" marL="914400" rtl="0" algn="l">
              <a:lnSpc>
                <a:spcPct val="115000"/>
              </a:lnSpc>
              <a:spcBef>
                <a:spcPts val="1000"/>
              </a:spcBef>
              <a:spcAft>
                <a:spcPts val="0"/>
              </a:spcAft>
              <a:buSzPts val="1800"/>
              <a:buChar char="○"/>
            </a:pPr>
            <a:r>
              <a:rPr lang="en" sz="1800">
                <a:solidFill>
                  <a:schemeClr val="lt1"/>
                </a:solidFill>
              </a:rPr>
              <a:t>A neural network library for JAX, designed for flexibility and high performance</a:t>
            </a:r>
            <a:endParaRPr sz="1800">
              <a:solidFill>
                <a:schemeClr val="lt1"/>
              </a:solidFill>
            </a:endParaRPr>
          </a:p>
          <a:p>
            <a:pPr indent="-342900" lvl="1" marL="914400" rtl="0" algn="l">
              <a:lnSpc>
                <a:spcPct val="115000"/>
              </a:lnSpc>
              <a:spcBef>
                <a:spcPts val="1000"/>
              </a:spcBef>
              <a:spcAft>
                <a:spcPts val="0"/>
              </a:spcAft>
              <a:buClr>
                <a:schemeClr val="lt1"/>
              </a:buClr>
              <a:buSzPts val="1800"/>
              <a:buChar char="○"/>
            </a:pPr>
            <a:r>
              <a:rPr lang="en" sz="1800">
                <a:solidFill>
                  <a:schemeClr val="lt1"/>
                </a:solidFill>
              </a:rPr>
              <a:t>New users are encouraged to use</a:t>
            </a:r>
            <a:br>
              <a:rPr lang="en" sz="1800">
                <a:solidFill>
                  <a:schemeClr val="lt1"/>
                </a:solidFill>
              </a:rPr>
            </a:br>
            <a:r>
              <a:rPr lang="en" sz="1800">
                <a:solidFill>
                  <a:schemeClr val="lt1"/>
                </a:solidFill>
              </a:rPr>
              <a:t>Flax NNX</a:t>
            </a:r>
            <a:endParaRPr sz="1800">
              <a:solidFill>
                <a:schemeClr val="lt1"/>
              </a:solidFill>
            </a:endParaRPr>
          </a:p>
          <a:p>
            <a:pPr indent="-342900" lvl="0" marL="457200" rtl="0" algn="l">
              <a:lnSpc>
                <a:spcPct val="115000"/>
              </a:lnSpc>
              <a:spcBef>
                <a:spcPts val="1000"/>
              </a:spcBef>
              <a:spcAft>
                <a:spcPts val="0"/>
              </a:spcAft>
              <a:buSzPts val="1800"/>
              <a:buChar char="●"/>
            </a:pPr>
            <a:r>
              <a:rPr lang="en" sz="1800"/>
              <a:t>Flax Linen </a:t>
            </a:r>
            <a:r>
              <a:rPr lang="en" sz="1800">
                <a:solidFill>
                  <a:schemeClr val="lt1"/>
                </a:solidFill>
              </a:rPr>
              <a:t>(Released in 2020)</a:t>
            </a:r>
            <a:endParaRPr sz="1800"/>
          </a:p>
          <a:p>
            <a:pPr indent="-342900" lvl="1" marL="914400" rtl="0" algn="l">
              <a:lnSpc>
                <a:spcPct val="115000"/>
              </a:lnSpc>
              <a:spcBef>
                <a:spcPts val="1000"/>
              </a:spcBef>
              <a:spcAft>
                <a:spcPts val="0"/>
              </a:spcAft>
              <a:buSzPts val="1800"/>
              <a:buChar char="○"/>
            </a:pPr>
            <a:r>
              <a:rPr lang="en" sz="1800"/>
              <a:t>Original neural network library for JAX</a:t>
            </a:r>
            <a:endParaRPr sz="1800"/>
          </a:p>
          <a:p>
            <a:pPr indent="-342900" lvl="1" marL="914400" rtl="0" algn="l">
              <a:lnSpc>
                <a:spcPct val="115000"/>
              </a:lnSpc>
              <a:spcBef>
                <a:spcPts val="1000"/>
              </a:spcBef>
              <a:spcAft>
                <a:spcPts val="1000"/>
              </a:spcAft>
              <a:buSzPts val="1800"/>
              <a:buChar char="○"/>
            </a:pPr>
            <a:r>
              <a:rPr lang="en" sz="1800"/>
              <a:t>Focuses on functional programming</a:t>
            </a:r>
            <a:endParaRPr sz="1800"/>
          </a:p>
        </p:txBody>
      </p:sp>
      <p:sp>
        <p:nvSpPr>
          <p:cNvPr id="905" name="Google Shape;905;p89"/>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What is Flax NNX?</a:t>
            </a:r>
            <a:endParaRPr/>
          </a:p>
        </p:txBody>
      </p:sp>
      <p:pic>
        <p:nvPicPr>
          <p:cNvPr id="906" name="Google Shape;906;p89"/>
          <p:cNvPicPr preferRelativeResize="0"/>
          <p:nvPr/>
        </p:nvPicPr>
        <p:blipFill>
          <a:blip r:embed="rId3">
            <a:alphaModFix/>
          </a:blip>
          <a:stretch>
            <a:fillRect/>
          </a:stretch>
        </p:blipFill>
        <p:spPr>
          <a:xfrm>
            <a:off x="5751225" y="1228725"/>
            <a:ext cx="2686050" cy="268605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2" name="Shape 1082"/>
        <p:cNvGrpSpPr/>
        <p:nvPr/>
      </p:nvGrpSpPr>
      <p:grpSpPr>
        <a:xfrm>
          <a:off x="0" y="0"/>
          <a:ext cx="0" cy="0"/>
          <a:chOff x="0" y="0"/>
          <a:chExt cx="0" cy="0"/>
        </a:xfrm>
      </p:grpSpPr>
      <p:sp>
        <p:nvSpPr>
          <p:cNvPr id="1083" name="Google Shape;1083;p107"/>
          <p:cNvSpPr txBox="1"/>
          <p:nvPr>
            <p:ph idx="1" type="body"/>
          </p:nvPr>
        </p:nvSpPr>
        <p:spPr>
          <a:xfrm>
            <a:off x="344500" y="1572375"/>
            <a:ext cx="5094900" cy="2630100"/>
          </a:xfrm>
          <a:prstGeom prst="rect">
            <a:avLst/>
          </a:prstGeom>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SzPts val="1800"/>
              <a:buChar char="●"/>
            </a:pPr>
            <a:r>
              <a:rPr lang="en" sz="1800">
                <a:latin typeface="Roboto Mono Medium"/>
                <a:ea typeface="Roboto Mono Medium"/>
                <a:cs typeface="Roboto Mono Medium"/>
                <a:sym typeface="Roboto Mono Medium"/>
              </a:rPr>
              <a:t>nnx.split</a:t>
            </a:r>
            <a:r>
              <a:rPr lang="en" sz="1800"/>
              <a:t>: Decomposes an </a:t>
            </a:r>
            <a:r>
              <a:rPr lang="en" sz="1800">
                <a:latin typeface="Roboto Mono Medium"/>
                <a:ea typeface="Roboto Mono Medium"/>
                <a:cs typeface="Roboto Mono Medium"/>
                <a:sym typeface="Roboto Mono Medium"/>
              </a:rPr>
              <a:t>nnx.Module</a:t>
            </a:r>
            <a:r>
              <a:rPr lang="en" sz="1800"/>
              <a:t> into its static structure (</a:t>
            </a:r>
            <a:r>
              <a:rPr lang="en" sz="1800">
                <a:latin typeface="Roboto Mono Medium"/>
                <a:ea typeface="Roboto Mono Medium"/>
                <a:cs typeface="Roboto Mono Medium"/>
                <a:sym typeface="Roboto Mono Medium"/>
              </a:rPr>
              <a:t>GraphDef</a:t>
            </a:r>
            <a:r>
              <a:rPr lang="en" sz="1800"/>
              <a:t>) and dynamic state (</a:t>
            </a:r>
            <a:r>
              <a:rPr lang="en" sz="1800">
                <a:latin typeface="Roboto Mono Medium"/>
                <a:ea typeface="Roboto Mono Medium"/>
                <a:cs typeface="Roboto Mono Medium"/>
                <a:sym typeface="Roboto Mono Medium"/>
              </a:rPr>
              <a:t>State</a:t>
            </a:r>
            <a:r>
              <a:rPr lang="en" sz="1800"/>
              <a:t>).</a:t>
            </a:r>
            <a:endParaRPr sz="1800"/>
          </a:p>
          <a:p>
            <a:pPr indent="-342900" lvl="0" marL="457200" rtl="0" algn="l">
              <a:lnSpc>
                <a:spcPct val="115000"/>
              </a:lnSpc>
              <a:spcBef>
                <a:spcPts val="1000"/>
              </a:spcBef>
              <a:spcAft>
                <a:spcPts val="0"/>
              </a:spcAft>
              <a:buSzPts val="1800"/>
              <a:buChar char="●"/>
            </a:pPr>
            <a:r>
              <a:rPr lang="en" sz="1800">
                <a:latin typeface="Roboto Mono Medium"/>
                <a:ea typeface="Roboto Mono Medium"/>
                <a:cs typeface="Roboto Mono Medium"/>
                <a:sym typeface="Roboto Mono Medium"/>
              </a:rPr>
              <a:t>nnx.merge</a:t>
            </a:r>
            <a:r>
              <a:rPr lang="en" sz="1800"/>
              <a:t>: Reconstructs an </a:t>
            </a:r>
            <a:r>
              <a:rPr lang="en" sz="1800">
                <a:latin typeface="Roboto Mono Medium"/>
                <a:ea typeface="Roboto Mono Medium"/>
                <a:cs typeface="Roboto Mono Medium"/>
                <a:sym typeface="Roboto Mono Medium"/>
              </a:rPr>
              <a:t>nnx.Module</a:t>
            </a:r>
            <a:r>
              <a:rPr lang="en" sz="1800"/>
              <a:t> from its </a:t>
            </a:r>
            <a:r>
              <a:rPr lang="en" sz="1800">
                <a:latin typeface="Roboto Mono Medium"/>
                <a:ea typeface="Roboto Mono Medium"/>
                <a:cs typeface="Roboto Mono Medium"/>
                <a:sym typeface="Roboto Mono Medium"/>
              </a:rPr>
              <a:t>GraphDef</a:t>
            </a:r>
            <a:r>
              <a:rPr lang="en" sz="1800"/>
              <a:t> and </a:t>
            </a:r>
            <a:r>
              <a:rPr lang="en" sz="1800">
                <a:latin typeface="Roboto Mono Medium"/>
                <a:ea typeface="Roboto Mono Medium"/>
                <a:cs typeface="Roboto Mono Medium"/>
                <a:sym typeface="Roboto Mono Medium"/>
              </a:rPr>
              <a:t>State</a:t>
            </a:r>
            <a:r>
              <a:rPr lang="en" sz="1800"/>
              <a:t>.</a:t>
            </a:r>
            <a:endParaRPr sz="1800"/>
          </a:p>
          <a:p>
            <a:pPr indent="-342900" lvl="0" marL="457200" rtl="0" algn="l">
              <a:lnSpc>
                <a:spcPct val="115000"/>
              </a:lnSpc>
              <a:spcBef>
                <a:spcPts val="1000"/>
              </a:spcBef>
              <a:spcAft>
                <a:spcPts val="1000"/>
              </a:spcAft>
              <a:buSzPts val="1800"/>
              <a:buChar char="●"/>
            </a:pPr>
            <a:r>
              <a:rPr lang="en" sz="1800">
                <a:latin typeface="Roboto Mono Medium"/>
                <a:ea typeface="Roboto Mono Medium"/>
                <a:cs typeface="Roboto Mono Medium"/>
                <a:sym typeface="Roboto Mono Medium"/>
              </a:rPr>
              <a:t>nnx.update</a:t>
            </a:r>
            <a:r>
              <a:rPr lang="en" sz="1800"/>
              <a:t>: Updates an existing object in-place with the content of a given </a:t>
            </a:r>
            <a:r>
              <a:rPr lang="en" sz="1800">
                <a:latin typeface="Roboto Mono Medium"/>
                <a:ea typeface="Roboto Mono Medium"/>
                <a:cs typeface="Roboto Mono Medium"/>
                <a:sym typeface="Roboto Mono Medium"/>
              </a:rPr>
              <a:t>State</a:t>
            </a:r>
            <a:r>
              <a:rPr lang="en" sz="1800"/>
              <a:t>.</a:t>
            </a:r>
            <a:endParaRPr sz="1800"/>
          </a:p>
        </p:txBody>
      </p:sp>
      <p:sp>
        <p:nvSpPr>
          <p:cNvPr id="1084" name="Google Shape;1084;p107"/>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Functional API: split, merge, update</a:t>
            </a:r>
            <a:endParaRPr/>
          </a:p>
        </p:txBody>
      </p:sp>
      <p:pic>
        <p:nvPicPr>
          <p:cNvPr id="1085" name="Google Shape;1085;p107"/>
          <p:cNvPicPr preferRelativeResize="0"/>
          <p:nvPr/>
        </p:nvPicPr>
        <p:blipFill>
          <a:blip r:embed="rId3">
            <a:alphaModFix/>
          </a:blip>
          <a:stretch>
            <a:fillRect/>
          </a:stretch>
        </p:blipFill>
        <p:spPr>
          <a:xfrm>
            <a:off x="5546400" y="865450"/>
            <a:ext cx="1673025" cy="1673025"/>
          </a:xfrm>
          <a:prstGeom prst="rect">
            <a:avLst/>
          </a:prstGeom>
          <a:noFill/>
          <a:ln>
            <a:noFill/>
          </a:ln>
        </p:spPr>
      </p:pic>
      <p:pic>
        <p:nvPicPr>
          <p:cNvPr id="1086" name="Google Shape;1086;p107"/>
          <p:cNvPicPr preferRelativeResize="0"/>
          <p:nvPr/>
        </p:nvPicPr>
        <p:blipFill>
          <a:blip r:embed="rId4">
            <a:alphaModFix/>
          </a:blip>
          <a:stretch>
            <a:fillRect/>
          </a:stretch>
        </p:blipFill>
        <p:spPr>
          <a:xfrm>
            <a:off x="6866400" y="2538475"/>
            <a:ext cx="2024674" cy="2024674"/>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D1116"/>
        </a:solidFill>
      </p:bgPr>
    </p:bg>
    <p:spTree>
      <p:nvGrpSpPr>
        <p:cNvPr id="1090" name="Shape 1090"/>
        <p:cNvGrpSpPr/>
        <p:nvPr/>
      </p:nvGrpSpPr>
      <p:grpSpPr>
        <a:xfrm>
          <a:off x="0" y="0"/>
          <a:ext cx="0" cy="0"/>
          <a:chOff x="0" y="0"/>
          <a:chExt cx="0" cy="0"/>
        </a:xfrm>
      </p:grpSpPr>
      <p:sp>
        <p:nvSpPr>
          <p:cNvPr id="1091" name="Google Shape;1091;p108"/>
          <p:cNvSpPr txBox="1"/>
          <p:nvPr/>
        </p:nvSpPr>
        <p:spPr>
          <a:xfrm>
            <a:off x="375525" y="780725"/>
            <a:ext cx="8352600" cy="43869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n" sz="1300">
                <a:solidFill>
                  <a:srgbClr val="4DD0E1"/>
                </a:solidFill>
                <a:latin typeface="Roboto Mono"/>
                <a:ea typeface="Roboto Mono"/>
                <a:cs typeface="Roboto Mono"/>
                <a:sym typeface="Roboto Mono"/>
              </a:rPr>
              <a:t>class</a:t>
            </a:r>
            <a:r>
              <a:rPr lang="en" sz="1300">
                <a:solidFill>
                  <a:srgbClr val="CE93D8"/>
                </a:solidFill>
                <a:latin typeface="Roboto Mono"/>
                <a:ea typeface="Roboto Mono"/>
                <a:cs typeface="Roboto Mono"/>
                <a:sym typeface="Roboto Mono"/>
              </a:rPr>
              <a:t> Counter</a:t>
            </a:r>
            <a:r>
              <a:rPr lang="en" sz="1300">
                <a:solidFill>
                  <a:srgbClr val="ECEFF1"/>
                </a:solidFill>
                <a:latin typeface="Roboto Mono"/>
                <a:ea typeface="Roboto Mono"/>
                <a:cs typeface="Roboto Mono"/>
                <a:sym typeface="Roboto Mono"/>
              </a:rPr>
              <a:t>(</a:t>
            </a:r>
            <a:r>
              <a:rPr lang="en" sz="1300">
                <a:solidFill>
                  <a:srgbClr val="CE93D8"/>
                </a:solidFill>
                <a:latin typeface="Roboto Mono"/>
                <a:ea typeface="Roboto Mono"/>
                <a:cs typeface="Roboto Mono"/>
                <a:sym typeface="Roboto Mono"/>
              </a:rPr>
              <a:t>nnx</a:t>
            </a:r>
            <a:r>
              <a:rPr lang="en" sz="1300">
                <a:solidFill>
                  <a:srgbClr val="ECEFF1"/>
                </a:solidFill>
                <a:latin typeface="Roboto Mono"/>
                <a:ea typeface="Roboto Mono"/>
                <a:cs typeface="Roboto Mono"/>
                <a:sym typeface="Roboto Mono"/>
              </a:rPr>
              <a:t>.</a:t>
            </a:r>
            <a:r>
              <a:rPr lang="en" sz="1300">
                <a:solidFill>
                  <a:srgbClr val="CE93D8"/>
                </a:solidFill>
                <a:latin typeface="Roboto Mono"/>
                <a:ea typeface="Roboto Mono"/>
                <a:cs typeface="Roboto Mono"/>
                <a:sym typeface="Roboto Mono"/>
              </a:rPr>
              <a:t>Module</a:t>
            </a:r>
            <a:r>
              <a:rPr lang="en" sz="1300">
                <a:solidFill>
                  <a:srgbClr val="ECEFF1"/>
                </a:solidFill>
                <a:latin typeface="Roboto Mono"/>
                <a:ea typeface="Roboto Mono"/>
                <a:cs typeface="Roboto Mono"/>
                <a:sym typeface="Roboto Mono"/>
              </a:rPr>
              <a:t>):</a:t>
            </a:r>
            <a:endParaRPr sz="1300">
              <a:latin typeface="Roboto Mono"/>
              <a:ea typeface="Roboto Mono"/>
              <a:cs typeface="Roboto Mono"/>
              <a:sym typeface="Roboto Mono"/>
            </a:endParaRPr>
          </a:p>
          <a:p>
            <a:pPr indent="0" lvl="0" marL="0" rtl="0" algn="l">
              <a:lnSpc>
                <a:spcPct val="100000"/>
              </a:lnSpc>
              <a:spcBef>
                <a:spcPts val="0"/>
              </a:spcBef>
              <a:spcAft>
                <a:spcPts val="0"/>
              </a:spcAft>
              <a:buNone/>
            </a:pPr>
            <a:r>
              <a:rPr lang="en" sz="1300">
                <a:solidFill>
                  <a:srgbClr val="4DD0E1"/>
                </a:solidFill>
                <a:latin typeface="Roboto Mono"/>
                <a:ea typeface="Roboto Mono"/>
                <a:cs typeface="Roboto Mono"/>
                <a:sym typeface="Roboto Mono"/>
              </a:rPr>
              <a:t>  def</a:t>
            </a:r>
            <a:r>
              <a:rPr lang="en" sz="1300">
                <a:solidFill>
                  <a:srgbClr val="ECEFF1"/>
                </a:solidFill>
                <a:latin typeface="Roboto Mono"/>
                <a:ea typeface="Roboto Mono"/>
                <a:cs typeface="Roboto Mono"/>
                <a:sym typeface="Roboto Mono"/>
              </a:rPr>
              <a:t> __init__(self):</a:t>
            </a:r>
            <a:endParaRPr sz="1300">
              <a:latin typeface="Roboto Mono"/>
              <a:ea typeface="Roboto Mono"/>
              <a:cs typeface="Roboto Mono"/>
              <a:sym typeface="Roboto Mono"/>
            </a:endParaRPr>
          </a:p>
          <a:p>
            <a:pPr indent="0" lvl="0" marL="0" rtl="0" algn="l">
              <a:lnSpc>
                <a:spcPct val="100000"/>
              </a:lnSpc>
              <a:spcBef>
                <a:spcPts val="0"/>
              </a:spcBef>
              <a:spcAft>
                <a:spcPts val="0"/>
              </a:spcAft>
              <a:buNone/>
            </a:pPr>
            <a:r>
              <a:rPr lang="en" sz="1300">
                <a:solidFill>
                  <a:srgbClr val="FBC02D"/>
                </a:solidFill>
                <a:latin typeface="Roboto Mono"/>
                <a:ea typeface="Roboto Mono"/>
                <a:cs typeface="Roboto Mono"/>
                <a:sym typeface="Roboto Mono"/>
              </a:rPr>
              <a:t>    self</a:t>
            </a:r>
            <a:r>
              <a:rPr lang="en" sz="1300">
                <a:solidFill>
                  <a:srgbClr val="ECEFF1"/>
                </a:solidFill>
                <a:latin typeface="Roboto Mono"/>
                <a:ea typeface="Roboto Mono"/>
                <a:cs typeface="Roboto Mono"/>
                <a:sym typeface="Roboto Mono"/>
              </a:rPr>
              <a:t>.count </a:t>
            </a:r>
            <a:r>
              <a:rPr lang="en" sz="1300">
                <a:solidFill>
                  <a:srgbClr val="4DD0E1"/>
                </a:solidFill>
                <a:latin typeface="Roboto Mono"/>
                <a:ea typeface="Roboto Mono"/>
                <a:cs typeface="Roboto Mono"/>
                <a:sym typeface="Roboto Mono"/>
              </a:rPr>
              <a:t>=</a:t>
            </a:r>
            <a:r>
              <a:rPr lang="en" sz="1300">
                <a:solidFill>
                  <a:srgbClr val="FBC02D"/>
                </a:solidFill>
                <a:latin typeface="Roboto Mono"/>
                <a:ea typeface="Roboto Mono"/>
                <a:cs typeface="Roboto Mono"/>
                <a:sym typeface="Roboto Mono"/>
              </a:rPr>
              <a:t> 0</a:t>
            </a:r>
            <a:endParaRPr sz="1300">
              <a:latin typeface="Roboto Mono"/>
              <a:ea typeface="Roboto Mono"/>
              <a:cs typeface="Roboto Mono"/>
              <a:sym typeface="Roboto Mono"/>
            </a:endParaRPr>
          </a:p>
          <a:p>
            <a:pPr indent="0" lvl="0" marL="0" rtl="0" algn="l">
              <a:lnSpc>
                <a:spcPct val="100000"/>
              </a:lnSpc>
              <a:spcBef>
                <a:spcPts val="0"/>
              </a:spcBef>
              <a:spcAft>
                <a:spcPts val="0"/>
              </a:spcAft>
              <a:buNone/>
            </a:pPr>
            <a:r>
              <a:t/>
            </a:r>
            <a:endParaRPr sz="1300">
              <a:latin typeface="Roboto Mono"/>
              <a:ea typeface="Roboto Mono"/>
              <a:cs typeface="Roboto Mono"/>
              <a:sym typeface="Roboto Mono"/>
            </a:endParaRPr>
          </a:p>
          <a:p>
            <a:pPr indent="0" lvl="0" marL="0" rtl="0" algn="l">
              <a:lnSpc>
                <a:spcPct val="100000"/>
              </a:lnSpc>
              <a:spcBef>
                <a:spcPts val="0"/>
              </a:spcBef>
              <a:spcAft>
                <a:spcPts val="0"/>
              </a:spcAft>
              <a:buNone/>
            </a:pPr>
            <a:r>
              <a:rPr lang="en" sz="1300">
                <a:solidFill>
                  <a:srgbClr val="4DD0E1"/>
                </a:solidFill>
                <a:latin typeface="Roboto Mono"/>
                <a:ea typeface="Roboto Mono"/>
                <a:cs typeface="Roboto Mono"/>
                <a:sym typeface="Roboto Mono"/>
              </a:rPr>
              <a:t>  def</a:t>
            </a:r>
            <a:r>
              <a:rPr lang="en" sz="1300">
                <a:solidFill>
                  <a:srgbClr val="ECEFF1"/>
                </a:solidFill>
                <a:latin typeface="Roboto Mono"/>
                <a:ea typeface="Roboto Mono"/>
                <a:cs typeface="Roboto Mono"/>
                <a:sym typeface="Roboto Mono"/>
              </a:rPr>
              <a:t> __call__(self):</a:t>
            </a:r>
            <a:endParaRPr sz="1300">
              <a:latin typeface="Roboto Mono"/>
              <a:ea typeface="Roboto Mono"/>
              <a:cs typeface="Roboto Mono"/>
              <a:sym typeface="Roboto Mono"/>
            </a:endParaRPr>
          </a:p>
          <a:p>
            <a:pPr indent="0" lvl="0" marL="0" rtl="0" algn="l">
              <a:lnSpc>
                <a:spcPct val="100000"/>
              </a:lnSpc>
              <a:spcBef>
                <a:spcPts val="0"/>
              </a:spcBef>
              <a:spcAft>
                <a:spcPts val="0"/>
              </a:spcAft>
              <a:buNone/>
            </a:pPr>
            <a:r>
              <a:rPr lang="en" sz="1300">
                <a:solidFill>
                  <a:srgbClr val="FBC02D"/>
                </a:solidFill>
                <a:latin typeface="Roboto Mono"/>
                <a:ea typeface="Roboto Mono"/>
                <a:cs typeface="Roboto Mono"/>
                <a:sym typeface="Roboto Mono"/>
              </a:rPr>
              <a:t>    self</a:t>
            </a:r>
            <a:r>
              <a:rPr lang="en" sz="1300">
                <a:solidFill>
                  <a:srgbClr val="ECEFF1"/>
                </a:solidFill>
                <a:latin typeface="Roboto Mono"/>
                <a:ea typeface="Roboto Mono"/>
                <a:cs typeface="Roboto Mono"/>
                <a:sym typeface="Roboto Mono"/>
              </a:rPr>
              <a:t>.count </a:t>
            </a:r>
            <a:r>
              <a:rPr lang="en" sz="1300">
                <a:solidFill>
                  <a:srgbClr val="4DD0E1"/>
                </a:solidFill>
                <a:latin typeface="Roboto Mono"/>
                <a:ea typeface="Roboto Mono"/>
                <a:cs typeface="Roboto Mono"/>
                <a:sym typeface="Roboto Mono"/>
              </a:rPr>
              <a:t>+=</a:t>
            </a:r>
            <a:r>
              <a:rPr lang="en" sz="1300">
                <a:solidFill>
                  <a:srgbClr val="FBC02D"/>
                </a:solidFill>
                <a:latin typeface="Roboto Mono"/>
                <a:ea typeface="Roboto Mono"/>
                <a:cs typeface="Roboto Mono"/>
                <a:sym typeface="Roboto Mono"/>
              </a:rPr>
              <a:t> 1</a:t>
            </a:r>
            <a:endParaRPr sz="1300">
              <a:latin typeface="Roboto Mono"/>
              <a:ea typeface="Roboto Mono"/>
              <a:cs typeface="Roboto Mono"/>
              <a:sym typeface="Roboto Mono"/>
            </a:endParaRPr>
          </a:p>
          <a:p>
            <a:pPr indent="0" lvl="0" marL="0" rtl="0" algn="l">
              <a:lnSpc>
                <a:spcPct val="100000"/>
              </a:lnSpc>
              <a:spcBef>
                <a:spcPts val="0"/>
              </a:spcBef>
              <a:spcAft>
                <a:spcPts val="0"/>
              </a:spcAft>
              <a:buNone/>
            </a:pPr>
            <a:r>
              <a:rPr lang="en" sz="1300">
                <a:solidFill>
                  <a:srgbClr val="4DD0E1"/>
                </a:solidFill>
                <a:latin typeface="Roboto Mono"/>
                <a:ea typeface="Roboto Mono"/>
                <a:cs typeface="Roboto Mono"/>
                <a:sym typeface="Roboto Mono"/>
              </a:rPr>
              <a:t>    return</a:t>
            </a:r>
            <a:r>
              <a:rPr lang="en" sz="1300">
                <a:solidFill>
                  <a:srgbClr val="FBC02D"/>
                </a:solidFill>
                <a:latin typeface="Roboto Mono"/>
                <a:ea typeface="Roboto Mono"/>
                <a:cs typeface="Roboto Mono"/>
                <a:sym typeface="Roboto Mono"/>
              </a:rPr>
              <a:t> self</a:t>
            </a:r>
            <a:r>
              <a:rPr lang="en" sz="1300">
                <a:solidFill>
                  <a:srgbClr val="ECEFF1"/>
                </a:solidFill>
                <a:latin typeface="Roboto Mono"/>
                <a:ea typeface="Roboto Mono"/>
                <a:cs typeface="Roboto Mono"/>
                <a:sym typeface="Roboto Mono"/>
              </a:rPr>
              <a:t>.count</a:t>
            </a:r>
            <a:endParaRPr sz="1300">
              <a:latin typeface="Roboto Mono"/>
              <a:ea typeface="Roboto Mono"/>
              <a:cs typeface="Roboto Mono"/>
              <a:sym typeface="Roboto Mono"/>
            </a:endParaRPr>
          </a:p>
          <a:p>
            <a:pPr indent="0" lvl="0" marL="0" rtl="0" algn="l">
              <a:lnSpc>
                <a:spcPct val="100000"/>
              </a:lnSpc>
              <a:spcBef>
                <a:spcPts val="0"/>
              </a:spcBef>
              <a:spcAft>
                <a:spcPts val="0"/>
              </a:spcAft>
              <a:buNone/>
            </a:pPr>
            <a:r>
              <a:t/>
            </a:r>
            <a:endParaRPr sz="1300">
              <a:latin typeface="Roboto Mono"/>
              <a:ea typeface="Roboto Mono"/>
              <a:cs typeface="Roboto Mono"/>
              <a:sym typeface="Roboto Mono"/>
            </a:endParaRPr>
          </a:p>
          <a:p>
            <a:pPr indent="0" lvl="0" marL="0" rtl="0" algn="l">
              <a:lnSpc>
                <a:spcPct val="100000"/>
              </a:lnSpc>
              <a:spcBef>
                <a:spcPts val="0"/>
              </a:spcBef>
              <a:spcAft>
                <a:spcPts val="0"/>
              </a:spcAft>
              <a:buNone/>
            </a:pPr>
            <a:r>
              <a:rPr lang="en" sz="1300">
                <a:solidFill>
                  <a:srgbClr val="ECEFF1"/>
                </a:solidFill>
                <a:latin typeface="Roboto Mono"/>
                <a:ea typeface="Roboto Mono"/>
                <a:cs typeface="Roboto Mono"/>
                <a:sym typeface="Roboto Mono"/>
              </a:rPr>
              <a:t>counter </a:t>
            </a:r>
            <a:r>
              <a:rPr lang="en" sz="1300">
                <a:solidFill>
                  <a:srgbClr val="4DD0E1"/>
                </a:solidFill>
                <a:latin typeface="Roboto Mono"/>
                <a:ea typeface="Roboto Mono"/>
                <a:cs typeface="Roboto Mono"/>
                <a:sym typeface="Roboto Mono"/>
              </a:rPr>
              <a:t>=</a:t>
            </a:r>
            <a:r>
              <a:rPr lang="en" sz="1300">
                <a:solidFill>
                  <a:srgbClr val="ECEFF1"/>
                </a:solidFill>
                <a:latin typeface="Roboto Mono"/>
                <a:ea typeface="Roboto Mono"/>
                <a:cs typeface="Roboto Mono"/>
                <a:sym typeface="Roboto Mono"/>
              </a:rPr>
              <a:t> Counter()</a:t>
            </a:r>
            <a:endParaRPr sz="1300">
              <a:latin typeface="Roboto Mono"/>
              <a:ea typeface="Roboto Mono"/>
              <a:cs typeface="Roboto Mono"/>
              <a:sym typeface="Roboto Mono"/>
            </a:endParaRPr>
          </a:p>
          <a:p>
            <a:pPr indent="0" lvl="0" marL="0" rtl="0" algn="l">
              <a:lnSpc>
                <a:spcPct val="100000"/>
              </a:lnSpc>
              <a:spcBef>
                <a:spcPts val="0"/>
              </a:spcBef>
              <a:spcAft>
                <a:spcPts val="0"/>
              </a:spcAft>
              <a:buNone/>
            </a:pPr>
            <a:r>
              <a:rPr lang="en" sz="1300">
                <a:solidFill>
                  <a:srgbClr val="ECEFF1"/>
                </a:solidFill>
                <a:latin typeface="Roboto Mono"/>
                <a:ea typeface="Roboto Mono"/>
                <a:cs typeface="Roboto Mono"/>
                <a:sym typeface="Roboto Mono"/>
              </a:rPr>
              <a:t>print(</a:t>
            </a:r>
            <a:r>
              <a:rPr lang="en" sz="1300">
                <a:solidFill>
                  <a:srgbClr val="4DD0E1"/>
                </a:solidFill>
                <a:latin typeface="Roboto Mono"/>
                <a:ea typeface="Roboto Mono"/>
                <a:cs typeface="Roboto Mono"/>
                <a:sym typeface="Roboto Mono"/>
              </a:rPr>
              <a:t>f</a:t>
            </a:r>
            <a:r>
              <a:rPr lang="en" sz="1300">
                <a:solidFill>
                  <a:srgbClr val="9CCC65"/>
                </a:solidFill>
                <a:latin typeface="Roboto Mono"/>
                <a:ea typeface="Roboto Mono"/>
                <a:cs typeface="Roboto Mono"/>
                <a:sym typeface="Roboto Mono"/>
              </a:rPr>
              <a:t>'</a:t>
            </a:r>
            <a:r>
              <a:rPr lang="en" sz="1300">
                <a:solidFill>
                  <a:srgbClr val="FBC02D"/>
                </a:solidFill>
                <a:latin typeface="Roboto Mono"/>
                <a:ea typeface="Roboto Mono"/>
                <a:cs typeface="Roboto Mono"/>
                <a:sym typeface="Roboto Mono"/>
              </a:rPr>
              <a:t>{</a:t>
            </a:r>
            <a:r>
              <a:rPr lang="en" sz="1300">
                <a:solidFill>
                  <a:srgbClr val="ECEFF1"/>
                </a:solidFill>
                <a:latin typeface="Roboto Mono"/>
                <a:ea typeface="Roboto Mono"/>
                <a:cs typeface="Roboto Mono"/>
                <a:sym typeface="Roboto Mono"/>
              </a:rPr>
              <a:t>counter() = </a:t>
            </a:r>
            <a:r>
              <a:rPr lang="en" sz="1300">
                <a:solidFill>
                  <a:srgbClr val="FBC02D"/>
                </a:solidFill>
                <a:latin typeface="Roboto Mono"/>
                <a:ea typeface="Roboto Mono"/>
                <a:cs typeface="Roboto Mono"/>
                <a:sym typeface="Roboto Mono"/>
              </a:rPr>
              <a:t>}</a:t>
            </a:r>
            <a:r>
              <a:rPr lang="en" sz="1300">
                <a:solidFill>
                  <a:srgbClr val="9CCC65"/>
                </a:solidFill>
                <a:latin typeface="Roboto Mono"/>
                <a:ea typeface="Roboto Mono"/>
                <a:cs typeface="Roboto Mono"/>
                <a:sym typeface="Roboto Mono"/>
              </a:rPr>
              <a:t>'</a:t>
            </a:r>
            <a:r>
              <a:rPr lang="en" sz="1300">
                <a:solidFill>
                  <a:srgbClr val="ECEFF1"/>
                </a:solidFill>
                <a:latin typeface="Roboto Mono"/>
                <a:ea typeface="Roboto Mono"/>
                <a:cs typeface="Roboto Mono"/>
                <a:sym typeface="Roboto Mono"/>
              </a:rPr>
              <a:t>) </a:t>
            </a:r>
            <a:r>
              <a:rPr lang="en" sz="1300">
                <a:solidFill>
                  <a:srgbClr val="F06292"/>
                </a:solidFill>
                <a:latin typeface="Roboto Mono"/>
                <a:ea typeface="Roboto Mono"/>
                <a:cs typeface="Roboto Mono"/>
                <a:sym typeface="Roboto Mono"/>
              </a:rPr>
              <a:t># 1</a:t>
            </a:r>
            <a:endParaRPr sz="1300">
              <a:latin typeface="Roboto Mono"/>
              <a:ea typeface="Roboto Mono"/>
              <a:cs typeface="Roboto Mono"/>
              <a:sym typeface="Roboto Mono"/>
            </a:endParaRPr>
          </a:p>
          <a:p>
            <a:pPr indent="0" lvl="0" marL="0" rtl="0" algn="l">
              <a:lnSpc>
                <a:spcPct val="100000"/>
              </a:lnSpc>
              <a:spcBef>
                <a:spcPts val="0"/>
              </a:spcBef>
              <a:spcAft>
                <a:spcPts val="0"/>
              </a:spcAft>
              <a:buNone/>
            </a:pPr>
            <a:r>
              <a:rPr lang="en" sz="1300">
                <a:solidFill>
                  <a:srgbClr val="ECEFF1"/>
                </a:solidFill>
                <a:latin typeface="Roboto Mono"/>
                <a:ea typeface="Roboto Mono"/>
                <a:cs typeface="Roboto Mono"/>
                <a:sym typeface="Roboto Mono"/>
              </a:rPr>
              <a:t>graphdef, state </a:t>
            </a:r>
            <a:r>
              <a:rPr lang="en" sz="1300">
                <a:solidFill>
                  <a:srgbClr val="4DD0E1"/>
                </a:solidFill>
                <a:latin typeface="Roboto Mono"/>
                <a:ea typeface="Roboto Mono"/>
                <a:cs typeface="Roboto Mono"/>
                <a:sym typeface="Roboto Mono"/>
              </a:rPr>
              <a:t>=</a:t>
            </a:r>
            <a:r>
              <a:rPr lang="en" sz="1300">
                <a:solidFill>
                  <a:srgbClr val="ECEFF1"/>
                </a:solidFill>
                <a:latin typeface="Roboto Mono"/>
                <a:ea typeface="Roboto Mono"/>
                <a:cs typeface="Roboto Mono"/>
                <a:sym typeface="Roboto Mono"/>
              </a:rPr>
              <a:t> </a:t>
            </a:r>
            <a:r>
              <a:rPr b="1" lang="en" sz="1300">
                <a:solidFill>
                  <a:srgbClr val="ECEFF1"/>
                </a:solidFill>
                <a:latin typeface="Roboto Mono"/>
                <a:ea typeface="Roboto Mono"/>
                <a:cs typeface="Roboto Mono"/>
                <a:sym typeface="Roboto Mono"/>
              </a:rPr>
              <a:t>nnx.split</a:t>
            </a:r>
            <a:r>
              <a:rPr lang="en" sz="1300">
                <a:solidFill>
                  <a:srgbClr val="ECEFF1"/>
                </a:solidFill>
                <a:latin typeface="Roboto Mono"/>
                <a:ea typeface="Roboto Mono"/>
                <a:cs typeface="Roboto Mono"/>
                <a:sym typeface="Roboto Mono"/>
              </a:rPr>
              <a:t>(counter)</a:t>
            </a:r>
            <a:endParaRPr sz="1300">
              <a:latin typeface="Roboto Mono"/>
              <a:ea typeface="Roboto Mono"/>
              <a:cs typeface="Roboto Mono"/>
              <a:sym typeface="Roboto Mono"/>
            </a:endParaRPr>
          </a:p>
          <a:p>
            <a:pPr indent="0" lvl="0" marL="0" rtl="0" algn="l">
              <a:lnSpc>
                <a:spcPct val="100000"/>
              </a:lnSpc>
              <a:spcBef>
                <a:spcPts val="0"/>
              </a:spcBef>
              <a:spcAft>
                <a:spcPts val="0"/>
              </a:spcAft>
              <a:buNone/>
            </a:pPr>
            <a:r>
              <a:t/>
            </a:r>
            <a:endParaRPr sz="1300">
              <a:latin typeface="Roboto Mono"/>
              <a:ea typeface="Roboto Mono"/>
              <a:cs typeface="Roboto Mono"/>
              <a:sym typeface="Roboto Mono"/>
            </a:endParaRPr>
          </a:p>
          <a:p>
            <a:pPr indent="0" lvl="0" marL="0" rtl="0" algn="l">
              <a:lnSpc>
                <a:spcPct val="100000"/>
              </a:lnSpc>
              <a:spcBef>
                <a:spcPts val="0"/>
              </a:spcBef>
              <a:spcAft>
                <a:spcPts val="0"/>
              </a:spcAft>
              <a:buNone/>
            </a:pPr>
            <a:r>
              <a:rPr lang="en" sz="1300">
                <a:solidFill>
                  <a:srgbClr val="ECEFF1"/>
                </a:solidFill>
                <a:latin typeface="Roboto Mono"/>
                <a:ea typeface="Roboto Mono"/>
                <a:cs typeface="Roboto Mono"/>
                <a:sym typeface="Roboto Mono"/>
              </a:rPr>
              <a:t>@</a:t>
            </a:r>
            <a:r>
              <a:rPr lang="en" sz="1300">
                <a:solidFill>
                  <a:srgbClr val="CE93D8"/>
                </a:solidFill>
                <a:latin typeface="Roboto Mono"/>
                <a:ea typeface="Roboto Mono"/>
                <a:cs typeface="Roboto Mono"/>
                <a:sym typeface="Roboto Mono"/>
              </a:rPr>
              <a:t>jax</a:t>
            </a:r>
            <a:r>
              <a:rPr lang="en" sz="1300">
                <a:solidFill>
                  <a:srgbClr val="ECEFF1"/>
                </a:solidFill>
                <a:latin typeface="Roboto Mono"/>
                <a:ea typeface="Roboto Mono"/>
                <a:cs typeface="Roboto Mono"/>
                <a:sym typeface="Roboto Mono"/>
              </a:rPr>
              <a:t>.</a:t>
            </a:r>
            <a:r>
              <a:rPr lang="en" sz="1300">
                <a:solidFill>
                  <a:srgbClr val="CE93D8"/>
                </a:solidFill>
                <a:latin typeface="Roboto Mono"/>
                <a:ea typeface="Roboto Mono"/>
                <a:cs typeface="Roboto Mono"/>
                <a:sym typeface="Roboto Mono"/>
              </a:rPr>
              <a:t>jit</a:t>
            </a:r>
            <a:endParaRPr sz="1300">
              <a:latin typeface="Roboto Mono"/>
              <a:ea typeface="Roboto Mono"/>
              <a:cs typeface="Roboto Mono"/>
              <a:sym typeface="Roboto Mono"/>
            </a:endParaRPr>
          </a:p>
          <a:p>
            <a:pPr indent="0" lvl="0" marL="0" rtl="0" algn="l">
              <a:lnSpc>
                <a:spcPct val="100000"/>
              </a:lnSpc>
              <a:spcBef>
                <a:spcPts val="0"/>
              </a:spcBef>
              <a:spcAft>
                <a:spcPts val="0"/>
              </a:spcAft>
              <a:buNone/>
            </a:pPr>
            <a:r>
              <a:rPr lang="en" sz="1300">
                <a:solidFill>
                  <a:srgbClr val="4DD0E1"/>
                </a:solidFill>
                <a:latin typeface="Roboto Mono"/>
                <a:ea typeface="Roboto Mono"/>
                <a:cs typeface="Roboto Mono"/>
                <a:sym typeface="Roboto Mono"/>
              </a:rPr>
              <a:t>def</a:t>
            </a:r>
            <a:r>
              <a:rPr lang="en" sz="1300">
                <a:solidFill>
                  <a:srgbClr val="CE93D8"/>
                </a:solidFill>
                <a:latin typeface="Roboto Mono"/>
                <a:ea typeface="Roboto Mono"/>
                <a:cs typeface="Roboto Mono"/>
                <a:sym typeface="Roboto Mono"/>
              </a:rPr>
              <a:t> count</a:t>
            </a:r>
            <a:r>
              <a:rPr lang="en" sz="1300">
                <a:solidFill>
                  <a:srgbClr val="ECEFF1"/>
                </a:solidFill>
                <a:latin typeface="Roboto Mono"/>
                <a:ea typeface="Roboto Mono"/>
                <a:cs typeface="Roboto Mono"/>
                <a:sym typeface="Roboto Mono"/>
              </a:rPr>
              <a:t>(state):</a:t>
            </a:r>
            <a:endParaRPr sz="1300">
              <a:latin typeface="Roboto Mono"/>
              <a:ea typeface="Roboto Mono"/>
              <a:cs typeface="Roboto Mono"/>
              <a:sym typeface="Roboto Mono"/>
            </a:endParaRPr>
          </a:p>
          <a:p>
            <a:pPr indent="0" lvl="0" marL="0" rtl="0" algn="l">
              <a:lnSpc>
                <a:spcPct val="100000"/>
              </a:lnSpc>
              <a:spcBef>
                <a:spcPts val="0"/>
              </a:spcBef>
              <a:spcAft>
                <a:spcPts val="0"/>
              </a:spcAft>
              <a:buNone/>
            </a:pPr>
            <a:r>
              <a:rPr lang="en" sz="1300">
                <a:solidFill>
                  <a:srgbClr val="ECEFF1"/>
                </a:solidFill>
                <a:latin typeface="Roboto Mono"/>
                <a:ea typeface="Roboto Mono"/>
                <a:cs typeface="Roboto Mono"/>
                <a:sym typeface="Roboto Mono"/>
              </a:rPr>
              <a:t>  counter </a:t>
            </a:r>
            <a:r>
              <a:rPr lang="en" sz="1300">
                <a:solidFill>
                  <a:srgbClr val="4DD0E1"/>
                </a:solidFill>
                <a:latin typeface="Roboto Mono"/>
                <a:ea typeface="Roboto Mono"/>
                <a:cs typeface="Roboto Mono"/>
                <a:sym typeface="Roboto Mono"/>
              </a:rPr>
              <a:t>=</a:t>
            </a:r>
            <a:r>
              <a:rPr lang="en" sz="1300">
                <a:solidFill>
                  <a:srgbClr val="ECEFF1"/>
                </a:solidFill>
                <a:latin typeface="Roboto Mono"/>
                <a:ea typeface="Roboto Mono"/>
                <a:cs typeface="Roboto Mono"/>
                <a:sym typeface="Roboto Mono"/>
              </a:rPr>
              <a:t> </a:t>
            </a:r>
            <a:r>
              <a:rPr b="1" lang="en" sz="1300">
                <a:solidFill>
                  <a:srgbClr val="ECEFF1"/>
                </a:solidFill>
                <a:latin typeface="Roboto Mono"/>
                <a:ea typeface="Roboto Mono"/>
                <a:cs typeface="Roboto Mono"/>
                <a:sym typeface="Roboto Mono"/>
              </a:rPr>
              <a:t>nnx.merge</a:t>
            </a:r>
            <a:r>
              <a:rPr lang="en" sz="1300">
                <a:solidFill>
                  <a:srgbClr val="ECEFF1"/>
                </a:solidFill>
                <a:latin typeface="Roboto Mono"/>
                <a:ea typeface="Roboto Mono"/>
                <a:cs typeface="Roboto Mono"/>
                <a:sym typeface="Roboto Mono"/>
              </a:rPr>
              <a:t>(graphdef, state)</a:t>
            </a:r>
            <a:endParaRPr sz="1300">
              <a:latin typeface="Roboto Mono"/>
              <a:ea typeface="Roboto Mono"/>
              <a:cs typeface="Roboto Mono"/>
              <a:sym typeface="Roboto Mono"/>
            </a:endParaRPr>
          </a:p>
          <a:p>
            <a:pPr indent="0" lvl="0" marL="0" rtl="0" algn="l">
              <a:lnSpc>
                <a:spcPct val="100000"/>
              </a:lnSpc>
              <a:spcBef>
                <a:spcPts val="0"/>
              </a:spcBef>
              <a:spcAft>
                <a:spcPts val="0"/>
              </a:spcAft>
              <a:buNone/>
            </a:pPr>
            <a:r>
              <a:rPr lang="en" sz="1300">
                <a:solidFill>
                  <a:srgbClr val="ECEFF1"/>
                </a:solidFill>
                <a:latin typeface="Roboto Mono"/>
                <a:ea typeface="Roboto Mono"/>
                <a:cs typeface="Roboto Mono"/>
                <a:sym typeface="Roboto Mono"/>
              </a:rPr>
              <a:t>  counter() </a:t>
            </a:r>
            <a:r>
              <a:rPr lang="en" sz="1300">
                <a:solidFill>
                  <a:srgbClr val="F06292"/>
                </a:solidFill>
                <a:latin typeface="Roboto Mono"/>
                <a:ea typeface="Roboto Mono"/>
                <a:cs typeface="Roboto Mono"/>
                <a:sym typeface="Roboto Mono"/>
              </a:rPr>
              <a:t># 2</a:t>
            </a:r>
            <a:endParaRPr sz="1300">
              <a:latin typeface="Roboto Mono"/>
              <a:ea typeface="Roboto Mono"/>
              <a:cs typeface="Roboto Mono"/>
              <a:sym typeface="Roboto Mono"/>
            </a:endParaRPr>
          </a:p>
          <a:p>
            <a:pPr indent="0" lvl="0" marL="0" rtl="0" algn="l">
              <a:lnSpc>
                <a:spcPct val="100000"/>
              </a:lnSpc>
              <a:spcBef>
                <a:spcPts val="0"/>
              </a:spcBef>
              <a:spcAft>
                <a:spcPts val="0"/>
              </a:spcAft>
              <a:buNone/>
            </a:pPr>
            <a:r>
              <a:rPr lang="en" sz="1300">
                <a:solidFill>
                  <a:srgbClr val="4DD0E1"/>
                </a:solidFill>
                <a:latin typeface="Roboto Mono"/>
                <a:ea typeface="Roboto Mono"/>
                <a:cs typeface="Roboto Mono"/>
                <a:sym typeface="Roboto Mono"/>
              </a:rPr>
              <a:t>  return</a:t>
            </a:r>
            <a:r>
              <a:rPr lang="en" sz="1300">
                <a:solidFill>
                  <a:srgbClr val="ECEFF1"/>
                </a:solidFill>
                <a:latin typeface="Roboto Mono"/>
                <a:ea typeface="Roboto Mono"/>
                <a:cs typeface="Roboto Mono"/>
                <a:sym typeface="Roboto Mono"/>
              </a:rPr>
              <a:t> nnx.state(counter)</a:t>
            </a:r>
            <a:endParaRPr sz="1300">
              <a:latin typeface="Roboto Mono"/>
              <a:ea typeface="Roboto Mono"/>
              <a:cs typeface="Roboto Mono"/>
              <a:sym typeface="Roboto Mono"/>
            </a:endParaRPr>
          </a:p>
          <a:p>
            <a:pPr indent="0" lvl="0" marL="0" rtl="0" algn="l">
              <a:lnSpc>
                <a:spcPct val="100000"/>
              </a:lnSpc>
              <a:spcBef>
                <a:spcPts val="0"/>
              </a:spcBef>
              <a:spcAft>
                <a:spcPts val="0"/>
              </a:spcAft>
              <a:buNone/>
            </a:pPr>
            <a:r>
              <a:t/>
            </a:r>
            <a:endParaRPr sz="1300">
              <a:latin typeface="Roboto Mono"/>
              <a:ea typeface="Roboto Mono"/>
              <a:cs typeface="Roboto Mono"/>
              <a:sym typeface="Roboto Mono"/>
            </a:endParaRPr>
          </a:p>
          <a:p>
            <a:pPr indent="0" lvl="0" marL="0" rtl="0" algn="l">
              <a:lnSpc>
                <a:spcPct val="100000"/>
              </a:lnSpc>
              <a:spcBef>
                <a:spcPts val="0"/>
              </a:spcBef>
              <a:spcAft>
                <a:spcPts val="0"/>
              </a:spcAft>
              <a:buNone/>
            </a:pPr>
            <a:r>
              <a:rPr lang="en" sz="1300">
                <a:solidFill>
                  <a:srgbClr val="ECEFF1"/>
                </a:solidFill>
                <a:latin typeface="Roboto Mono"/>
                <a:ea typeface="Roboto Mono"/>
                <a:cs typeface="Roboto Mono"/>
                <a:sym typeface="Roboto Mono"/>
              </a:rPr>
              <a:t>state </a:t>
            </a:r>
            <a:r>
              <a:rPr lang="en" sz="1300">
                <a:solidFill>
                  <a:srgbClr val="4DD0E1"/>
                </a:solidFill>
                <a:latin typeface="Roboto Mono"/>
                <a:ea typeface="Roboto Mono"/>
                <a:cs typeface="Roboto Mono"/>
                <a:sym typeface="Roboto Mono"/>
              </a:rPr>
              <a:t>=</a:t>
            </a:r>
            <a:r>
              <a:rPr lang="en" sz="1300">
                <a:solidFill>
                  <a:srgbClr val="ECEFF1"/>
                </a:solidFill>
                <a:latin typeface="Roboto Mono"/>
                <a:ea typeface="Roboto Mono"/>
                <a:cs typeface="Roboto Mono"/>
                <a:sym typeface="Roboto Mono"/>
              </a:rPr>
              <a:t> count(state)</a:t>
            </a:r>
            <a:endParaRPr sz="1300">
              <a:latin typeface="Roboto Mono"/>
              <a:ea typeface="Roboto Mono"/>
              <a:cs typeface="Roboto Mono"/>
              <a:sym typeface="Roboto Mono"/>
            </a:endParaRPr>
          </a:p>
          <a:p>
            <a:pPr indent="0" lvl="0" marL="0" rtl="0" algn="l">
              <a:lnSpc>
                <a:spcPct val="100000"/>
              </a:lnSpc>
              <a:spcBef>
                <a:spcPts val="0"/>
              </a:spcBef>
              <a:spcAft>
                <a:spcPts val="0"/>
              </a:spcAft>
              <a:buNone/>
            </a:pPr>
            <a:r>
              <a:rPr lang="en" sz="1300">
                <a:solidFill>
                  <a:srgbClr val="ECEFF1"/>
                </a:solidFill>
                <a:latin typeface="Roboto Mono"/>
                <a:ea typeface="Roboto Mono"/>
                <a:cs typeface="Roboto Mono"/>
                <a:sym typeface="Roboto Mono"/>
              </a:rPr>
              <a:t>nnx.update(counter, state)</a:t>
            </a:r>
            <a:endParaRPr sz="1300">
              <a:latin typeface="Roboto Mono"/>
              <a:ea typeface="Roboto Mono"/>
              <a:cs typeface="Roboto Mono"/>
              <a:sym typeface="Roboto Mono"/>
            </a:endParaRPr>
          </a:p>
          <a:p>
            <a:pPr indent="0" lvl="0" marL="0" rtl="0" algn="l">
              <a:lnSpc>
                <a:spcPct val="100000"/>
              </a:lnSpc>
              <a:spcBef>
                <a:spcPts val="0"/>
              </a:spcBef>
              <a:spcAft>
                <a:spcPts val="0"/>
              </a:spcAft>
              <a:buNone/>
            </a:pPr>
            <a:r>
              <a:rPr lang="en" sz="1300">
                <a:solidFill>
                  <a:srgbClr val="ECEFF1"/>
                </a:solidFill>
                <a:latin typeface="Roboto Mono"/>
                <a:ea typeface="Roboto Mono"/>
                <a:cs typeface="Roboto Mono"/>
                <a:sym typeface="Roboto Mono"/>
              </a:rPr>
              <a:t>print(</a:t>
            </a:r>
            <a:r>
              <a:rPr lang="en" sz="1300">
                <a:solidFill>
                  <a:srgbClr val="4DD0E1"/>
                </a:solidFill>
                <a:latin typeface="Roboto Mono"/>
                <a:ea typeface="Roboto Mono"/>
                <a:cs typeface="Roboto Mono"/>
                <a:sym typeface="Roboto Mono"/>
              </a:rPr>
              <a:t>f</a:t>
            </a:r>
            <a:r>
              <a:rPr lang="en" sz="1300">
                <a:solidFill>
                  <a:srgbClr val="9CCC65"/>
                </a:solidFill>
                <a:latin typeface="Roboto Mono"/>
                <a:ea typeface="Roboto Mono"/>
                <a:cs typeface="Roboto Mono"/>
                <a:sym typeface="Roboto Mono"/>
              </a:rPr>
              <a:t>'</a:t>
            </a:r>
            <a:r>
              <a:rPr lang="en" sz="1300">
                <a:solidFill>
                  <a:srgbClr val="FBC02D"/>
                </a:solidFill>
                <a:latin typeface="Roboto Mono"/>
                <a:ea typeface="Roboto Mono"/>
                <a:cs typeface="Roboto Mono"/>
                <a:sym typeface="Roboto Mono"/>
              </a:rPr>
              <a:t>{</a:t>
            </a:r>
            <a:r>
              <a:rPr lang="en" sz="1300">
                <a:solidFill>
                  <a:srgbClr val="ECEFF1"/>
                </a:solidFill>
                <a:latin typeface="Roboto Mono"/>
                <a:ea typeface="Roboto Mono"/>
                <a:cs typeface="Roboto Mono"/>
                <a:sym typeface="Roboto Mono"/>
              </a:rPr>
              <a:t>counter() = </a:t>
            </a:r>
            <a:r>
              <a:rPr lang="en" sz="1300">
                <a:solidFill>
                  <a:srgbClr val="FBC02D"/>
                </a:solidFill>
                <a:latin typeface="Roboto Mono"/>
                <a:ea typeface="Roboto Mono"/>
                <a:cs typeface="Roboto Mono"/>
                <a:sym typeface="Roboto Mono"/>
              </a:rPr>
              <a:t>}</a:t>
            </a:r>
            <a:r>
              <a:rPr lang="en" sz="1300">
                <a:solidFill>
                  <a:srgbClr val="9CCC65"/>
                </a:solidFill>
                <a:latin typeface="Roboto Mono"/>
                <a:ea typeface="Roboto Mono"/>
                <a:cs typeface="Roboto Mono"/>
                <a:sym typeface="Roboto Mono"/>
              </a:rPr>
              <a:t>'</a:t>
            </a:r>
            <a:r>
              <a:rPr lang="en" sz="1300">
                <a:solidFill>
                  <a:srgbClr val="ECEFF1"/>
                </a:solidFill>
                <a:latin typeface="Roboto Mono"/>
                <a:ea typeface="Roboto Mono"/>
                <a:cs typeface="Roboto Mono"/>
                <a:sym typeface="Roboto Mono"/>
              </a:rPr>
              <a:t>) </a:t>
            </a:r>
            <a:r>
              <a:rPr lang="en" sz="1300">
                <a:solidFill>
                  <a:srgbClr val="F06292"/>
                </a:solidFill>
                <a:latin typeface="Roboto Mono"/>
                <a:ea typeface="Roboto Mono"/>
                <a:cs typeface="Roboto Mono"/>
                <a:sym typeface="Roboto Mono"/>
              </a:rPr>
              <a:t># 3</a:t>
            </a:r>
            <a:endParaRPr sz="1300">
              <a:solidFill>
                <a:srgbClr val="FF9492"/>
              </a:solidFill>
              <a:latin typeface="Roboto Mono"/>
              <a:ea typeface="Roboto Mono"/>
              <a:cs typeface="Roboto Mono"/>
              <a:sym typeface="Roboto Mono"/>
            </a:endParaRPr>
          </a:p>
        </p:txBody>
      </p:sp>
      <p:sp>
        <p:nvSpPr>
          <p:cNvPr id="1092" name="Google Shape;1092;p108"/>
          <p:cNvSpPr txBox="1"/>
          <p:nvPr>
            <p:ph idx="4294967295" type="title"/>
          </p:nvPr>
        </p:nvSpPr>
        <p:spPr>
          <a:xfrm>
            <a:off x="344500" y="264375"/>
            <a:ext cx="7655100" cy="5541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2"/>
                </a:solidFill>
              </a:rPr>
              <a:t>Code Example: Counter with Functional API</a:t>
            </a:r>
            <a:endParaRPr>
              <a:solidFill>
                <a:schemeClr val="lt2"/>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6" name="Shape 1096"/>
        <p:cNvGrpSpPr/>
        <p:nvPr/>
      </p:nvGrpSpPr>
      <p:grpSpPr>
        <a:xfrm>
          <a:off x="0" y="0"/>
          <a:ext cx="0" cy="0"/>
          <a:chOff x="0" y="0"/>
          <a:chExt cx="0" cy="0"/>
        </a:xfrm>
      </p:grpSpPr>
      <p:sp>
        <p:nvSpPr>
          <p:cNvPr id="1097" name="Google Shape;1097;p109"/>
          <p:cNvSpPr txBox="1"/>
          <p:nvPr>
            <p:ph idx="1" type="body"/>
          </p:nvPr>
        </p:nvSpPr>
        <p:spPr>
          <a:xfrm>
            <a:off x="344500" y="962775"/>
            <a:ext cx="8273400" cy="3842400"/>
          </a:xfrm>
          <a:prstGeom prst="rect">
            <a:avLst/>
          </a:prstGeom>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SzPts val="1800"/>
              <a:buChar char="●"/>
            </a:pPr>
            <a:r>
              <a:rPr b="1" lang="en" sz="1800"/>
              <a:t>What it does</a:t>
            </a:r>
            <a:r>
              <a:rPr lang="en" sz="1800"/>
              <a:t>: </a:t>
            </a:r>
            <a:r>
              <a:rPr lang="en" sz="1800">
                <a:latin typeface="Roboto Mono Medium"/>
                <a:ea typeface="Roboto Mono Medium"/>
                <a:cs typeface="Roboto Mono Medium"/>
                <a:sym typeface="Roboto Mono Medium"/>
              </a:rPr>
              <a:t>nnx.jit</a:t>
            </a:r>
            <a:r>
              <a:rPr lang="en" sz="1800"/>
              <a:t> ("Just-In-Time" compilation) takes your Python function and uses XLA to compile it into highly optimized code for CPU/GPU/TPU.</a:t>
            </a:r>
            <a:endParaRPr sz="1800"/>
          </a:p>
          <a:p>
            <a:pPr indent="-342900" lvl="0" marL="457200" rtl="0" algn="l">
              <a:lnSpc>
                <a:spcPct val="115000"/>
              </a:lnSpc>
              <a:spcBef>
                <a:spcPts val="1000"/>
              </a:spcBef>
              <a:spcAft>
                <a:spcPts val="0"/>
              </a:spcAft>
              <a:buSzPts val="1800"/>
              <a:buChar char="●"/>
            </a:pPr>
            <a:r>
              <a:rPr b="1" lang="en" sz="1800"/>
              <a:t>Think</a:t>
            </a:r>
            <a:r>
              <a:rPr lang="en" sz="1800"/>
              <a:t>: Similar goal to </a:t>
            </a:r>
            <a:r>
              <a:rPr lang="en" sz="1800">
                <a:latin typeface="Roboto Mono Medium"/>
                <a:ea typeface="Roboto Mono Medium"/>
                <a:cs typeface="Roboto Mono Medium"/>
                <a:sym typeface="Roboto Mono Medium"/>
              </a:rPr>
              <a:t>torch.compile()</a:t>
            </a:r>
            <a:r>
              <a:rPr lang="en" sz="1800"/>
              <a:t> – speed up execution.</a:t>
            </a:r>
            <a:endParaRPr sz="1800"/>
          </a:p>
          <a:p>
            <a:pPr indent="-342900" lvl="0" marL="457200" rtl="0" algn="l">
              <a:lnSpc>
                <a:spcPct val="115000"/>
              </a:lnSpc>
              <a:spcBef>
                <a:spcPts val="1000"/>
              </a:spcBef>
              <a:spcAft>
                <a:spcPts val="0"/>
              </a:spcAft>
              <a:buSzPts val="1800"/>
              <a:buChar char="●"/>
            </a:pPr>
            <a:r>
              <a:rPr b="1" lang="en" sz="1800"/>
              <a:t>The Catch</a:t>
            </a:r>
            <a:r>
              <a:rPr lang="en" sz="1800"/>
              <a:t>: You shouldn't just </a:t>
            </a:r>
            <a:r>
              <a:rPr lang="en" sz="1800">
                <a:latin typeface="Roboto Mono Medium"/>
                <a:ea typeface="Roboto Mono Medium"/>
                <a:cs typeface="Roboto Mono Medium"/>
                <a:sym typeface="Roboto Mono Medium"/>
              </a:rPr>
              <a:t>jit()</a:t>
            </a:r>
            <a:r>
              <a:rPr lang="en" sz="1800"/>
              <a:t> every function! Performance gains come from JITting </a:t>
            </a:r>
            <a:r>
              <a:rPr i="1" lang="en" sz="1800"/>
              <a:t>the right</a:t>
            </a:r>
            <a:r>
              <a:rPr lang="en" sz="1800"/>
              <a:t> functions.</a:t>
            </a:r>
            <a:endParaRPr sz="1800"/>
          </a:p>
          <a:p>
            <a:pPr indent="-342900" lvl="0" marL="457200" rtl="0" algn="l">
              <a:lnSpc>
                <a:spcPct val="115000"/>
              </a:lnSpc>
              <a:spcBef>
                <a:spcPts val="1000"/>
              </a:spcBef>
              <a:spcAft>
                <a:spcPts val="0"/>
              </a:spcAft>
              <a:buSzPts val="1800"/>
              <a:buChar char="●"/>
            </a:pPr>
            <a:r>
              <a:rPr b="1" lang="en" sz="1800"/>
              <a:t>Key Requirement #1</a:t>
            </a:r>
            <a:r>
              <a:rPr lang="en" sz="1800"/>
              <a:t>: </a:t>
            </a:r>
            <a:r>
              <a:rPr lang="en" sz="1800">
                <a:latin typeface="Roboto Mono Medium"/>
                <a:ea typeface="Roboto Mono Medium"/>
                <a:cs typeface="Roboto Mono Medium"/>
                <a:sym typeface="Roboto Mono Medium"/>
              </a:rPr>
              <a:t>nnx.jit</a:t>
            </a:r>
            <a:r>
              <a:rPr lang="en" sz="1800"/>
              <a:t> works best on Pure Functions. We'll define this next.</a:t>
            </a:r>
            <a:endParaRPr sz="1800"/>
          </a:p>
          <a:p>
            <a:pPr indent="-342900" lvl="0" marL="457200" rtl="0" algn="l">
              <a:lnSpc>
                <a:spcPct val="115000"/>
              </a:lnSpc>
              <a:spcBef>
                <a:spcPts val="1000"/>
              </a:spcBef>
              <a:spcAft>
                <a:spcPts val="1000"/>
              </a:spcAft>
              <a:buSzPts val="1800"/>
              <a:buChar char="●"/>
            </a:pPr>
            <a:r>
              <a:rPr b="1" lang="en" sz="1800"/>
              <a:t>Goal</a:t>
            </a:r>
            <a:r>
              <a:rPr lang="en" sz="1800"/>
              <a:t>: Identify the computationally heavy, pure parts of your code and </a:t>
            </a:r>
            <a:r>
              <a:rPr lang="en" sz="1800">
                <a:latin typeface="Roboto Mono Medium"/>
                <a:ea typeface="Roboto Mono Medium"/>
                <a:cs typeface="Roboto Mono Medium"/>
                <a:sym typeface="Roboto Mono Medium"/>
              </a:rPr>
              <a:t>jit()</a:t>
            </a:r>
            <a:r>
              <a:rPr lang="en" sz="1800"/>
              <a:t> those.</a:t>
            </a:r>
            <a:endParaRPr sz="1800"/>
          </a:p>
        </p:txBody>
      </p:sp>
      <p:sp>
        <p:nvSpPr>
          <p:cNvPr id="1098" name="Google Shape;1098;p109"/>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nnx.jit: When to Use NNX's Supercharger</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0D1116"/>
        </a:solidFill>
      </p:bgPr>
    </p:bg>
    <p:spTree>
      <p:nvGrpSpPr>
        <p:cNvPr id="1102" name="Shape 1102"/>
        <p:cNvGrpSpPr/>
        <p:nvPr/>
      </p:nvGrpSpPr>
      <p:grpSpPr>
        <a:xfrm>
          <a:off x="0" y="0"/>
          <a:ext cx="0" cy="0"/>
          <a:chOff x="0" y="0"/>
          <a:chExt cx="0" cy="0"/>
        </a:xfrm>
      </p:grpSpPr>
      <p:sp>
        <p:nvSpPr>
          <p:cNvPr id="1103" name="Google Shape;1103;p110"/>
          <p:cNvSpPr txBox="1"/>
          <p:nvPr/>
        </p:nvSpPr>
        <p:spPr>
          <a:xfrm>
            <a:off x="375525" y="1237925"/>
            <a:ext cx="8352600" cy="350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FF9492"/>
                </a:solidFill>
                <a:latin typeface="Roboto Mono"/>
                <a:ea typeface="Roboto Mono"/>
                <a:cs typeface="Roboto Mono"/>
                <a:sym typeface="Roboto Mono"/>
              </a:rPr>
              <a:t>import</a:t>
            </a:r>
            <a:r>
              <a:rPr lang="en" sz="1200">
                <a:solidFill>
                  <a:srgbClr val="F0F3F6"/>
                </a:solidFill>
                <a:latin typeface="Roboto Mono"/>
                <a:ea typeface="Roboto Mono"/>
                <a:cs typeface="Roboto Mono"/>
                <a:sym typeface="Roboto Mono"/>
              </a:rPr>
              <a:t> jax</a:t>
            </a:r>
            <a:endParaRPr sz="1200">
              <a:latin typeface="Roboto Mono"/>
              <a:ea typeface="Roboto Mono"/>
              <a:cs typeface="Roboto Mono"/>
              <a:sym typeface="Roboto Mono"/>
            </a:endParaRPr>
          </a:p>
          <a:p>
            <a:pPr indent="0" lvl="0" marL="0" rtl="0" algn="l">
              <a:spcBef>
                <a:spcPts val="0"/>
              </a:spcBef>
              <a:spcAft>
                <a:spcPts val="0"/>
              </a:spcAft>
              <a:buNone/>
            </a:pPr>
            <a:r>
              <a:rPr lang="en" sz="1200">
                <a:solidFill>
                  <a:srgbClr val="FF9492"/>
                </a:solidFill>
                <a:latin typeface="Roboto Mono"/>
                <a:ea typeface="Roboto Mono"/>
                <a:cs typeface="Roboto Mono"/>
                <a:sym typeface="Roboto Mono"/>
              </a:rPr>
              <a:t>import</a:t>
            </a:r>
            <a:r>
              <a:rPr lang="en" sz="1200">
                <a:solidFill>
                  <a:srgbClr val="F0F3F6"/>
                </a:solidFill>
                <a:latin typeface="Roboto Mono"/>
                <a:ea typeface="Roboto Mono"/>
                <a:cs typeface="Roboto Mono"/>
                <a:sym typeface="Roboto Mono"/>
              </a:rPr>
              <a:t> jax.numpy </a:t>
            </a:r>
            <a:r>
              <a:rPr lang="en" sz="1200">
                <a:solidFill>
                  <a:srgbClr val="FF9492"/>
                </a:solidFill>
                <a:latin typeface="Roboto Mono"/>
                <a:ea typeface="Roboto Mono"/>
                <a:cs typeface="Roboto Mono"/>
                <a:sym typeface="Roboto Mono"/>
              </a:rPr>
              <a:t>as</a:t>
            </a:r>
            <a:r>
              <a:rPr lang="en" sz="1200">
                <a:solidFill>
                  <a:srgbClr val="F0F3F6"/>
                </a:solidFill>
                <a:latin typeface="Roboto Mono"/>
                <a:ea typeface="Roboto Mono"/>
                <a:cs typeface="Roboto Mono"/>
                <a:sym typeface="Roboto Mono"/>
              </a:rPr>
              <a:t> jnp</a:t>
            </a:r>
            <a:endParaRPr sz="1200">
              <a:latin typeface="Roboto Mono"/>
              <a:ea typeface="Roboto Mono"/>
              <a:cs typeface="Roboto Mono"/>
              <a:sym typeface="Roboto Mono"/>
            </a:endParaRPr>
          </a:p>
          <a:p>
            <a:pPr indent="0" lvl="0" marL="0" rtl="0" algn="l">
              <a:spcBef>
                <a:spcPts val="0"/>
              </a:spcBef>
              <a:spcAft>
                <a:spcPts val="0"/>
              </a:spcAft>
              <a:buNone/>
            </a:pPr>
            <a:r>
              <a:rPr lang="en" sz="1200">
                <a:solidFill>
                  <a:srgbClr val="FF9492"/>
                </a:solidFill>
                <a:latin typeface="Roboto Mono"/>
                <a:ea typeface="Roboto Mono"/>
                <a:cs typeface="Roboto Mono"/>
                <a:sym typeface="Roboto Mono"/>
              </a:rPr>
              <a:t>from</a:t>
            </a:r>
            <a:r>
              <a:rPr lang="en" sz="1200">
                <a:solidFill>
                  <a:srgbClr val="F0F3F6"/>
                </a:solidFill>
                <a:latin typeface="Roboto Mono"/>
                <a:ea typeface="Roboto Mono"/>
                <a:cs typeface="Roboto Mono"/>
                <a:sym typeface="Roboto Mono"/>
              </a:rPr>
              <a:t> flax </a:t>
            </a:r>
            <a:r>
              <a:rPr lang="en" sz="1200">
                <a:solidFill>
                  <a:srgbClr val="FF9492"/>
                </a:solidFill>
                <a:latin typeface="Roboto Mono"/>
                <a:ea typeface="Roboto Mono"/>
                <a:cs typeface="Roboto Mono"/>
                <a:sym typeface="Roboto Mono"/>
              </a:rPr>
              <a:t>import</a:t>
            </a:r>
            <a:r>
              <a:rPr lang="en" sz="1200">
                <a:solidFill>
                  <a:srgbClr val="F0F3F6"/>
                </a:solidFill>
                <a:latin typeface="Roboto Mono"/>
                <a:ea typeface="Roboto Mono"/>
                <a:cs typeface="Roboto Mono"/>
                <a:sym typeface="Roboto Mono"/>
              </a:rPr>
              <a:t> nnx</a:t>
            </a:r>
            <a:endParaRPr sz="1200">
              <a:latin typeface="Roboto Mono"/>
              <a:ea typeface="Roboto Mono"/>
              <a:cs typeface="Roboto Mono"/>
              <a:sym typeface="Roboto Mono"/>
            </a:endParaRPr>
          </a:p>
          <a:p>
            <a:pPr indent="0" lvl="0" marL="0" rtl="0" algn="l">
              <a:spcBef>
                <a:spcPts val="0"/>
              </a:spcBef>
              <a:spcAft>
                <a:spcPts val="0"/>
              </a:spcAft>
              <a:buNone/>
            </a:pPr>
            <a:r>
              <a:rPr lang="en" sz="1200">
                <a:solidFill>
                  <a:srgbClr val="FF9492"/>
                </a:solidFill>
                <a:latin typeface="Roboto Mono"/>
                <a:ea typeface="Roboto Mono"/>
                <a:cs typeface="Roboto Mono"/>
                <a:sym typeface="Roboto Mono"/>
              </a:rPr>
              <a:t>import</a:t>
            </a:r>
            <a:r>
              <a:rPr lang="en" sz="1200">
                <a:solidFill>
                  <a:srgbClr val="F0F3F6"/>
                </a:solidFill>
                <a:latin typeface="Roboto Mono"/>
                <a:ea typeface="Roboto Mono"/>
                <a:cs typeface="Roboto Mono"/>
                <a:sym typeface="Roboto Mono"/>
              </a:rPr>
              <a:t> torch</a:t>
            </a:r>
            <a:endParaRPr sz="1200">
              <a:latin typeface="Roboto Mono"/>
              <a:ea typeface="Roboto Mono"/>
              <a:cs typeface="Roboto Mono"/>
              <a:sym typeface="Roboto Mono"/>
            </a:endParaRPr>
          </a:p>
          <a:p>
            <a:pPr indent="0" lvl="0" marL="0" rtl="0" algn="l">
              <a:spcBef>
                <a:spcPts val="0"/>
              </a:spcBef>
              <a:spcAft>
                <a:spcPts val="0"/>
              </a:spcAft>
              <a:buNone/>
            </a:pPr>
            <a:r>
              <a:t/>
            </a:r>
            <a:endParaRPr sz="1200">
              <a:latin typeface="Roboto Mono"/>
              <a:ea typeface="Roboto Mono"/>
              <a:cs typeface="Roboto Mono"/>
              <a:sym typeface="Roboto Mono"/>
            </a:endParaRPr>
          </a:p>
          <a:p>
            <a:pPr indent="0" lvl="0" marL="0" rtl="0" algn="l">
              <a:spcBef>
                <a:spcPts val="0"/>
              </a:spcBef>
              <a:spcAft>
                <a:spcPts val="0"/>
              </a:spcAft>
              <a:buNone/>
            </a:pPr>
            <a:r>
              <a:rPr lang="en" sz="1200">
                <a:solidFill>
                  <a:srgbClr val="F0F3F6"/>
                </a:solidFill>
                <a:latin typeface="Roboto Mono"/>
                <a:ea typeface="Roboto Mono"/>
                <a:cs typeface="Roboto Mono"/>
                <a:sym typeface="Roboto Mono"/>
              </a:rPr>
              <a:t>jax_w </a:t>
            </a:r>
            <a:r>
              <a:rPr lang="en" sz="1200">
                <a:solidFill>
                  <a:srgbClr val="FF9492"/>
                </a:solidFill>
                <a:latin typeface="Roboto Mono"/>
                <a:ea typeface="Roboto Mono"/>
                <a:cs typeface="Roboto Mono"/>
                <a:sym typeface="Roboto Mono"/>
              </a:rPr>
              <a:t>=</a:t>
            </a:r>
            <a:r>
              <a:rPr lang="en" sz="1200">
                <a:solidFill>
                  <a:srgbClr val="F0F3F6"/>
                </a:solidFill>
                <a:latin typeface="Roboto Mono"/>
                <a:ea typeface="Roboto Mono"/>
                <a:cs typeface="Roboto Mono"/>
                <a:sym typeface="Roboto Mono"/>
              </a:rPr>
              <a:t> jnp.ones((</a:t>
            </a:r>
            <a:r>
              <a:rPr lang="en" sz="1200">
                <a:solidFill>
                  <a:srgbClr val="91CBFF"/>
                </a:solidFill>
                <a:latin typeface="Roboto Mono"/>
                <a:ea typeface="Roboto Mono"/>
                <a:cs typeface="Roboto Mono"/>
                <a:sym typeface="Roboto Mono"/>
              </a:rPr>
              <a:t>3</a:t>
            </a:r>
            <a:r>
              <a:rPr lang="en" sz="1200">
                <a:solidFill>
                  <a:srgbClr val="F0F3F6"/>
                </a:solidFill>
                <a:latin typeface="Roboto Mono"/>
                <a:ea typeface="Roboto Mono"/>
                <a:cs typeface="Roboto Mono"/>
                <a:sym typeface="Roboto Mono"/>
              </a:rPr>
              <a:t>, </a:t>
            </a:r>
            <a:r>
              <a:rPr lang="en" sz="1200">
                <a:solidFill>
                  <a:srgbClr val="91CBFF"/>
                </a:solidFill>
                <a:latin typeface="Roboto Mono"/>
                <a:ea typeface="Roboto Mono"/>
                <a:cs typeface="Roboto Mono"/>
                <a:sym typeface="Roboto Mono"/>
              </a:rPr>
              <a:t>4</a:t>
            </a:r>
            <a:r>
              <a:rPr lang="en" sz="1200">
                <a:solidFill>
                  <a:srgbClr val="F0F3F6"/>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spcBef>
                <a:spcPts val="0"/>
              </a:spcBef>
              <a:spcAft>
                <a:spcPts val="0"/>
              </a:spcAft>
              <a:buNone/>
            </a:pPr>
            <a:r>
              <a:rPr lang="en" sz="1200">
                <a:solidFill>
                  <a:srgbClr val="F0F3F6"/>
                </a:solidFill>
                <a:latin typeface="Roboto Mono"/>
                <a:ea typeface="Roboto Mono"/>
                <a:cs typeface="Roboto Mono"/>
                <a:sym typeface="Roboto Mono"/>
              </a:rPr>
              <a:t>jax_b </a:t>
            </a:r>
            <a:r>
              <a:rPr lang="en" sz="1200">
                <a:solidFill>
                  <a:srgbClr val="FF9492"/>
                </a:solidFill>
                <a:latin typeface="Roboto Mono"/>
                <a:ea typeface="Roboto Mono"/>
                <a:cs typeface="Roboto Mono"/>
                <a:sym typeface="Roboto Mono"/>
              </a:rPr>
              <a:t>=</a:t>
            </a:r>
            <a:r>
              <a:rPr lang="en" sz="1200">
                <a:solidFill>
                  <a:srgbClr val="F0F3F6"/>
                </a:solidFill>
                <a:latin typeface="Roboto Mono"/>
                <a:ea typeface="Roboto Mono"/>
                <a:cs typeface="Roboto Mono"/>
                <a:sym typeface="Roboto Mono"/>
              </a:rPr>
              <a:t> jnp.ones(</a:t>
            </a:r>
            <a:r>
              <a:rPr lang="en" sz="1200">
                <a:solidFill>
                  <a:srgbClr val="91CBFF"/>
                </a:solidFill>
                <a:latin typeface="Roboto Mono"/>
                <a:ea typeface="Roboto Mono"/>
                <a:cs typeface="Roboto Mono"/>
                <a:sym typeface="Roboto Mono"/>
              </a:rPr>
              <a:t>3</a:t>
            </a:r>
            <a:r>
              <a:rPr lang="en" sz="1200">
                <a:solidFill>
                  <a:srgbClr val="F0F3F6"/>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spcBef>
                <a:spcPts val="0"/>
              </a:spcBef>
              <a:spcAft>
                <a:spcPts val="0"/>
              </a:spcAft>
              <a:buNone/>
            </a:pPr>
            <a:r>
              <a:rPr lang="en" sz="1200">
                <a:solidFill>
                  <a:srgbClr val="F0F3F6"/>
                </a:solidFill>
                <a:latin typeface="Roboto Mono"/>
                <a:ea typeface="Roboto Mono"/>
                <a:cs typeface="Roboto Mono"/>
                <a:sym typeface="Roboto Mono"/>
              </a:rPr>
              <a:t>jax_x </a:t>
            </a:r>
            <a:r>
              <a:rPr lang="en" sz="1200">
                <a:solidFill>
                  <a:srgbClr val="FF9492"/>
                </a:solidFill>
                <a:latin typeface="Roboto Mono"/>
                <a:ea typeface="Roboto Mono"/>
                <a:cs typeface="Roboto Mono"/>
                <a:sym typeface="Roboto Mono"/>
              </a:rPr>
              <a:t>=</a:t>
            </a:r>
            <a:r>
              <a:rPr lang="en" sz="1200">
                <a:solidFill>
                  <a:srgbClr val="F0F3F6"/>
                </a:solidFill>
                <a:latin typeface="Roboto Mono"/>
                <a:ea typeface="Roboto Mono"/>
                <a:cs typeface="Roboto Mono"/>
                <a:sym typeface="Roboto Mono"/>
              </a:rPr>
              <a:t> jnp.ones(</a:t>
            </a:r>
            <a:r>
              <a:rPr lang="en" sz="1200">
                <a:solidFill>
                  <a:srgbClr val="91CBFF"/>
                </a:solidFill>
                <a:latin typeface="Roboto Mono"/>
                <a:ea typeface="Roboto Mono"/>
                <a:cs typeface="Roboto Mono"/>
                <a:sym typeface="Roboto Mono"/>
              </a:rPr>
              <a:t>4</a:t>
            </a:r>
            <a:r>
              <a:rPr lang="en" sz="1200">
                <a:solidFill>
                  <a:srgbClr val="F0F3F6"/>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spcBef>
                <a:spcPts val="0"/>
              </a:spcBef>
              <a:spcAft>
                <a:spcPts val="0"/>
              </a:spcAft>
              <a:buNone/>
            </a:pPr>
            <a:r>
              <a:t/>
            </a:r>
            <a:endParaRPr sz="1200">
              <a:latin typeface="Roboto Mono"/>
              <a:ea typeface="Roboto Mono"/>
              <a:cs typeface="Roboto Mono"/>
              <a:sym typeface="Roboto Mono"/>
            </a:endParaRPr>
          </a:p>
          <a:p>
            <a:pPr indent="0" lvl="0" marL="0" rtl="0" algn="l">
              <a:spcBef>
                <a:spcPts val="0"/>
              </a:spcBef>
              <a:spcAft>
                <a:spcPts val="0"/>
              </a:spcAft>
              <a:buNone/>
            </a:pPr>
            <a:r>
              <a:rPr lang="en" sz="1200">
                <a:solidFill>
                  <a:srgbClr val="F0F3F6"/>
                </a:solidFill>
                <a:latin typeface="Roboto Mono"/>
                <a:ea typeface="Roboto Mono"/>
                <a:cs typeface="Roboto Mono"/>
                <a:sym typeface="Roboto Mono"/>
              </a:rPr>
              <a:t>pt_w </a:t>
            </a:r>
            <a:r>
              <a:rPr lang="en" sz="1200">
                <a:solidFill>
                  <a:srgbClr val="FF9492"/>
                </a:solidFill>
                <a:latin typeface="Roboto Mono"/>
                <a:ea typeface="Roboto Mono"/>
                <a:cs typeface="Roboto Mono"/>
                <a:sym typeface="Roboto Mono"/>
              </a:rPr>
              <a:t>=</a:t>
            </a:r>
            <a:r>
              <a:rPr lang="en" sz="1200">
                <a:solidFill>
                  <a:srgbClr val="F0F3F6"/>
                </a:solidFill>
                <a:latin typeface="Roboto Mono"/>
                <a:ea typeface="Roboto Mono"/>
                <a:cs typeface="Roboto Mono"/>
                <a:sym typeface="Roboto Mono"/>
              </a:rPr>
              <a:t> torch.ones((</a:t>
            </a:r>
            <a:r>
              <a:rPr lang="en" sz="1200">
                <a:solidFill>
                  <a:srgbClr val="91CBFF"/>
                </a:solidFill>
                <a:latin typeface="Roboto Mono"/>
                <a:ea typeface="Roboto Mono"/>
                <a:cs typeface="Roboto Mono"/>
                <a:sym typeface="Roboto Mono"/>
              </a:rPr>
              <a:t>3</a:t>
            </a:r>
            <a:r>
              <a:rPr lang="en" sz="1200">
                <a:solidFill>
                  <a:srgbClr val="F0F3F6"/>
                </a:solidFill>
                <a:latin typeface="Roboto Mono"/>
                <a:ea typeface="Roboto Mono"/>
                <a:cs typeface="Roboto Mono"/>
                <a:sym typeface="Roboto Mono"/>
              </a:rPr>
              <a:t>, </a:t>
            </a:r>
            <a:r>
              <a:rPr lang="en" sz="1200">
                <a:solidFill>
                  <a:srgbClr val="91CBFF"/>
                </a:solidFill>
                <a:latin typeface="Roboto Mono"/>
                <a:ea typeface="Roboto Mono"/>
                <a:cs typeface="Roboto Mono"/>
                <a:sym typeface="Roboto Mono"/>
              </a:rPr>
              <a:t>4</a:t>
            </a:r>
            <a:r>
              <a:rPr lang="en" sz="1200">
                <a:solidFill>
                  <a:srgbClr val="F0F3F6"/>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spcBef>
                <a:spcPts val="0"/>
              </a:spcBef>
              <a:spcAft>
                <a:spcPts val="0"/>
              </a:spcAft>
              <a:buNone/>
            </a:pPr>
            <a:r>
              <a:rPr lang="en" sz="1200">
                <a:solidFill>
                  <a:srgbClr val="F0F3F6"/>
                </a:solidFill>
                <a:latin typeface="Roboto Mono"/>
                <a:ea typeface="Roboto Mono"/>
                <a:cs typeface="Roboto Mono"/>
                <a:sym typeface="Roboto Mono"/>
              </a:rPr>
              <a:t>pt_b </a:t>
            </a:r>
            <a:r>
              <a:rPr lang="en" sz="1200">
                <a:solidFill>
                  <a:srgbClr val="FF9492"/>
                </a:solidFill>
                <a:latin typeface="Roboto Mono"/>
                <a:ea typeface="Roboto Mono"/>
                <a:cs typeface="Roboto Mono"/>
                <a:sym typeface="Roboto Mono"/>
              </a:rPr>
              <a:t>=</a:t>
            </a:r>
            <a:r>
              <a:rPr lang="en" sz="1200">
                <a:solidFill>
                  <a:srgbClr val="F0F3F6"/>
                </a:solidFill>
                <a:latin typeface="Roboto Mono"/>
                <a:ea typeface="Roboto Mono"/>
                <a:cs typeface="Roboto Mono"/>
                <a:sym typeface="Roboto Mono"/>
              </a:rPr>
              <a:t> torch.ones(</a:t>
            </a:r>
            <a:r>
              <a:rPr lang="en" sz="1200">
                <a:solidFill>
                  <a:srgbClr val="91CBFF"/>
                </a:solidFill>
                <a:latin typeface="Roboto Mono"/>
                <a:ea typeface="Roboto Mono"/>
                <a:cs typeface="Roboto Mono"/>
                <a:sym typeface="Roboto Mono"/>
              </a:rPr>
              <a:t>3</a:t>
            </a:r>
            <a:r>
              <a:rPr lang="en" sz="1200">
                <a:solidFill>
                  <a:srgbClr val="F0F3F6"/>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spcBef>
                <a:spcPts val="0"/>
              </a:spcBef>
              <a:spcAft>
                <a:spcPts val="0"/>
              </a:spcAft>
              <a:buNone/>
            </a:pPr>
            <a:r>
              <a:rPr lang="en" sz="1200">
                <a:solidFill>
                  <a:srgbClr val="F0F3F6"/>
                </a:solidFill>
                <a:latin typeface="Roboto Mono"/>
                <a:ea typeface="Roboto Mono"/>
                <a:cs typeface="Roboto Mono"/>
                <a:sym typeface="Roboto Mono"/>
              </a:rPr>
              <a:t>pt_x </a:t>
            </a:r>
            <a:r>
              <a:rPr lang="en" sz="1200">
                <a:solidFill>
                  <a:srgbClr val="FF9492"/>
                </a:solidFill>
                <a:latin typeface="Roboto Mono"/>
                <a:ea typeface="Roboto Mono"/>
                <a:cs typeface="Roboto Mono"/>
                <a:sym typeface="Roboto Mono"/>
              </a:rPr>
              <a:t>=</a:t>
            </a:r>
            <a:r>
              <a:rPr lang="en" sz="1200">
                <a:solidFill>
                  <a:srgbClr val="F0F3F6"/>
                </a:solidFill>
                <a:latin typeface="Roboto Mono"/>
                <a:ea typeface="Roboto Mono"/>
                <a:cs typeface="Roboto Mono"/>
                <a:sym typeface="Roboto Mono"/>
              </a:rPr>
              <a:t> torch.ones(</a:t>
            </a:r>
            <a:r>
              <a:rPr lang="en" sz="1200">
                <a:solidFill>
                  <a:srgbClr val="91CBFF"/>
                </a:solidFill>
                <a:latin typeface="Roboto Mono"/>
                <a:ea typeface="Roboto Mono"/>
                <a:cs typeface="Roboto Mono"/>
                <a:sym typeface="Roboto Mono"/>
              </a:rPr>
              <a:t>4</a:t>
            </a:r>
            <a:r>
              <a:rPr lang="en" sz="1200">
                <a:solidFill>
                  <a:srgbClr val="F0F3F6"/>
                </a:solidFill>
                <a:latin typeface="Roboto Mono"/>
                <a:ea typeface="Roboto Mono"/>
                <a:cs typeface="Roboto Mono"/>
                <a:sym typeface="Roboto Mono"/>
              </a:rPr>
              <a:t>)</a:t>
            </a:r>
            <a:endParaRPr sz="1200">
              <a:solidFill>
                <a:srgbClr val="F0F3F6"/>
              </a:solidFill>
              <a:latin typeface="Roboto Mono"/>
              <a:ea typeface="Roboto Mono"/>
              <a:cs typeface="Roboto Mono"/>
              <a:sym typeface="Roboto Mono"/>
            </a:endParaRPr>
          </a:p>
          <a:p>
            <a:pPr indent="0" lvl="0" marL="0" rtl="0" algn="l">
              <a:spcBef>
                <a:spcPts val="0"/>
              </a:spcBef>
              <a:spcAft>
                <a:spcPts val="0"/>
              </a:spcAft>
              <a:buNone/>
            </a:pPr>
            <a:r>
              <a:t/>
            </a:r>
            <a:endParaRPr sz="1200">
              <a:solidFill>
                <a:srgbClr val="F0F3F6"/>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FF9492"/>
                </a:solidFill>
                <a:latin typeface="Roboto Mono"/>
                <a:ea typeface="Roboto Mono"/>
                <a:cs typeface="Roboto Mono"/>
                <a:sym typeface="Roboto Mono"/>
              </a:rPr>
              <a:t>def</a:t>
            </a:r>
            <a:r>
              <a:rPr lang="en" sz="1200">
                <a:solidFill>
                  <a:srgbClr val="DBB7FF"/>
                </a:solidFill>
                <a:latin typeface="Roboto Mono"/>
                <a:ea typeface="Roboto Mono"/>
                <a:cs typeface="Roboto Mono"/>
                <a:sym typeface="Roboto Mono"/>
              </a:rPr>
              <a:t> jax_predict</a:t>
            </a:r>
            <a:r>
              <a:rPr lang="en" sz="1200">
                <a:solidFill>
                  <a:srgbClr val="F0F3F6"/>
                </a:solidFill>
                <a:latin typeface="Roboto Mono"/>
                <a:ea typeface="Roboto Mono"/>
                <a:cs typeface="Roboto Mono"/>
                <a:sym typeface="Roboto Mono"/>
              </a:rPr>
              <a:t>(W, b, x):</a:t>
            </a:r>
            <a:endParaRPr sz="1200">
              <a:latin typeface="Roboto Mono"/>
              <a:ea typeface="Roboto Mono"/>
              <a:cs typeface="Roboto Mono"/>
              <a:sym typeface="Roboto Mono"/>
            </a:endParaRPr>
          </a:p>
          <a:p>
            <a:pPr indent="0" lvl="0" marL="0" rtl="0" algn="l">
              <a:spcBef>
                <a:spcPts val="0"/>
              </a:spcBef>
              <a:spcAft>
                <a:spcPts val="0"/>
              </a:spcAft>
              <a:buNone/>
            </a:pPr>
            <a:r>
              <a:rPr lang="en" sz="1200">
                <a:solidFill>
                  <a:srgbClr val="FF9492"/>
                </a:solidFill>
                <a:latin typeface="Roboto Mono"/>
                <a:ea typeface="Roboto Mono"/>
                <a:cs typeface="Roboto Mono"/>
                <a:sym typeface="Roboto Mono"/>
              </a:rPr>
              <a:t>  return</a:t>
            </a:r>
            <a:r>
              <a:rPr lang="en" sz="1200">
                <a:solidFill>
                  <a:srgbClr val="F0F3F6"/>
                </a:solidFill>
                <a:latin typeface="Roboto Mono"/>
                <a:ea typeface="Roboto Mono"/>
                <a:cs typeface="Roboto Mono"/>
                <a:sym typeface="Roboto Mono"/>
              </a:rPr>
              <a:t> jnp.matmul(W, x) </a:t>
            </a:r>
            <a:r>
              <a:rPr lang="en" sz="1200">
                <a:solidFill>
                  <a:srgbClr val="FF9492"/>
                </a:solidFill>
                <a:latin typeface="Roboto Mono"/>
                <a:ea typeface="Roboto Mono"/>
                <a:cs typeface="Roboto Mono"/>
                <a:sym typeface="Roboto Mono"/>
              </a:rPr>
              <a:t>+</a:t>
            </a:r>
            <a:r>
              <a:rPr lang="en" sz="1200">
                <a:solidFill>
                  <a:srgbClr val="F0F3F6"/>
                </a:solidFill>
                <a:latin typeface="Roboto Mono"/>
                <a:ea typeface="Roboto Mono"/>
                <a:cs typeface="Roboto Mono"/>
                <a:sym typeface="Roboto Mono"/>
              </a:rPr>
              <a:t> b</a:t>
            </a:r>
            <a:endParaRPr sz="1200">
              <a:latin typeface="Roboto Mono"/>
              <a:ea typeface="Roboto Mono"/>
              <a:cs typeface="Roboto Mono"/>
              <a:sym typeface="Roboto Mono"/>
            </a:endParaRPr>
          </a:p>
          <a:p>
            <a:pPr indent="0" lvl="0" marL="0" rtl="0" algn="l">
              <a:spcBef>
                <a:spcPts val="0"/>
              </a:spcBef>
              <a:spcAft>
                <a:spcPts val="0"/>
              </a:spcAft>
              <a:buNone/>
            </a:pPr>
            <a:r>
              <a:t/>
            </a:r>
            <a:endParaRPr sz="1200">
              <a:latin typeface="Roboto Mono"/>
              <a:ea typeface="Roboto Mono"/>
              <a:cs typeface="Roboto Mono"/>
              <a:sym typeface="Roboto Mono"/>
            </a:endParaRPr>
          </a:p>
          <a:p>
            <a:pPr indent="0" lvl="0" marL="0" rtl="0" algn="l">
              <a:spcBef>
                <a:spcPts val="0"/>
              </a:spcBef>
              <a:spcAft>
                <a:spcPts val="0"/>
              </a:spcAft>
              <a:buNone/>
            </a:pPr>
            <a:r>
              <a:rPr lang="en" sz="1200">
                <a:solidFill>
                  <a:srgbClr val="FF9492"/>
                </a:solidFill>
                <a:latin typeface="Roboto Mono"/>
                <a:ea typeface="Roboto Mono"/>
                <a:cs typeface="Roboto Mono"/>
                <a:sym typeface="Roboto Mono"/>
              </a:rPr>
              <a:t>def</a:t>
            </a:r>
            <a:r>
              <a:rPr lang="en" sz="1200">
                <a:solidFill>
                  <a:srgbClr val="DBB7FF"/>
                </a:solidFill>
                <a:latin typeface="Roboto Mono"/>
                <a:ea typeface="Roboto Mono"/>
                <a:cs typeface="Roboto Mono"/>
                <a:sym typeface="Roboto Mono"/>
              </a:rPr>
              <a:t> pt_predict</a:t>
            </a:r>
            <a:r>
              <a:rPr lang="en" sz="1200">
                <a:solidFill>
                  <a:srgbClr val="F0F3F6"/>
                </a:solidFill>
                <a:latin typeface="Roboto Mono"/>
                <a:ea typeface="Roboto Mono"/>
                <a:cs typeface="Roboto Mono"/>
                <a:sym typeface="Roboto Mono"/>
              </a:rPr>
              <a:t>(W, b, x):</a:t>
            </a:r>
            <a:endParaRPr sz="1200">
              <a:latin typeface="Roboto Mono"/>
              <a:ea typeface="Roboto Mono"/>
              <a:cs typeface="Roboto Mono"/>
              <a:sym typeface="Roboto Mono"/>
            </a:endParaRPr>
          </a:p>
          <a:p>
            <a:pPr indent="0" lvl="0" marL="0" rtl="0" algn="l">
              <a:spcBef>
                <a:spcPts val="0"/>
              </a:spcBef>
              <a:spcAft>
                <a:spcPts val="0"/>
              </a:spcAft>
              <a:buNone/>
            </a:pPr>
            <a:r>
              <a:rPr lang="en" sz="1200">
                <a:solidFill>
                  <a:srgbClr val="FF9492"/>
                </a:solidFill>
                <a:latin typeface="Roboto Mono"/>
                <a:ea typeface="Roboto Mono"/>
                <a:cs typeface="Roboto Mono"/>
                <a:sym typeface="Roboto Mono"/>
              </a:rPr>
              <a:t>  return</a:t>
            </a:r>
            <a:r>
              <a:rPr lang="en" sz="1200">
                <a:solidFill>
                  <a:srgbClr val="F0F3F6"/>
                </a:solidFill>
                <a:latin typeface="Roboto Mono"/>
                <a:ea typeface="Roboto Mono"/>
                <a:cs typeface="Roboto Mono"/>
                <a:sym typeface="Roboto Mono"/>
              </a:rPr>
              <a:t> torch.matmul(W, x) </a:t>
            </a:r>
            <a:r>
              <a:rPr lang="en" sz="1200">
                <a:solidFill>
                  <a:srgbClr val="FF9492"/>
                </a:solidFill>
                <a:latin typeface="Roboto Mono"/>
                <a:ea typeface="Roboto Mono"/>
                <a:cs typeface="Roboto Mono"/>
                <a:sym typeface="Roboto Mono"/>
              </a:rPr>
              <a:t>+</a:t>
            </a:r>
            <a:r>
              <a:rPr lang="en" sz="1200">
                <a:solidFill>
                  <a:srgbClr val="F0F3F6"/>
                </a:solidFill>
                <a:latin typeface="Roboto Mono"/>
                <a:ea typeface="Roboto Mono"/>
                <a:cs typeface="Roboto Mono"/>
                <a:sym typeface="Roboto Mono"/>
              </a:rPr>
              <a:t> b</a:t>
            </a:r>
            <a:endParaRPr sz="1200">
              <a:solidFill>
                <a:srgbClr val="F0F3F6"/>
              </a:solidFill>
              <a:latin typeface="Roboto Mono"/>
              <a:ea typeface="Roboto Mono"/>
              <a:cs typeface="Roboto Mono"/>
              <a:sym typeface="Roboto Mono"/>
            </a:endParaRPr>
          </a:p>
        </p:txBody>
      </p:sp>
      <p:sp>
        <p:nvSpPr>
          <p:cNvPr id="1104" name="Google Shape;1104;p110"/>
          <p:cNvSpPr txBox="1"/>
          <p:nvPr>
            <p:ph idx="4294967295" type="title"/>
          </p:nvPr>
        </p:nvSpPr>
        <p:spPr>
          <a:xfrm>
            <a:off x="344500" y="264375"/>
            <a:ext cx="7655100" cy="5541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2"/>
                </a:solidFill>
              </a:rPr>
              <a:t>nnx.jit: NNX's Supercharger</a:t>
            </a:r>
            <a:endParaRPr>
              <a:solidFill>
                <a:schemeClr val="lt2"/>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0D1116"/>
        </a:solidFill>
      </p:bgPr>
    </p:bg>
    <p:spTree>
      <p:nvGrpSpPr>
        <p:cNvPr id="1108" name="Shape 1108"/>
        <p:cNvGrpSpPr/>
        <p:nvPr/>
      </p:nvGrpSpPr>
      <p:grpSpPr>
        <a:xfrm>
          <a:off x="0" y="0"/>
          <a:ext cx="0" cy="0"/>
          <a:chOff x="0" y="0"/>
          <a:chExt cx="0" cy="0"/>
        </a:xfrm>
      </p:grpSpPr>
      <p:sp>
        <p:nvSpPr>
          <p:cNvPr id="1109" name="Google Shape;1109;p111"/>
          <p:cNvSpPr txBox="1"/>
          <p:nvPr/>
        </p:nvSpPr>
        <p:spPr>
          <a:xfrm>
            <a:off x="375525" y="780725"/>
            <a:ext cx="8352600" cy="2586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F0F3F6"/>
                </a:solidFill>
                <a:latin typeface="Roboto Mono"/>
                <a:ea typeface="Roboto Mono"/>
                <a:cs typeface="Roboto Mono"/>
                <a:sym typeface="Roboto Mono"/>
              </a:rPr>
              <a:t>jit_predict </a:t>
            </a:r>
            <a:r>
              <a:rPr lang="en" sz="1200">
                <a:solidFill>
                  <a:srgbClr val="FF9492"/>
                </a:solidFill>
                <a:latin typeface="Roboto Mono"/>
                <a:ea typeface="Roboto Mono"/>
                <a:cs typeface="Roboto Mono"/>
                <a:sym typeface="Roboto Mono"/>
              </a:rPr>
              <a:t>=</a:t>
            </a:r>
            <a:r>
              <a:rPr lang="en" sz="1200">
                <a:solidFill>
                  <a:srgbClr val="F0F3F6"/>
                </a:solidFill>
                <a:latin typeface="Roboto Mono"/>
                <a:ea typeface="Roboto Mono"/>
                <a:cs typeface="Roboto Mono"/>
                <a:sym typeface="Roboto Mono"/>
              </a:rPr>
              <a:t> </a:t>
            </a:r>
            <a:r>
              <a:rPr b="1" lang="en" sz="1200">
                <a:solidFill>
                  <a:srgbClr val="F0F3F6"/>
                </a:solidFill>
                <a:latin typeface="Roboto Mono"/>
                <a:ea typeface="Roboto Mono"/>
                <a:cs typeface="Roboto Mono"/>
                <a:sym typeface="Roboto Mono"/>
              </a:rPr>
              <a:t>nnx.jit(jax_predict)</a:t>
            </a:r>
            <a:endParaRPr b="1" sz="1200">
              <a:latin typeface="Roboto Mono"/>
              <a:ea typeface="Roboto Mono"/>
              <a:cs typeface="Roboto Mono"/>
              <a:sym typeface="Roboto Mono"/>
            </a:endParaRPr>
          </a:p>
          <a:p>
            <a:pPr indent="0" lvl="0" marL="0" rtl="0" algn="l">
              <a:spcBef>
                <a:spcPts val="0"/>
              </a:spcBef>
              <a:spcAft>
                <a:spcPts val="0"/>
              </a:spcAft>
              <a:buNone/>
            </a:pPr>
            <a:r>
              <a:t/>
            </a:r>
            <a:endParaRPr sz="1200">
              <a:solidFill>
                <a:srgbClr val="FF9492"/>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FF9492"/>
                </a:solidFill>
                <a:latin typeface="Roboto Mono"/>
                <a:ea typeface="Roboto Mono"/>
                <a:cs typeface="Roboto Mono"/>
                <a:sym typeface="Roboto Mono"/>
              </a:rPr>
              <a:t>def</a:t>
            </a:r>
            <a:r>
              <a:rPr lang="en" sz="1200">
                <a:solidFill>
                  <a:srgbClr val="DBB7FF"/>
                </a:solidFill>
                <a:latin typeface="Roboto Mono"/>
                <a:ea typeface="Roboto Mono"/>
                <a:cs typeface="Roboto Mono"/>
                <a:sym typeface="Roboto Mono"/>
              </a:rPr>
              <a:t> jax_batch</a:t>
            </a:r>
            <a:r>
              <a:rPr lang="en" sz="1200">
                <a:solidFill>
                  <a:srgbClr val="F0F3F6"/>
                </a:solidFill>
                <a:latin typeface="Roboto Mono"/>
                <a:ea typeface="Roboto Mono"/>
                <a:cs typeface="Roboto Mono"/>
                <a:sym typeface="Roboto Mono"/>
              </a:rPr>
              <a:t>(W, b, x):</a:t>
            </a:r>
            <a:endParaRPr sz="1200">
              <a:latin typeface="Roboto Mono"/>
              <a:ea typeface="Roboto Mono"/>
              <a:cs typeface="Roboto Mono"/>
              <a:sym typeface="Roboto Mono"/>
            </a:endParaRPr>
          </a:p>
          <a:p>
            <a:pPr indent="0" lvl="0" marL="0" rtl="0" algn="l">
              <a:spcBef>
                <a:spcPts val="0"/>
              </a:spcBef>
              <a:spcAft>
                <a:spcPts val="0"/>
              </a:spcAft>
              <a:buNone/>
            </a:pPr>
            <a:r>
              <a:rPr lang="en" sz="1200">
                <a:solidFill>
                  <a:srgbClr val="FF9492"/>
                </a:solidFill>
                <a:latin typeface="Roboto Mono"/>
                <a:ea typeface="Roboto Mono"/>
                <a:cs typeface="Roboto Mono"/>
                <a:sym typeface="Roboto Mono"/>
              </a:rPr>
              <a:t>  for</a:t>
            </a:r>
            <a:r>
              <a:rPr lang="en" sz="1200">
                <a:solidFill>
                  <a:srgbClr val="F0F3F6"/>
                </a:solidFill>
                <a:latin typeface="Roboto Mono"/>
                <a:ea typeface="Roboto Mono"/>
                <a:cs typeface="Roboto Mono"/>
                <a:sym typeface="Roboto Mono"/>
              </a:rPr>
              <a:t> i </a:t>
            </a:r>
            <a:r>
              <a:rPr lang="en" sz="1200">
                <a:solidFill>
                  <a:srgbClr val="FF9492"/>
                </a:solidFill>
                <a:latin typeface="Roboto Mono"/>
                <a:ea typeface="Roboto Mono"/>
                <a:cs typeface="Roboto Mono"/>
                <a:sym typeface="Roboto Mono"/>
              </a:rPr>
              <a:t>in</a:t>
            </a:r>
            <a:r>
              <a:rPr lang="en" sz="1200">
                <a:solidFill>
                  <a:srgbClr val="91CBFF"/>
                </a:solidFill>
                <a:latin typeface="Roboto Mono"/>
                <a:ea typeface="Roboto Mono"/>
                <a:cs typeface="Roboto Mono"/>
                <a:sym typeface="Roboto Mono"/>
              </a:rPr>
              <a:t> range</a:t>
            </a:r>
            <a:r>
              <a:rPr lang="en" sz="1200">
                <a:solidFill>
                  <a:srgbClr val="F0F3F6"/>
                </a:solidFill>
                <a:latin typeface="Roboto Mono"/>
                <a:ea typeface="Roboto Mono"/>
                <a:cs typeface="Roboto Mono"/>
                <a:sym typeface="Roboto Mono"/>
              </a:rPr>
              <a:t>(</a:t>
            </a:r>
            <a:r>
              <a:rPr lang="en" sz="1200">
                <a:solidFill>
                  <a:srgbClr val="91CBFF"/>
                </a:solidFill>
                <a:latin typeface="Roboto Mono"/>
                <a:ea typeface="Roboto Mono"/>
                <a:cs typeface="Roboto Mono"/>
                <a:sym typeface="Roboto Mono"/>
              </a:rPr>
              <a:t>10000</a:t>
            </a:r>
            <a:r>
              <a:rPr lang="en" sz="1200">
                <a:solidFill>
                  <a:srgbClr val="F0F3F6"/>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spcBef>
                <a:spcPts val="0"/>
              </a:spcBef>
              <a:spcAft>
                <a:spcPts val="0"/>
              </a:spcAft>
              <a:buNone/>
            </a:pPr>
            <a:r>
              <a:rPr lang="en" sz="1200">
                <a:solidFill>
                  <a:srgbClr val="F0F3F6"/>
                </a:solidFill>
                <a:latin typeface="Roboto Mono"/>
                <a:ea typeface="Roboto Mono"/>
                <a:cs typeface="Roboto Mono"/>
                <a:sym typeface="Roboto Mono"/>
              </a:rPr>
              <a:t>    result </a:t>
            </a:r>
            <a:r>
              <a:rPr lang="en" sz="1200">
                <a:solidFill>
                  <a:srgbClr val="FF9492"/>
                </a:solidFill>
                <a:latin typeface="Roboto Mono"/>
                <a:ea typeface="Roboto Mono"/>
                <a:cs typeface="Roboto Mono"/>
                <a:sym typeface="Roboto Mono"/>
              </a:rPr>
              <a:t>=</a:t>
            </a:r>
            <a:r>
              <a:rPr lang="en" sz="1200">
                <a:solidFill>
                  <a:srgbClr val="F0F3F6"/>
                </a:solidFill>
                <a:latin typeface="Roboto Mono"/>
                <a:ea typeface="Roboto Mono"/>
                <a:cs typeface="Roboto Mono"/>
                <a:sym typeface="Roboto Mono"/>
              </a:rPr>
              <a:t> jax_predict(W, b, x)</a:t>
            </a:r>
            <a:endParaRPr sz="1200">
              <a:latin typeface="Roboto Mono"/>
              <a:ea typeface="Roboto Mono"/>
              <a:cs typeface="Roboto Mono"/>
              <a:sym typeface="Roboto Mono"/>
            </a:endParaRPr>
          </a:p>
          <a:p>
            <a:pPr indent="0" lvl="0" marL="0" rtl="0" algn="l">
              <a:spcBef>
                <a:spcPts val="0"/>
              </a:spcBef>
              <a:spcAft>
                <a:spcPts val="0"/>
              </a:spcAft>
              <a:buNone/>
            </a:pPr>
            <a:r>
              <a:t/>
            </a:r>
            <a:endParaRPr sz="1200">
              <a:latin typeface="Roboto Mono"/>
              <a:ea typeface="Roboto Mono"/>
              <a:cs typeface="Roboto Mono"/>
              <a:sym typeface="Roboto Mono"/>
            </a:endParaRPr>
          </a:p>
          <a:p>
            <a:pPr indent="0" lvl="0" marL="0" rtl="0" algn="l">
              <a:spcBef>
                <a:spcPts val="0"/>
              </a:spcBef>
              <a:spcAft>
                <a:spcPts val="0"/>
              </a:spcAft>
              <a:buNone/>
            </a:pPr>
            <a:r>
              <a:rPr lang="en" sz="1200">
                <a:solidFill>
                  <a:srgbClr val="FF9492"/>
                </a:solidFill>
                <a:latin typeface="Roboto Mono"/>
                <a:ea typeface="Roboto Mono"/>
                <a:cs typeface="Roboto Mono"/>
                <a:sym typeface="Roboto Mono"/>
              </a:rPr>
              <a:t>def</a:t>
            </a:r>
            <a:r>
              <a:rPr lang="en" sz="1200">
                <a:solidFill>
                  <a:srgbClr val="DBB7FF"/>
                </a:solidFill>
                <a:latin typeface="Roboto Mono"/>
                <a:ea typeface="Roboto Mono"/>
                <a:cs typeface="Roboto Mono"/>
                <a:sym typeface="Roboto Mono"/>
              </a:rPr>
              <a:t> pt_batch</a:t>
            </a:r>
            <a:r>
              <a:rPr lang="en" sz="1200">
                <a:solidFill>
                  <a:srgbClr val="F0F3F6"/>
                </a:solidFill>
                <a:latin typeface="Roboto Mono"/>
                <a:ea typeface="Roboto Mono"/>
                <a:cs typeface="Roboto Mono"/>
                <a:sym typeface="Roboto Mono"/>
              </a:rPr>
              <a:t>(W, b, x):</a:t>
            </a:r>
            <a:endParaRPr sz="1200">
              <a:latin typeface="Roboto Mono"/>
              <a:ea typeface="Roboto Mono"/>
              <a:cs typeface="Roboto Mono"/>
              <a:sym typeface="Roboto Mono"/>
            </a:endParaRPr>
          </a:p>
          <a:p>
            <a:pPr indent="0" lvl="0" marL="0" rtl="0" algn="l">
              <a:spcBef>
                <a:spcPts val="0"/>
              </a:spcBef>
              <a:spcAft>
                <a:spcPts val="0"/>
              </a:spcAft>
              <a:buNone/>
            </a:pPr>
            <a:r>
              <a:rPr lang="en" sz="1200">
                <a:solidFill>
                  <a:srgbClr val="FF9492"/>
                </a:solidFill>
                <a:latin typeface="Roboto Mono"/>
                <a:ea typeface="Roboto Mono"/>
                <a:cs typeface="Roboto Mono"/>
                <a:sym typeface="Roboto Mono"/>
              </a:rPr>
              <a:t>  for</a:t>
            </a:r>
            <a:r>
              <a:rPr lang="en" sz="1200">
                <a:solidFill>
                  <a:srgbClr val="F0F3F6"/>
                </a:solidFill>
                <a:latin typeface="Roboto Mono"/>
                <a:ea typeface="Roboto Mono"/>
                <a:cs typeface="Roboto Mono"/>
                <a:sym typeface="Roboto Mono"/>
              </a:rPr>
              <a:t> i </a:t>
            </a:r>
            <a:r>
              <a:rPr lang="en" sz="1200">
                <a:solidFill>
                  <a:srgbClr val="FF9492"/>
                </a:solidFill>
                <a:latin typeface="Roboto Mono"/>
                <a:ea typeface="Roboto Mono"/>
                <a:cs typeface="Roboto Mono"/>
                <a:sym typeface="Roboto Mono"/>
              </a:rPr>
              <a:t>in</a:t>
            </a:r>
            <a:r>
              <a:rPr lang="en" sz="1200">
                <a:solidFill>
                  <a:srgbClr val="91CBFF"/>
                </a:solidFill>
                <a:latin typeface="Roboto Mono"/>
                <a:ea typeface="Roboto Mono"/>
                <a:cs typeface="Roboto Mono"/>
                <a:sym typeface="Roboto Mono"/>
              </a:rPr>
              <a:t> range</a:t>
            </a:r>
            <a:r>
              <a:rPr lang="en" sz="1200">
                <a:solidFill>
                  <a:srgbClr val="F0F3F6"/>
                </a:solidFill>
                <a:latin typeface="Roboto Mono"/>
                <a:ea typeface="Roboto Mono"/>
                <a:cs typeface="Roboto Mono"/>
                <a:sym typeface="Roboto Mono"/>
              </a:rPr>
              <a:t>(</a:t>
            </a:r>
            <a:r>
              <a:rPr lang="en" sz="1200">
                <a:solidFill>
                  <a:srgbClr val="91CBFF"/>
                </a:solidFill>
                <a:latin typeface="Roboto Mono"/>
                <a:ea typeface="Roboto Mono"/>
                <a:cs typeface="Roboto Mono"/>
                <a:sym typeface="Roboto Mono"/>
              </a:rPr>
              <a:t>10000</a:t>
            </a:r>
            <a:r>
              <a:rPr lang="en" sz="1200">
                <a:solidFill>
                  <a:srgbClr val="F0F3F6"/>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spcBef>
                <a:spcPts val="0"/>
              </a:spcBef>
              <a:spcAft>
                <a:spcPts val="0"/>
              </a:spcAft>
              <a:buNone/>
            </a:pPr>
            <a:r>
              <a:rPr lang="en" sz="1200">
                <a:solidFill>
                  <a:srgbClr val="F0F3F6"/>
                </a:solidFill>
                <a:latin typeface="Roboto Mono"/>
                <a:ea typeface="Roboto Mono"/>
                <a:cs typeface="Roboto Mono"/>
                <a:sym typeface="Roboto Mono"/>
              </a:rPr>
              <a:t>    result </a:t>
            </a:r>
            <a:r>
              <a:rPr lang="en" sz="1200">
                <a:solidFill>
                  <a:srgbClr val="FF9492"/>
                </a:solidFill>
                <a:latin typeface="Roboto Mono"/>
                <a:ea typeface="Roboto Mono"/>
                <a:cs typeface="Roboto Mono"/>
                <a:sym typeface="Roboto Mono"/>
              </a:rPr>
              <a:t>=</a:t>
            </a:r>
            <a:r>
              <a:rPr lang="en" sz="1200">
                <a:solidFill>
                  <a:srgbClr val="F0F3F6"/>
                </a:solidFill>
                <a:latin typeface="Roboto Mono"/>
                <a:ea typeface="Roboto Mono"/>
                <a:cs typeface="Roboto Mono"/>
                <a:sym typeface="Roboto Mono"/>
              </a:rPr>
              <a:t> pt_predict(W, b, x)</a:t>
            </a:r>
            <a:endParaRPr sz="1200">
              <a:latin typeface="Roboto Mono"/>
              <a:ea typeface="Roboto Mono"/>
              <a:cs typeface="Roboto Mono"/>
              <a:sym typeface="Roboto Mono"/>
            </a:endParaRPr>
          </a:p>
          <a:p>
            <a:pPr indent="0" lvl="0" marL="0" rtl="0" algn="l">
              <a:spcBef>
                <a:spcPts val="0"/>
              </a:spcBef>
              <a:spcAft>
                <a:spcPts val="0"/>
              </a:spcAft>
              <a:buNone/>
            </a:pPr>
            <a:r>
              <a:t/>
            </a:r>
            <a:endParaRPr sz="1200">
              <a:solidFill>
                <a:srgbClr val="F0F3F6"/>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FF9492"/>
                </a:solidFill>
                <a:latin typeface="Roboto Mono"/>
                <a:ea typeface="Roboto Mono"/>
                <a:cs typeface="Roboto Mono"/>
                <a:sym typeface="Roboto Mono"/>
              </a:rPr>
              <a:t>%</a:t>
            </a:r>
            <a:r>
              <a:rPr lang="en" sz="1200">
                <a:solidFill>
                  <a:srgbClr val="F0F3F6"/>
                </a:solidFill>
                <a:latin typeface="Roboto Mono"/>
                <a:ea typeface="Roboto Mono"/>
                <a:cs typeface="Roboto Mono"/>
                <a:sym typeface="Roboto Mono"/>
              </a:rPr>
              <a:t>timeit pt_batch(pt_w, pt_b, pt_x) </a:t>
            </a:r>
            <a:r>
              <a:rPr lang="en" sz="1200">
                <a:solidFill>
                  <a:srgbClr val="BDC4CC"/>
                </a:solidFill>
                <a:latin typeface="Roboto Mono"/>
                <a:ea typeface="Roboto Mono"/>
                <a:cs typeface="Roboto Mono"/>
                <a:sym typeface="Roboto Mono"/>
              </a:rPr>
              <a:t># PyTorch</a:t>
            </a:r>
            <a:endParaRPr sz="1200">
              <a:latin typeface="Roboto Mono"/>
              <a:ea typeface="Roboto Mono"/>
              <a:cs typeface="Roboto Mono"/>
              <a:sym typeface="Roboto Mono"/>
            </a:endParaRPr>
          </a:p>
          <a:p>
            <a:pPr indent="0" lvl="0" marL="0" rtl="0" algn="l">
              <a:spcBef>
                <a:spcPts val="0"/>
              </a:spcBef>
              <a:spcAft>
                <a:spcPts val="0"/>
              </a:spcAft>
              <a:buNone/>
            </a:pPr>
            <a:r>
              <a:rPr lang="en" sz="1200">
                <a:solidFill>
                  <a:srgbClr val="FF9492"/>
                </a:solidFill>
                <a:latin typeface="Roboto Mono"/>
                <a:ea typeface="Roboto Mono"/>
                <a:cs typeface="Roboto Mono"/>
                <a:sym typeface="Roboto Mono"/>
              </a:rPr>
              <a:t>%</a:t>
            </a:r>
            <a:r>
              <a:rPr lang="en" sz="1200">
                <a:solidFill>
                  <a:srgbClr val="F0F3F6"/>
                </a:solidFill>
                <a:latin typeface="Roboto Mono"/>
                <a:ea typeface="Roboto Mono"/>
                <a:cs typeface="Roboto Mono"/>
                <a:sym typeface="Roboto Mono"/>
              </a:rPr>
              <a:t>timeit </a:t>
            </a:r>
            <a:r>
              <a:rPr lang="en" sz="1200">
                <a:solidFill>
                  <a:srgbClr val="F0F3F6"/>
                </a:solidFill>
                <a:latin typeface="Roboto Mono"/>
                <a:ea typeface="Roboto Mono"/>
                <a:cs typeface="Roboto Mono"/>
                <a:sym typeface="Roboto Mono"/>
              </a:rPr>
              <a:t>jit_predict</a:t>
            </a:r>
            <a:r>
              <a:rPr lang="en" sz="1200">
                <a:solidFill>
                  <a:srgbClr val="F0F3F6"/>
                </a:solidFill>
                <a:latin typeface="Roboto Mono"/>
                <a:ea typeface="Roboto Mono"/>
                <a:cs typeface="Roboto Mono"/>
                <a:sym typeface="Roboto Mono"/>
              </a:rPr>
              <a:t>(jax_w, jax_b, jax_x).block_until_ready() </a:t>
            </a:r>
            <a:r>
              <a:rPr lang="en" sz="1200">
                <a:solidFill>
                  <a:srgbClr val="BDC4CC"/>
                </a:solidFill>
                <a:latin typeface="Roboto Mono"/>
                <a:ea typeface="Roboto Mono"/>
                <a:cs typeface="Roboto Mono"/>
                <a:sym typeface="Roboto Mono"/>
              </a:rPr>
              <a:t># JAX with XLA compile</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b="1" lang="en" sz="1200">
                <a:solidFill>
                  <a:srgbClr val="FF9492"/>
                </a:solidFill>
                <a:latin typeface="Roboto Mono"/>
                <a:ea typeface="Roboto Mono"/>
                <a:cs typeface="Roboto Mono"/>
                <a:sym typeface="Roboto Mono"/>
              </a:rPr>
              <a:t>%</a:t>
            </a:r>
            <a:r>
              <a:rPr b="1" lang="en" sz="1200">
                <a:solidFill>
                  <a:srgbClr val="F0F3F6"/>
                </a:solidFill>
                <a:latin typeface="Roboto Mono"/>
                <a:ea typeface="Roboto Mono"/>
                <a:cs typeface="Roboto Mono"/>
                <a:sym typeface="Roboto Mono"/>
              </a:rPr>
              <a:t>timeit jit_predict(jax_w, jax_b, jax_x).block_until_ready() </a:t>
            </a:r>
            <a:r>
              <a:rPr b="1" lang="en" sz="1200">
                <a:solidFill>
                  <a:srgbClr val="BDC4CC"/>
                </a:solidFill>
                <a:latin typeface="Roboto Mono"/>
                <a:ea typeface="Roboto Mono"/>
                <a:cs typeface="Roboto Mono"/>
                <a:sym typeface="Roboto Mono"/>
              </a:rPr>
              <a:t># NNX with jit()</a:t>
            </a:r>
            <a:endParaRPr b="1" sz="1200">
              <a:solidFill>
                <a:srgbClr val="FF7B72"/>
              </a:solidFill>
              <a:latin typeface="Courier"/>
              <a:ea typeface="Courier"/>
              <a:cs typeface="Courier"/>
              <a:sym typeface="Courier"/>
            </a:endParaRPr>
          </a:p>
        </p:txBody>
      </p:sp>
      <p:sp>
        <p:nvSpPr>
          <p:cNvPr id="1110" name="Google Shape;1110;p111"/>
          <p:cNvSpPr txBox="1"/>
          <p:nvPr>
            <p:ph idx="4294967295" type="title"/>
          </p:nvPr>
        </p:nvSpPr>
        <p:spPr>
          <a:xfrm>
            <a:off x="344500" y="264375"/>
            <a:ext cx="7655100" cy="5541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2"/>
                </a:solidFill>
              </a:rPr>
              <a:t>nnx.jit: NNX's Supercharger</a:t>
            </a:r>
            <a:endParaRPr>
              <a:solidFill>
                <a:schemeClr val="lt2"/>
              </a:solidFill>
            </a:endParaRPr>
          </a:p>
        </p:txBody>
      </p:sp>
      <p:sp>
        <p:nvSpPr>
          <p:cNvPr id="1111" name="Google Shape;1111;p111"/>
          <p:cNvSpPr txBox="1"/>
          <p:nvPr/>
        </p:nvSpPr>
        <p:spPr>
          <a:xfrm>
            <a:off x="377700" y="3566000"/>
            <a:ext cx="8376300" cy="1262100"/>
          </a:xfrm>
          <a:prstGeom prst="rect">
            <a:avLst/>
          </a:prstGeom>
          <a:solidFill>
            <a:schemeClr val="lt2"/>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Roboto Mono"/>
                <a:ea typeface="Roboto Mono"/>
                <a:cs typeface="Roboto Mono"/>
                <a:sym typeface="Roboto Mono"/>
              </a:rPr>
              <a:t>79.9 ms ± 12.5 ms per loop (mean ± std. dev. of 7 runs, 10 loops each)</a:t>
            </a:r>
            <a:endParaRPr>
              <a:solidFill>
                <a:schemeClr val="dk1"/>
              </a:solidFill>
              <a:latin typeface="Roboto Mono"/>
              <a:ea typeface="Roboto Mono"/>
              <a:cs typeface="Roboto Mono"/>
              <a:sym typeface="Roboto Mono"/>
            </a:endParaRPr>
          </a:p>
          <a:p>
            <a:pPr indent="0" lvl="0" marL="0" rtl="0" algn="l">
              <a:spcBef>
                <a:spcPts val="0"/>
              </a:spcBef>
              <a:spcAft>
                <a:spcPts val="0"/>
              </a:spcAft>
              <a:buNone/>
            </a:pPr>
            <a:r>
              <a:rPr lang="en">
                <a:solidFill>
                  <a:schemeClr val="dk1"/>
                </a:solidFill>
                <a:latin typeface="Roboto Mono"/>
                <a:ea typeface="Roboto Mono"/>
                <a:cs typeface="Roboto Mono"/>
                <a:sym typeface="Roboto Mono"/>
              </a:rPr>
              <a:t>The slowest run took 6.12 times longer than the fastest. This could mean that an intermediate result is being cached.</a:t>
            </a:r>
            <a:endParaRPr>
              <a:solidFill>
                <a:schemeClr val="dk1"/>
              </a:solidFill>
              <a:latin typeface="Roboto Mono"/>
              <a:ea typeface="Roboto Mono"/>
              <a:cs typeface="Roboto Mono"/>
              <a:sym typeface="Roboto Mono"/>
            </a:endParaRPr>
          </a:p>
          <a:p>
            <a:pPr indent="0" lvl="0" marL="0" rtl="0" algn="l">
              <a:spcBef>
                <a:spcPts val="0"/>
              </a:spcBef>
              <a:spcAft>
                <a:spcPts val="0"/>
              </a:spcAft>
              <a:buNone/>
            </a:pPr>
            <a:r>
              <a:rPr b="1" lang="en">
                <a:solidFill>
                  <a:schemeClr val="dk1"/>
                </a:solidFill>
                <a:latin typeface="Roboto Mono"/>
                <a:ea typeface="Roboto Mono"/>
                <a:cs typeface="Roboto Mono"/>
                <a:sym typeface="Roboto Mono"/>
              </a:rPr>
              <a:t>79.4 µs</a:t>
            </a:r>
            <a:r>
              <a:rPr lang="en">
                <a:solidFill>
                  <a:schemeClr val="dk1"/>
                </a:solidFill>
                <a:latin typeface="Roboto Mono"/>
                <a:ea typeface="Roboto Mono"/>
                <a:cs typeface="Roboto Mono"/>
                <a:sym typeface="Roboto Mono"/>
              </a:rPr>
              <a:t> ± 72.3 µs per loop (mean ± std. dev. of 7 runs, 1 loop each)</a:t>
            </a:r>
            <a:endParaRPr>
              <a:solidFill>
                <a:schemeClr val="dk1"/>
              </a:solidFill>
              <a:latin typeface="Roboto Mono"/>
              <a:ea typeface="Roboto Mono"/>
              <a:cs typeface="Roboto Mono"/>
              <a:sym typeface="Roboto Mono"/>
            </a:endParaRPr>
          </a:p>
          <a:p>
            <a:pPr indent="0" lvl="0" marL="0" rtl="0" algn="l">
              <a:spcBef>
                <a:spcPts val="0"/>
              </a:spcBef>
              <a:spcAft>
                <a:spcPts val="0"/>
              </a:spcAft>
              <a:buNone/>
            </a:pPr>
            <a:r>
              <a:rPr b="1" lang="en">
                <a:solidFill>
                  <a:schemeClr val="dk1"/>
                </a:solidFill>
                <a:latin typeface="Roboto Mono"/>
                <a:ea typeface="Roboto Mono"/>
                <a:cs typeface="Roboto Mono"/>
                <a:sym typeface="Roboto Mono"/>
              </a:rPr>
              <a:t>39.9 µs</a:t>
            </a:r>
            <a:r>
              <a:rPr lang="en">
                <a:solidFill>
                  <a:schemeClr val="dk1"/>
                </a:solidFill>
                <a:latin typeface="Roboto Mono"/>
                <a:ea typeface="Roboto Mono"/>
                <a:cs typeface="Roboto Mono"/>
                <a:sym typeface="Roboto Mono"/>
              </a:rPr>
              <a:t> ± 756 ns per loop (mean ± std. dev. of 7 runs, 10000 loops each)</a:t>
            </a:r>
            <a:endParaRPr>
              <a:solidFill>
                <a:schemeClr val="dk1"/>
              </a:solidFill>
              <a:latin typeface="Roboto Mono"/>
              <a:ea typeface="Roboto Mono"/>
              <a:cs typeface="Roboto Mono"/>
              <a:sym typeface="Roboto Mono"/>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5" name="Shape 1115"/>
        <p:cNvGrpSpPr/>
        <p:nvPr/>
      </p:nvGrpSpPr>
      <p:grpSpPr>
        <a:xfrm>
          <a:off x="0" y="0"/>
          <a:ext cx="0" cy="0"/>
          <a:chOff x="0" y="0"/>
          <a:chExt cx="0" cy="0"/>
        </a:xfrm>
      </p:grpSpPr>
      <p:sp>
        <p:nvSpPr>
          <p:cNvPr id="1116" name="Google Shape;1116;p112"/>
          <p:cNvSpPr txBox="1"/>
          <p:nvPr>
            <p:ph idx="1" type="body"/>
          </p:nvPr>
        </p:nvSpPr>
        <p:spPr>
          <a:xfrm>
            <a:off x="344500" y="1191375"/>
            <a:ext cx="8273400" cy="2568000"/>
          </a:xfrm>
          <a:prstGeom prst="rect">
            <a:avLst/>
          </a:prstGeom>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800"/>
              <a:t>Definition: A function is pure iff:</a:t>
            </a:r>
            <a:endParaRPr sz="1800"/>
          </a:p>
          <a:p>
            <a:pPr indent="-342900" lvl="0" marL="457200" rtl="0" algn="l">
              <a:lnSpc>
                <a:spcPct val="115000"/>
              </a:lnSpc>
              <a:spcBef>
                <a:spcPts val="1000"/>
              </a:spcBef>
              <a:spcAft>
                <a:spcPts val="0"/>
              </a:spcAft>
              <a:buSzPts val="1800"/>
              <a:buChar char="●"/>
            </a:pPr>
            <a:r>
              <a:rPr lang="en" sz="1800"/>
              <a:t>It always returns the same output for the same inputs</a:t>
            </a:r>
            <a:endParaRPr sz="1800"/>
          </a:p>
          <a:p>
            <a:pPr indent="-342900" lvl="0" marL="457200" rtl="0" algn="l">
              <a:lnSpc>
                <a:spcPct val="115000"/>
              </a:lnSpc>
              <a:spcBef>
                <a:spcPts val="1000"/>
              </a:spcBef>
              <a:spcAft>
                <a:spcPts val="0"/>
              </a:spcAft>
              <a:buSzPts val="1800"/>
              <a:buChar char="●"/>
            </a:pPr>
            <a:r>
              <a:rPr lang="en" sz="1800"/>
              <a:t>It has no side effects (we’ll talk about this next)</a:t>
            </a:r>
            <a:endParaRPr sz="1800"/>
          </a:p>
          <a:p>
            <a:pPr indent="-342900" lvl="0" marL="457200" rtl="0" algn="l">
              <a:lnSpc>
                <a:spcPct val="115000"/>
              </a:lnSpc>
              <a:spcBef>
                <a:spcPts val="1000"/>
              </a:spcBef>
              <a:spcAft>
                <a:spcPts val="0"/>
              </a:spcAft>
              <a:buSzPts val="1800"/>
              <a:buChar char="●"/>
            </a:pPr>
            <a:r>
              <a:rPr b="1" lang="en" sz="1800"/>
              <a:t>The Rule: </a:t>
            </a:r>
            <a:r>
              <a:rPr b="1" lang="en" sz="1800"/>
              <a:t>Only apply nnx.jit to functions that are pure</a:t>
            </a:r>
            <a:endParaRPr b="1" sz="1800"/>
          </a:p>
          <a:p>
            <a:pPr indent="-342900" lvl="0" marL="457200" rtl="0" algn="l">
              <a:lnSpc>
                <a:spcPct val="115000"/>
              </a:lnSpc>
              <a:spcBef>
                <a:spcPts val="1000"/>
              </a:spcBef>
              <a:spcAft>
                <a:spcPts val="1000"/>
              </a:spcAft>
              <a:buSzPts val="1800"/>
              <a:buChar char="●"/>
            </a:pPr>
            <a:r>
              <a:rPr lang="en" sz="1800"/>
              <a:t>(Good Practice: Writing pure functions is often good design anyway – easier to test and debug!)*</a:t>
            </a:r>
            <a:endParaRPr sz="1800"/>
          </a:p>
        </p:txBody>
      </p:sp>
      <p:sp>
        <p:nvSpPr>
          <p:cNvPr id="1117" name="Google Shape;1117;p112"/>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nnx.jit: What is a "Pure Function"? (The Key to JIT)</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1" name="Shape 1121"/>
        <p:cNvGrpSpPr/>
        <p:nvPr/>
      </p:nvGrpSpPr>
      <p:grpSpPr>
        <a:xfrm>
          <a:off x="0" y="0"/>
          <a:ext cx="0" cy="0"/>
          <a:chOff x="0" y="0"/>
          <a:chExt cx="0" cy="0"/>
        </a:xfrm>
      </p:grpSpPr>
      <p:sp>
        <p:nvSpPr>
          <p:cNvPr id="1122" name="Google Shape;1122;p113"/>
          <p:cNvSpPr txBox="1"/>
          <p:nvPr>
            <p:ph idx="1" type="body"/>
          </p:nvPr>
        </p:nvSpPr>
        <p:spPr>
          <a:xfrm>
            <a:off x="344500" y="1191375"/>
            <a:ext cx="7989600" cy="3014700"/>
          </a:xfrm>
          <a:prstGeom prst="rect">
            <a:avLst/>
          </a:prstGeom>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800"/>
              <a:t>What are Side Effects?</a:t>
            </a:r>
            <a:endParaRPr sz="1800"/>
          </a:p>
          <a:p>
            <a:pPr indent="-342900" lvl="0" marL="457200" rtl="0" algn="l">
              <a:lnSpc>
                <a:spcPct val="115000"/>
              </a:lnSpc>
              <a:spcBef>
                <a:spcPts val="1000"/>
              </a:spcBef>
              <a:spcAft>
                <a:spcPts val="0"/>
              </a:spcAft>
              <a:buSzPts val="1800"/>
              <a:buChar char="●"/>
            </a:pPr>
            <a:r>
              <a:rPr lang="en" sz="1800"/>
              <a:t>Actions that affect things outside the function's direct input/output:</a:t>
            </a:r>
            <a:endParaRPr sz="1800"/>
          </a:p>
          <a:p>
            <a:pPr indent="-342900" lvl="1" marL="914400" rtl="0" algn="l">
              <a:lnSpc>
                <a:spcPct val="115000"/>
              </a:lnSpc>
              <a:spcBef>
                <a:spcPts val="1000"/>
              </a:spcBef>
              <a:spcAft>
                <a:spcPts val="0"/>
              </a:spcAft>
              <a:buSzPts val="1800"/>
              <a:buChar char="○"/>
            </a:pPr>
            <a:r>
              <a:rPr lang="en" sz="1800"/>
              <a:t>Modifying global variables</a:t>
            </a:r>
            <a:endParaRPr sz="1800"/>
          </a:p>
          <a:p>
            <a:pPr indent="-342900" lvl="1" marL="914400" rtl="0" algn="l">
              <a:lnSpc>
                <a:spcPct val="115000"/>
              </a:lnSpc>
              <a:spcBef>
                <a:spcPts val="1000"/>
              </a:spcBef>
              <a:spcAft>
                <a:spcPts val="0"/>
              </a:spcAft>
              <a:buSzPts val="1800"/>
              <a:buChar char="○"/>
            </a:pPr>
            <a:r>
              <a:rPr lang="en" sz="1800"/>
              <a:t>Changing mutable inputs (e.g., appending to a list passed as an argument)</a:t>
            </a:r>
            <a:endParaRPr sz="1800"/>
          </a:p>
          <a:p>
            <a:pPr indent="-342900" lvl="1" marL="914400" rtl="0" algn="l">
              <a:lnSpc>
                <a:spcPct val="115000"/>
              </a:lnSpc>
              <a:spcBef>
                <a:spcPts val="1000"/>
              </a:spcBef>
              <a:spcAft>
                <a:spcPts val="0"/>
              </a:spcAft>
              <a:buSzPts val="1800"/>
              <a:buChar char="○"/>
            </a:pPr>
            <a:r>
              <a:rPr lang="en" sz="1800"/>
              <a:t>Printing to the console, writing to files (I/O)</a:t>
            </a:r>
            <a:endParaRPr sz="1800"/>
          </a:p>
          <a:p>
            <a:pPr indent="-342900" lvl="1" marL="914400" rtl="0" algn="l">
              <a:lnSpc>
                <a:spcPct val="115000"/>
              </a:lnSpc>
              <a:spcBef>
                <a:spcPts val="1000"/>
              </a:spcBef>
              <a:spcAft>
                <a:spcPts val="1000"/>
              </a:spcAft>
              <a:buSzPts val="1800"/>
              <a:buChar char="○"/>
            </a:pPr>
            <a:r>
              <a:rPr lang="en" sz="1800"/>
              <a:t>Changing system settings, interacting with databases</a:t>
            </a:r>
            <a:endParaRPr sz="1800"/>
          </a:p>
        </p:txBody>
      </p:sp>
      <p:sp>
        <p:nvSpPr>
          <p:cNvPr id="1123" name="Google Shape;1123;p113"/>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nnx.jit: What is a "Pure Function"? (The Key to JIT)</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7" name="Shape 1127"/>
        <p:cNvGrpSpPr/>
        <p:nvPr/>
      </p:nvGrpSpPr>
      <p:grpSpPr>
        <a:xfrm>
          <a:off x="0" y="0"/>
          <a:ext cx="0" cy="0"/>
          <a:chOff x="0" y="0"/>
          <a:chExt cx="0" cy="0"/>
        </a:xfrm>
      </p:grpSpPr>
      <p:sp>
        <p:nvSpPr>
          <p:cNvPr id="1128" name="Google Shape;1128;p114"/>
          <p:cNvSpPr txBox="1"/>
          <p:nvPr>
            <p:ph idx="1" type="body"/>
          </p:nvPr>
        </p:nvSpPr>
        <p:spPr>
          <a:xfrm>
            <a:off x="344500" y="1191375"/>
            <a:ext cx="8205300" cy="1098900"/>
          </a:xfrm>
          <a:prstGeom prst="rect">
            <a:avLst/>
          </a:prstGeom>
        </p:spPr>
        <p:txBody>
          <a:bodyPr anchorCtr="0" anchor="t" bIns="91425" lIns="91425" spcFirstLastPara="1" rIns="91425" wrap="square" tIns="91425">
            <a:spAutoFit/>
          </a:bodyPr>
          <a:lstStyle/>
          <a:p>
            <a:pPr indent="0" lvl="0" marL="0" rtl="0" algn="l">
              <a:lnSpc>
                <a:spcPct val="115000"/>
              </a:lnSpc>
              <a:spcBef>
                <a:spcPts val="0"/>
              </a:spcBef>
              <a:spcAft>
                <a:spcPts val="1000"/>
              </a:spcAft>
              <a:buNone/>
            </a:pPr>
            <a:r>
              <a:rPr b="1" lang="en" sz="1800"/>
              <a:t>The Scenario: </a:t>
            </a:r>
            <a:r>
              <a:rPr lang="en" sz="1800"/>
              <a:t>Your function uses standard Python </a:t>
            </a:r>
            <a:r>
              <a:rPr lang="en" sz="1800">
                <a:latin typeface="Roboto Mono Medium"/>
                <a:ea typeface="Roboto Mono Medium"/>
                <a:cs typeface="Roboto Mono Medium"/>
                <a:sym typeface="Roboto Mono Medium"/>
              </a:rPr>
              <a:t>if, while, for</a:t>
            </a:r>
            <a:r>
              <a:rPr lang="en" sz="1800"/>
              <a:t> loops where the condition or iteration </a:t>
            </a:r>
            <a:r>
              <a:rPr i="1" lang="en" sz="1800"/>
              <a:t>depends directly on the value</a:t>
            </a:r>
            <a:r>
              <a:rPr lang="en" sz="1800"/>
              <a:t> of an input argument.</a:t>
            </a:r>
            <a:endParaRPr sz="1800"/>
          </a:p>
        </p:txBody>
      </p:sp>
      <p:sp>
        <p:nvSpPr>
          <p:cNvPr id="1129" name="Google Shape;1129;p114"/>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Another Reason Not to jit: Python Control Flow</a:t>
            </a:r>
            <a:endParaRPr/>
          </a:p>
        </p:txBody>
      </p:sp>
      <p:sp>
        <p:nvSpPr>
          <p:cNvPr id="1130" name="Google Shape;1130;p114"/>
          <p:cNvSpPr txBox="1"/>
          <p:nvPr/>
        </p:nvSpPr>
        <p:spPr>
          <a:xfrm>
            <a:off x="344500" y="2505075"/>
            <a:ext cx="8284800" cy="2124000"/>
          </a:xfrm>
          <a:prstGeom prst="rect">
            <a:avLst/>
          </a:prstGeom>
          <a:solidFill>
            <a:schemeClr val="dk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rgbClr val="BDC4CC"/>
                </a:solidFill>
                <a:latin typeface="Roboto Mono"/>
                <a:ea typeface="Roboto Mono"/>
                <a:cs typeface="Roboto Mono"/>
                <a:sym typeface="Roboto Mono"/>
              </a:rPr>
              <a:t># Example NOT ideal for direct jit()</a:t>
            </a:r>
            <a:endParaRPr sz="1800">
              <a:latin typeface="Roboto Mono"/>
              <a:ea typeface="Roboto Mono"/>
              <a:cs typeface="Roboto Mono"/>
              <a:sym typeface="Roboto Mono"/>
            </a:endParaRPr>
          </a:p>
          <a:p>
            <a:pPr indent="0" lvl="0" marL="0" rtl="0" algn="l">
              <a:spcBef>
                <a:spcPts val="0"/>
              </a:spcBef>
              <a:spcAft>
                <a:spcPts val="0"/>
              </a:spcAft>
              <a:buNone/>
            </a:pPr>
            <a:r>
              <a:t/>
            </a:r>
            <a:endParaRPr sz="1800">
              <a:latin typeface="Roboto Mono"/>
              <a:ea typeface="Roboto Mono"/>
              <a:cs typeface="Roboto Mono"/>
              <a:sym typeface="Roboto Mono"/>
            </a:endParaRPr>
          </a:p>
          <a:p>
            <a:pPr indent="0" lvl="0" marL="0" rtl="0" algn="l">
              <a:spcBef>
                <a:spcPts val="0"/>
              </a:spcBef>
              <a:spcAft>
                <a:spcPts val="0"/>
              </a:spcAft>
              <a:buNone/>
            </a:pPr>
            <a:r>
              <a:rPr lang="en" sz="1800">
                <a:solidFill>
                  <a:srgbClr val="FF9492"/>
                </a:solidFill>
                <a:latin typeface="Roboto Mono"/>
                <a:ea typeface="Roboto Mono"/>
                <a:cs typeface="Roboto Mono"/>
                <a:sym typeface="Roboto Mono"/>
              </a:rPr>
              <a:t>def</a:t>
            </a:r>
            <a:r>
              <a:rPr lang="en" sz="1800">
                <a:solidFill>
                  <a:srgbClr val="DBB7FF"/>
                </a:solidFill>
                <a:latin typeface="Roboto Mono"/>
                <a:ea typeface="Roboto Mono"/>
                <a:cs typeface="Roboto Mono"/>
                <a:sym typeface="Roboto Mono"/>
              </a:rPr>
              <a:t> process_value</a:t>
            </a:r>
            <a:r>
              <a:rPr lang="en" sz="1800">
                <a:solidFill>
                  <a:srgbClr val="F0F3F6"/>
                </a:solidFill>
                <a:latin typeface="Roboto Mono"/>
                <a:ea typeface="Roboto Mono"/>
                <a:cs typeface="Roboto Mono"/>
                <a:sym typeface="Roboto Mono"/>
              </a:rPr>
              <a:t>(x, threshold):</a:t>
            </a:r>
            <a:endParaRPr sz="1800">
              <a:latin typeface="Roboto Mono"/>
              <a:ea typeface="Roboto Mono"/>
              <a:cs typeface="Roboto Mono"/>
              <a:sym typeface="Roboto Mono"/>
            </a:endParaRPr>
          </a:p>
          <a:p>
            <a:pPr indent="0" lvl="0" marL="0" rtl="0" algn="l">
              <a:spcBef>
                <a:spcPts val="0"/>
              </a:spcBef>
              <a:spcAft>
                <a:spcPts val="0"/>
              </a:spcAft>
              <a:buNone/>
            </a:pPr>
            <a:r>
              <a:rPr lang="en" sz="1800">
                <a:solidFill>
                  <a:srgbClr val="FF9492"/>
                </a:solidFill>
                <a:latin typeface="Roboto Mono"/>
                <a:ea typeface="Roboto Mono"/>
                <a:cs typeface="Roboto Mono"/>
                <a:sym typeface="Roboto Mono"/>
              </a:rPr>
              <a:t>  if</a:t>
            </a:r>
            <a:r>
              <a:rPr lang="en" sz="1800">
                <a:solidFill>
                  <a:srgbClr val="F0F3F6"/>
                </a:solidFill>
                <a:latin typeface="Roboto Mono"/>
                <a:ea typeface="Roboto Mono"/>
                <a:cs typeface="Roboto Mono"/>
                <a:sym typeface="Roboto Mono"/>
              </a:rPr>
              <a:t> x </a:t>
            </a:r>
            <a:r>
              <a:rPr lang="en" sz="1800">
                <a:solidFill>
                  <a:srgbClr val="FF9492"/>
                </a:solidFill>
                <a:latin typeface="Roboto Mono"/>
                <a:ea typeface="Roboto Mono"/>
                <a:cs typeface="Roboto Mono"/>
                <a:sym typeface="Roboto Mono"/>
              </a:rPr>
              <a:t>&gt;</a:t>
            </a:r>
            <a:r>
              <a:rPr lang="en" sz="1800">
                <a:solidFill>
                  <a:srgbClr val="F0F3F6"/>
                </a:solidFill>
                <a:latin typeface="Roboto Mono"/>
                <a:ea typeface="Roboto Mono"/>
                <a:cs typeface="Roboto Mono"/>
                <a:sym typeface="Roboto Mono"/>
              </a:rPr>
              <a:t> threshold: </a:t>
            </a:r>
            <a:r>
              <a:rPr lang="en" sz="1800">
                <a:solidFill>
                  <a:srgbClr val="BDC4CC"/>
                </a:solidFill>
                <a:latin typeface="Roboto Mono"/>
                <a:ea typeface="Roboto Mono"/>
                <a:cs typeface="Roboto Mono"/>
                <a:sym typeface="Roboto Mono"/>
              </a:rPr>
              <a:t># Control flow depends on input values</a:t>
            </a:r>
            <a:endParaRPr sz="1800">
              <a:latin typeface="Roboto Mono"/>
              <a:ea typeface="Roboto Mono"/>
              <a:cs typeface="Roboto Mono"/>
              <a:sym typeface="Roboto Mono"/>
            </a:endParaRPr>
          </a:p>
          <a:p>
            <a:pPr indent="0" lvl="0" marL="0" rtl="0" algn="l">
              <a:spcBef>
                <a:spcPts val="0"/>
              </a:spcBef>
              <a:spcAft>
                <a:spcPts val="0"/>
              </a:spcAft>
              <a:buNone/>
            </a:pPr>
            <a:r>
              <a:rPr lang="en" sz="1800">
                <a:solidFill>
                  <a:srgbClr val="FF9492"/>
                </a:solidFill>
                <a:latin typeface="Roboto Mono"/>
                <a:ea typeface="Roboto Mono"/>
                <a:cs typeface="Roboto Mono"/>
                <a:sym typeface="Roboto Mono"/>
              </a:rPr>
              <a:t>    return</a:t>
            </a:r>
            <a:r>
              <a:rPr lang="en" sz="1800">
                <a:solidFill>
                  <a:srgbClr val="F0F3F6"/>
                </a:solidFill>
                <a:latin typeface="Roboto Mono"/>
                <a:ea typeface="Roboto Mono"/>
                <a:cs typeface="Roboto Mono"/>
                <a:sym typeface="Roboto Mono"/>
              </a:rPr>
              <a:t> x </a:t>
            </a:r>
            <a:r>
              <a:rPr lang="en" sz="1800">
                <a:solidFill>
                  <a:srgbClr val="FF9492"/>
                </a:solidFill>
                <a:latin typeface="Roboto Mono"/>
                <a:ea typeface="Roboto Mono"/>
                <a:cs typeface="Roboto Mono"/>
                <a:sym typeface="Roboto Mono"/>
              </a:rPr>
              <a:t>*</a:t>
            </a:r>
            <a:r>
              <a:rPr lang="en" sz="1800">
                <a:solidFill>
                  <a:srgbClr val="91CBFF"/>
                </a:solidFill>
                <a:latin typeface="Roboto Mono"/>
                <a:ea typeface="Roboto Mono"/>
                <a:cs typeface="Roboto Mono"/>
                <a:sym typeface="Roboto Mono"/>
              </a:rPr>
              <a:t> 2</a:t>
            </a:r>
            <a:endParaRPr sz="1800">
              <a:latin typeface="Roboto Mono"/>
              <a:ea typeface="Roboto Mono"/>
              <a:cs typeface="Roboto Mono"/>
              <a:sym typeface="Roboto Mono"/>
            </a:endParaRPr>
          </a:p>
          <a:p>
            <a:pPr indent="0" lvl="0" marL="0" rtl="0" algn="l">
              <a:spcBef>
                <a:spcPts val="0"/>
              </a:spcBef>
              <a:spcAft>
                <a:spcPts val="0"/>
              </a:spcAft>
              <a:buNone/>
            </a:pPr>
            <a:r>
              <a:rPr lang="en" sz="1800">
                <a:solidFill>
                  <a:srgbClr val="FF9492"/>
                </a:solidFill>
                <a:latin typeface="Roboto Mono"/>
                <a:ea typeface="Roboto Mono"/>
                <a:cs typeface="Roboto Mono"/>
                <a:sym typeface="Roboto Mono"/>
              </a:rPr>
              <a:t>  else</a:t>
            </a:r>
            <a:r>
              <a:rPr lang="en" sz="1800">
                <a:solidFill>
                  <a:srgbClr val="F0F3F6"/>
                </a:solidFill>
                <a:latin typeface="Roboto Mono"/>
                <a:ea typeface="Roboto Mono"/>
                <a:cs typeface="Roboto Mono"/>
                <a:sym typeface="Roboto Mono"/>
              </a:rPr>
              <a:t>:</a:t>
            </a:r>
            <a:endParaRPr sz="1800">
              <a:latin typeface="Roboto Mono"/>
              <a:ea typeface="Roboto Mono"/>
              <a:cs typeface="Roboto Mono"/>
              <a:sym typeface="Roboto Mono"/>
            </a:endParaRPr>
          </a:p>
          <a:p>
            <a:pPr indent="0" lvl="0" marL="0" rtl="0" algn="l">
              <a:lnSpc>
                <a:spcPct val="150000"/>
              </a:lnSpc>
              <a:spcBef>
                <a:spcPts val="0"/>
              </a:spcBef>
              <a:spcAft>
                <a:spcPts val="0"/>
              </a:spcAft>
              <a:buNone/>
            </a:pPr>
            <a:r>
              <a:rPr lang="en" sz="1800">
                <a:solidFill>
                  <a:srgbClr val="FF9492"/>
                </a:solidFill>
                <a:latin typeface="Roboto Mono"/>
                <a:ea typeface="Roboto Mono"/>
                <a:cs typeface="Roboto Mono"/>
                <a:sym typeface="Roboto Mono"/>
              </a:rPr>
              <a:t>    return</a:t>
            </a:r>
            <a:r>
              <a:rPr lang="en" sz="1800">
                <a:solidFill>
                  <a:srgbClr val="F0F3F6"/>
                </a:solidFill>
                <a:latin typeface="Roboto Mono"/>
                <a:ea typeface="Roboto Mono"/>
                <a:cs typeface="Roboto Mono"/>
                <a:sym typeface="Roboto Mono"/>
              </a:rPr>
              <a:t> x </a:t>
            </a:r>
            <a:r>
              <a:rPr lang="en" sz="1800">
                <a:solidFill>
                  <a:srgbClr val="FF9492"/>
                </a:solidFill>
                <a:latin typeface="Roboto Mono"/>
                <a:ea typeface="Roboto Mono"/>
                <a:cs typeface="Roboto Mono"/>
                <a:sym typeface="Roboto Mono"/>
              </a:rPr>
              <a:t>/</a:t>
            </a:r>
            <a:r>
              <a:rPr lang="en" sz="1800">
                <a:solidFill>
                  <a:srgbClr val="91CBFF"/>
                </a:solidFill>
                <a:latin typeface="Roboto Mono"/>
                <a:ea typeface="Roboto Mono"/>
                <a:cs typeface="Roboto Mono"/>
                <a:sym typeface="Roboto Mono"/>
              </a:rPr>
              <a:t> 2</a:t>
            </a:r>
            <a:endParaRPr sz="1800">
              <a:latin typeface="Roboto Mono"/>
              <a:ea typeface="Roboto Mono"/>
              <a:cs typeface="Roboto Mono"/>
              <a:sym typeface="Roboto Mono"/>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4" name="Shape 1134"/>
        <p:cNvGrpSpPr/>
        <p:nvPr/>
      </p:nvGrpSpPr>
      <p:grpSpPr>
        <a:xfrm>
          <a:off x="0" y="0"/>
          <a:ext cx="0" cy="0"/>
          <a:chOff x="0" y="0"/>
          <a:chExt cx="0" cy="0"/>
        </a:xfrm>
      </p:grpSpPr>
      <p:sp>
        <p:nvSpPr>
          <p:cNvPr id="1135" name="Google Shape;1135;p115"/>
          <p:cNvSpPr txBox="1"/>
          <p:nvPr>
            <p:ph idx="1" type="body"/>
          </p:nvPr>
        </p:nvSpPr>
        <p:spPr>
          <a:xfrm>
            <a:off x="344500" y="1191375"/>
            <a:ext cx="8205300" cy="3076800"/>
          </a:xfrm>
          <a:prstGeom prst="rect">
            <a:avLst/>
          </a:prstGeom>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800"/>
              <a:t>Why it's Problematic for </a:t>
            </a:r>
            <a:r>
              <a:rPr lang="en" sz="1800">
                <a:latin typeface="Roboto Mono Medium"/>
                <a:ea typeface="Roboto Mono Medium"/>
                <a:cs typeface="Roboto Mono Medium"/>
                <a:sym typeface="Roboto Mono Medium"/>
              </a:rPr>
              <a:t>jit()</a:t>
            </a:r>
            <a:r>
              <a:rPr lang="en" sz="1800"/>
              <a:t>:</a:t>
            </a:r>
            <a:endParaRPr sz="1800"/>
          </a:p>
          <a:p>
            <a:pPr indent="-342900" lvl="0" marL="457200" rtl="0" algn="l">
              <a:lnSpc>
                <a:spcPct val="115000"/>
              </a:lnSpc>
              <a:spcBef>
                <a:spcPts val="1000"/>
              </a:spcBef>
              <a:spcAft>
                <a:spcPts val="0"/>
              </a:spcAft>
              <a:buSzPts val="1800"/>
              <a:buChar char="●"/>
            </a:pPr>
            <a:r>
              <a:rPr lang="en" sz="1800"/>
              <a:t>JAX traces the function based on the shapes and types of inputs, </a:t>
            </a:r>
            <a:r>
              <a:rPr lang="en" sz="1800"/>
              <a:t>not specific values (usually)</a:t>
            </a:r>
            <a:endParaRPr sz="1800"/>
          </a:p>
          <a:p>
            <a:pPr indent="-342900" lvl="0" marL="457200" rtl="0" algn="l">
              <a:lnSpc>
                <a:spcPct val="115000"/>
              </a:lnSpc>
              <a:spcBef>
                <a:spcPts val="1000"/>
              </a:spcBef>
              <a:spcAft>
                <a:spcPts val="0"/>
              </a:spcAft>
              <a:buSzPts val="1800"/>
              <a:buChar char="●"/>
            </a:pPr>
            <a:r>
              <a:rPr lang="en" sz="1800"/>
              <a:t>A standard Python </a:t>
            </a:r>
            <a:r>
              <a:rPr lang="en" sz="1800">
                <a:latin typeface="Roboto Mono Medium"/>
                <a:ea typeface="Roboto Mono Medium"/>
                <a:cs typeface="Roboto Mono Medium"/>
                <a:sym typeface="Roboto Mono Medium"/>
              </a:rPr>
              <a:t>if</a:t>
            </a:r>
            <a:r>
              <a:rPr lang="en" sz="1800"/>
              <a:t> depending on a value creates a specific path during tracing</a:t>
            </a:r>
            <a:endParaRPr sz="1800"/>
          </a:p>
          <a:p>
            <a:pPr indent="-342900" lvl="0" marL="457200" rtl="0" algn="l">
              <a:lnSpc>
                <a:spcPct val="115000"/>
              </a:lnSpc>
              <a:spcBef>
                <a:spcPts val="1000"/>
              </a:spcBef>
              <a:spcAft>
                <a:spcPts val="1000"/>
              </a:spcAft>
              <a:buSzPts val="1800"/>
              <a:buChar char="●"/>
            </a:pPr>
            <a:r>
              <a:rPr lang="en" sz="1800"/>
              <a:t>If you call the JITted function later with a value that takes a different path, JAX might error or need to recompile, which can be slow, losing the speed benefit</a:t>
            </a:r>
            <a:endParaRPr sz="1800"/>
          </a:p>
        </p:txBody>
      </p:sp>
      <p:sp>
        <p:nvSpPr>
          <p:cNvPr id="1136" name="Google Shape;1136;p115"/>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Another Reason Not to jit: Python Control Flow</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0" name="Shape 1140"/>
        <p:cNvGrpSpPr/>
        <p:nvPr/>
      </p:nvGrpSpPr>
      <p:grpSpPr>
        <a:xfrm>
          <a:off x="0" y="0"/>
          <a:ext cx="0" cy="0"/>
          <a:chOff x="0" y="0"/>
          <a:chExt cx="0" cy="0"/>
        </a:xfrm>
      </p:grpSpPr>
      <p:sp>
        <p:nvSpPr>
          <p:cNvPr id="1141" name="Google Shape;1141;p116"/>
          <p:cNvSpPr txBox="1"/>
          <p:nvPr>
            <p:ph idx="1" type="body"/>
          </p:nvPr>
        </p:nvSpPr>
        <p:spPr>
          <a:xfrm>
            <a:off x="344500" y="1191375"/>
            <a:ext cx="8205300" cy="2886600"/>
          </a:xfrm>
          <a:prstGeom prst="rect">
            <a:avLst/>
          </a:prstGeom>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800"/>
              <a:t>The Rule: Avoid JITting functions where standard Python control flow (if/while) depends directly on input values.</a:t>
            </a:r>
            <a:endParaRPr b="1" sz="1800"/>
          </a:p>
          <a:p>
            <a:pPr indent="0" lvl="0" marL="0" rtl="0" algn="l">
              <a:lnSpc>
                <a:spcPct val="115000"/>
              </a:lnSpc>
              <a:spcBef>
                <a:spcPts val="1000"/>
              </a:spcBef>
              <a:spcAft>
                <a:spcPts val="0"/>
              </a:spcAft>
              <a:buNone/>
            </a:pPr>
            <a:r>
              <a:rPr lang="en" sz="1800"/>
              <a:t>Strategy:</a:t>
            </a:r>
            <a:endParaRPr sz="1800"/>
          </a:p>
          <a:p>
            <a:pPr indent="-342900" lvl="0" marL="457200" rtl="0" algn="l">
              <a:lnSpc>
                <a:spcPct val="115000"/>
              </a:lnSpc>
              <a:spcBef>
                <a:spcPts val="1000"/>
              </a:spcBef>
              <a:spcAft>
                <a:spcPts val="0"/>
              </a:spcAft>
              <a:buSzPts val="1800"/>
              <a:buChar char="●"/>
            </a:pPr>
            <a:r>
              <a:rPr lang="en" sz="1800"/>
              <a:t>Isolate the pure, numerically intensive parts within the branches/loops into separate functions</a:t>
            </a:r>
            <a:endParaRPr sz="1800"/>
          </a:p>
          <a:p>
            <a:pPr indent="-342900" lvl="0" marL="457200" rtl="0" algn="l">
              <a:lnSpc>
                <a:spcPct val="115000"/>
              </a:lnSpc>
              <a:spcBef>
                <a:spcPts val="1000"/>
              </a:spcBef>
              <a:spcAft>
                <a:spcPts val="0"/>
              </a:spcAft>
              <a:buSzPts val="1800"/>
              <a:buChar char="●"/>
            </a:pPr>
            <a:r>
              <a:rPr lang="en" sz="1800">
                <a:latin typeface="Roboto Mono Medium"/>
                <a:ea typeface="Roboto Mono Medium"/>
                <a:cs typeface="Roboto Mono Medium"/>
                <a:sym typeface="Roboto Mono Medium"/>
              </a:rPr>
              <a:t>jit()</a:t>
            </a:r>
            <a:r>
              <a:rPr lang="en" sz="1800"/>
              <a:t> those smaller, pure functions</a:t>
            </a:r>
            <a:endParaRPr sz="1800"/>
          </a:p>
          <a:p>
            <a:pPr indent="-342900" lvl="0" marL="457200" rtl="0" algn="l">
              <a:lnSpc>
                <a:spcPct val="115000"/>
              </a:lnSpc>
              <a:spcBef>
                <a:spcPts val="1000"/>
              </a:spcBef>
              <a:spcAft>
                <a:spcPts val="1000"/>
              </a:spcAft>
              <a:buSzPts val="1800"/>
              <a:buChar char="●"/>
            </a:pPr>
            <a:r>
              <a:rPr lang="en" sz="1800"/>
              <a:t>Keep the Python control flow logic outside the JITted functions</a:t>
            </a:r>
            <a:endParaRPr sz="1800"/>
          </a:p>
        </p:txBody>
      </p:sp>
      <p:sp>
        <p:nvSpPr>
          <p:cNvPr id="1142" name="Google Shape;1142;p116"/>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Another Reason Not to jit: Python Control Flow</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0" name="Shape 910"/>
        <p:cNvGrpSpPr/>
        <p:nvPr/>
      </p:nvGrpSpPr>
      <p:grpSpPr>
        <a:xfrm>
          <a:off x="0" y="0"/>
          <a:ext cx="0" cy="0"/>
          <a:chOff x="0" y="0"/>
          <a:chExt cx="0" cy="0"/>
        </a:xfrm>
      </p:grpSpPr>
      <p:sp>
        <p:nvSpPr>
          <p:cNvPr id="911" name="Google Shape;911;p90"/>
          <p:cNvSpPr txBox="1"/>
          <p:nvPr>
            <p:ph idx="1" type="body"/>
          </p:nvPr>
        </p:nvSpPr>
        <p:spPr>
          <a:xfrm>
            <a:off x="344500" y="1115175"/>
            <a:ext cx="5094900" cy="2758200"/>
          </a:xfrm>
          <a:prstGeom prst="rect">
            <a:avLst/>
          </a:prstGeom>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SzPts val="1800"/>
              <a:buChar char="●"/>
            </a:pPr>
            <a:r>
              <a:rPr lang="en" sz="1800"/>
              <a:t>Aims to simplify neural network development in JAX.</a:t>
            </a:r>
            <a:endParaRPr sz="1800"/>
          </a:p>
          <a:p>
            <a:pPr indent="-342900" lvl="0" marL="457200" rtl="0" algn="l">
              <a:lnSpc>
                <a:spcPct val="115000"/>
              </a:lnSpc>
              <a:spcBef>
                <a:spcPts val="1000"/>
              </a:spcBef>
              <a:spcAft>
                <a:spcPts val="0"/>
              </a:spcAft>
              <a:buSzPts val="1800"/>
              <a:buChar char="●"/>
            </a:pPr>
            <a:r>
              <a:rPr b="1" lang="en" sz="1800"/>
              <a:t>NNX is Pythonic</a:t>
            </a:r>
            <a:r>
              <a:rPr lang="en" sz="1800"/>
              <a:t>: Regular Python semantics for Modules, including support for mutability and shared references.</a:t>
            </a:r>
            <a:endParaRPr sz="1800"/>
          </a:p>
          <a:p>
            <a:pPr indent="-342900" lvl="0" marL="457200" rtl="0" algn="l">
              <a:lnSpc>
                <a:spcPct val="115000"/>
              </a:lnSpc>
              <a:spcBef>
                <a:spcPts val="1000"/>
              </a:spcBef>
              <a:spcAft>
                <a:spcPts val="0"/>
              </a:spcAft>
              <a:buSzPts val="1800"/>
              <a:buChar char="●"/>
            </a:pPr>
            <a:r>
              <a:rPr lang="en" sz="1800"/>
              <a:t>Emphasizes explicit state management.</a:t>
            </a:r>
            <a:endParaRPr sz="1800"/>
          </a:p>
          <a:p>
            <a:pPr indent="-342900" lvl="0" marL="457200" rtl="0" algn="l">
              <a:lnSpc>
                <a:spcPct val="115000"/>
              </a:lnSpc>
              <a:spcBef>
                <a:spcPts val="1000"/>
              </a:spcBef>
              <a:spcAft>
                <a:spcPts val="1000"/>
              </a:spcAft>
              <a:buSzPts val="1800"/>
              <a:buChar char="●"/>
            </a:pPr>
            <a:r>
              <a:rPr lang="en" sz="1800"/>
              <a:t>Enables</a:t>
            </a:r>
            <a:r>
              <a:rPr lang="en" sz="1800"/>
              <a:t> reference sharing and mutability.</a:t>
            </a:r>
            <a:endParaRPr sz="1800"/>
          </a:p>
        </p:txBody>
      </p:sp>
      <p:sp>
        <p:nvSpPr>
          <p:cNvPr id="912" name="Google Shape;912;p90"/>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Why Flax NNX?</a:t>
            </a:r>
            <a:endParaRPr/>
          </a:p>
        </p:txBody>
      </p:sp>
      <p:pic>
        <p:nvPicPr>
          <p:cNvPr id="913" name="Google Shape;913;p90"/>
          <p:cNvPicPr preferRelativeResize="0"/>
          <p:nvPr/>
        </p:nvPicPr>
        <p:blipFill>
          <a:blip r:embed="rId3">
            <a:alphaModFix/>
          </a:blip>
          <a:stretch>
            <a:fillRect/>
          </a:stretch>
        </p:blipFill>
        <p:spPr>
          <a:xfrm>
            <a:off x="5751225" y="1228725"/>
            <a:ext cx="2686050" cy="268605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6" name="Shape 1146"/>
        <p:cNvGrpSpPr/>
        <p:nvPr/>
      </p:nvGrpSpPr>
      <p:grpSpPr>
        <a:xfrm>
          <a:off x="0" y="0"/>
          <a:ext cx="0" cy="0"/>
          <a:chOff x="0" y="0"/>
          <a:chExt cx="0" cy="0"/>
        </a:xfrm>
      </p:grpSpPr>
      <p:sp>
        <p:nvSpPr>
          <p:cNvPr id="1147" name="Google Shape;1147;p117"/>
          <p:cNvSpPr txBox="1"/>
          <p:nvPr>
            <p:ph idx="1" type="body"/>
          </p:nvPr>
        </p:nvSpPr>
        <p:spPr>
          <a:xfrm>
            <a:off x="344500" y="1115175"/>
            <a:ext cx="6004800" cy="3621300"/>
          </a:xfrm>
          <a:prstGeom prst="rect">
            <a:avLst/>
          </a:prstGeom>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600"/>
              <a:t>Standard JAX Transformations (</a:t>
            </a:r>
            <a:r>
              <a:rPr lang="en" sz="1600">
                <a:latin typeface="Roboto Mono Medium"/>
                <a:ea typeface="Roboto Mono Medium"/>
                <a:cs typeface="Roboto Mono Medium"/>
                <a:sym typeface="Roboto Mono Medium"/>
              </a:rPr>
              <a:t>jax.jit,jax.grad,jax.vmap</a:t>
            </a:r>
            <a:r>
              <a:rPr lang="en" sz="1600"/>
              <a:t>)</a:t>
            </a:r>
            <a:endParaRPr sz="1600"/>
          </a:p>
          <a:p>
            <a:pPr indent="-330200" lvl="0" marL="457200" rtl="0" algn="l">
              <a:lnSpc>
                <a:spcPct val="115000"/>
              </a:lnSpc>
              <a:spcBef>
                <a:spcPts val="1000"/>
              </a:spcBef>
              <a:spcAft>
                <a:spcPts val="0"/>
              </a:spcAft>
              <a:buSzPts val="1600"/>
              <a:buChar char="●"/>
            </a:pPr>
            <a:r>
              <a:rPr lang="en" sz="1600"/>
              <a:t>Designed for </a:t>
            </a:r>
            <a:r>
              <a:rPr b="1" lang="en" sz="1600"/>
              <a:t>pure functions</a:t>
            </a:r>
            <a:r>
              <a:rPr lang="en" sz="1600"/>
              <a:t>:</a:t>
            </a:r>
            <a:endParaRPr sz="1600"/>
          </a:p>
          <a:p>
            <a:pPr indent="-330200" lvl="1" marL="914400" rtl="0" algn="l">
              <a:lnSpc>
                <a:spcPct val="115000"/>
              </a:lnSpc>
              <a:spcBef>
                <a:spcPts val="1000"/>
              </a:spcBef>
              <a:spcAft>
                <a:spcPts val="0"/>
              </a:spcAft>
              <a:buSzPts val="1600"/>
              <a:buChar char="○"/>
            </a:pPr>
            <a:r>
              <a:rPr lang="en" sz="1600"/>
              <a:t>No side effects (don't modify external state).</a:t>
            </a:r>
            <a:endParaRPr sz="1600"/>
          </a:p>
          <a:p>
            <a:pPr indent="-330200" lvl="1" marL="914400" rtl="0" algn="l">
              <a:lnSpc>
                <a:spcPct val="115000"/>
              </a:lnSpc>
              <a:spcBef>
                <a:spcPts val="1000"/>
              </a:spcBef>
              <a:spcAft>
                <a:spcPts val="0"/>
              </a:spcAft>
              <a:buSzPts val="1600"/>
              <a:buChar char="○"/>
            </a:pPr>
            <a:r>
              <a:rPr lang="en" sz="1600"/>
              <a:t>Deterministic output for the same input.</a:t>
            </a:r>
            <a:endParaRPr sz="1600"/>
          </a:p>
          <a:p>
            <a:pPr indent="-330200" lvl="0" marL="457200" rtl="0" algn="l">
              <a:lnSpc>
                <a:spcPct val="115000"/>
              </a:lnSpc>
              <a:spcBef>
                <a:spcPts val="1000"/>
              </a:spcBef>
              <a:spcAft>
                <a:spcPts val="0"/>
              </a:spcAft>
              <a:buSzPts val="1600"/>
              <a:buChar char="●"/>
            </a:pPr>
            <a:r>
              <a:rPr lang="en" sz="1600"/>
              <a:t>Operate on </a:t>
            </a:r>
            <a:r>
              <a:rPr b="1" lang="en" sz="1600"/>
              <a:t>PyTrees</a:t>
            </a:r>
            <a:r>
              <a:rPr lang="en" sz="1600"/>
              <a:t> (nested lists, dicts, tuples containing arrays).</a:t>
            </a:r>
            <a:endParaRPr sz="1600"/>
          </a:p>
          <a:p>
            <a:pPr indent="-330200" lvl="0" marL="457200" rtl="0" algn="l">
              <a:lnSpc>
                <a:spcPct val="115000"/>
              </a:lnSpc>
              <a:spcBef>
                <a:spcPts val="1000"/>
              </a:spcBef>
              <a:spcAft>
                <a:spcPts val="1000"/>
              </a:spcAft>
              <a:buSzPts val="1600"/>
              <a:buChar char="●"/>
            </a:pPr>
            <a:r>
              <a:rPr lang="en" sz="1600"/>
              <a:t>Require </a:t>
            </a:r>
            <a:r>
              <a:rPr b="1" lang="en" sz="1600"/>
              <a:t>explicit state management</a:t>
            </a:r>
            <a:r>
              <a:rPr lang="en" sz="1600"/>
              <a:t>: You must manually pass state (like model parameters, optimizer state, RNG keys) into the function and return the updated state.</a:t>
            </a:r>
            <a:endParaRPr sz="1600"/>
          </a:p>
        </p:txBody>
      </p:sp>
      <p:sp>
        <p:nvSpPr>
          <p:cNvPr id="1148" name="Google Shape;1148;p117"/>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JAX Transformations &amp; The Stateful Model Challenge</a:t>
            </a:r>
            <a:endParaRPr/>
          </a:p>
        </p:txBody>
      </p:sp>
      <p:pic>
        <p:nvPicPr>
          <p:cNvPr id="1149" name="Google Shape;1149;p117"/>
          <p:cNvPicPr preferRelativeResize="0"/>
          <p:nvPr/>
        </p:nvPicPr>
        <p:blipFill>
          <a:blip r:embed="rId3">
            <a:alphaModFix/>
          </a:blip>
          <a:stretch>
            <a:fillRect/>
          </a:stretch>
        </p:blipFill>
        <p:spPr>
          <a:xfrm>
            <a:off x="6782863" y="938550"/>
            <a:ext cx="1673025" cy="1673025"/>
          </a:xfrm>
          <a:prstGeom prst="rect">
            <a:avLst/>
          </a:prstGeom>
          <a:noFill/>
          <a:ln>
            <a:noFill/>
          </a:ln>
        </p:spPr>
      </p:pic>
      <p:pic>
        <p:nvPicPr>
          <p:cNvPr id="1150" name="Google Shape;1150;p117"/>
          <p:cNvPicPr preferRelativeResize="0"/>
          <p:nvPr/>
        </p:nvPicPr>
        <p:blipFill>
          <a:blip r:embed="rId4">
            <a:alphaModFix/>
          </a:blip>
          <a:stretch>
            <a:fillRect/>
          </a:stretch>
        </p:blipFill>
        <p:spPr>
          <a:xfrm>
            <a:off x="6428750" y="2846175"/>
            <a:ext cx="2381250" cy="138112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4" name="Shape 1154"/>
        <p:cNvGrpSpPr/>
        <p:nvPr/>
      </p:nvGrpSpPr>
      <p:grpSpPr>
        <a:xfrm>
          <a:off x="0" y="0"/>
          <a:ext cx="0" cy="0"/>
          <a:chOff x="0" y="0"/>
          <a:chExt cx="0" cy="0"/>
        </a:xfrm>
      </p:grpSpPr>
      <p:sp>
        <p:nvSpPr>
          <p:cNvPr id="1155" name="Google Shape;1155;p118"/>
          <p:cNvSpPr txBox="1"/>
          <p:nvPr>
            <p:ph idx="1" type="body"/>
          </p:nvPr>
        </p:nvSpPr>
        <p:spPr>
          <a:xfrm>
            <a:off x="344500" y="1115175"/>
            <a:ext cx="6004800" cy="3110400"/>
          </a:xfrm>
          <a:prstGeom prst="rect">
            <a:avLst/>
          </a:prstGeom>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700"/>
              <a:t>NNX Modules (and PyTorch Modules) are stateful:</a:t>
            </a:r>
            <a:endParaRPr sz="1700"/>
          </a:p>
          <a:p>
            <a:pPr indent="-336550" lvl="0" marL="457200" rtl="0" algn="l">
              <a:lnSpc>
                <a:spcPct val="115000"/>
              </a:lnSpc>
              <a:spcBef>
                <a:spcPts val="1000"/>
              </a:spcBef>
              <a:spcAft>
                <a:spcPts val="0"/>
              </a:spcAft>
              <a:buSzPts val="1700"/>
              <a:buChar char="●"/>
            </a:pPr>
            <a:r>
              <a:rPr lang="en" sz="1700"/>
              <a:t>NNX Modules (like </a:t>
            </a:r>
            <a:r>
              <a:rPr lang="en" sz="1700">
                <a:latin typeface="Roboto Mono Medium"/>
                <a:ea typeface="Roboto Mono Medium"/>
                <a:cs typeface="Roboto Mono Medium"/>
                <a:sym typeface="Roboto Mono Medium"/>
              </a:rPr>
              <a:t>torch.nn.Module</a:t>
            </a:r>
            <a:r>
              <a:rPr lang="en" sz="1700"/>
              <a:t>) are inherently stateful. They contain their parameters and potentially other mutable state (e.g., BatchNorm stats).</a:t>
            </a:r>
            <a:endParaRPr sz="1700"/>
          </a:p>
          <a:p>
            <a:pPr indent="-336550" lvl="0" marL="457200" rtl="0" algn="l">
              <a:lnSpc>
                <a:spcPct val="115000"/>
              </a:lnSpc>
              <a:spcBef>
                <a:spcPts val="1000"/>
              </a:spcBef>
              <a:spcAft>
                <a:spcPts val="1000"/>
              </a:spcAft>
              <a:buSzPts val="1700"/>
              <a:buChar char="●"/>
            </a:pPr>
            <a:r>
              <a:rPr lang="en" sz="1700"/>
              <a:t>Directly applying </a:t>
            </a:r>
            <a:r>
              <a:rPr lang="en" sz="1700">
                <a:latin typeface="Roboto Mono Medium"/>
                <a:ea typeface="Roboto Mono Medium"/>
                <a:cs typeface="Roboto Mono Medium"/>
                <a:sym typeface="Roboto Mono Medium"/>
              </a:rPr>
              <a:t>jax.jit()</a:t>
            </a:r>
            <a:r>
              <a:rPr lang="en" sz="1700"/>
              <a:t> or </a:t>
            </a:r>
            <a:r>
              <a:rPr lang="en" sz="1700">
                <a:latin typeface="Roboto Mono Medium"/>
                <a:ea typeface="Roboto Mono Medium"/>
                <a:cs typeface="Roboto Mono Medium"/>
                <a:sym typeface="Roboto Mono Medium"/>
              </a:rPr>
              <a:t>jax.grad()</a:t>
            </a:r>
            <a:r>
              <a:rPr lang="en" sz="1700"/>
              <a:t> to a method of a stateful object requires manually extracting the state, passing it through the pure function, and then updating the object with the returned state. This can be cumbersome.</a:t>
            </a:r>
            <a:endParaRPr sz="1700"/>
          </a:p>
        </p:txBody>
      </p:sp>
      <p:sp>
        <p:nvSpPr>
          <p:cNvPr id="1156" name="Google Shape;1156;p118"/>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JAX Transformations &amp; The Stateful Model Challenge</a:t>
            </a:r>
            <a:endParaRPr/>
          </a:p>
        </p:txBody>
      </p:sp>
      <p:pic>
        <p:nvPicPr>
          <p:cNvPr id="1157" name="Google Shape;1157;p118"/>
          <p:cNvPicPr preferRelativeResize="0"/>
          <p:nvPr/>
        </p:nvPicPr>
        <p:blipFill>
          <a:blip r:embed="rId3">
            <a:alphaModFix/>
          </a:blip>
          <a:stretch>
            <a:fillRect/>
          </a:stretch>
        </p:blipFill>
        <p:spPr>
          <a:xfrm>
            <a:off x="6782863" y="938550"/>
            <a:ext cx="1673025" cy="1673025"/>
          </a:xfrm>
          <a:prstGeom prst="rect">
            <a:avLst/>
          </a:prstGeom>
          <a:noFill/>
          <a:ln>
            <a:noFill/>
          </a:ln>
        </p:spPr>
      </p:pic>
      <p:pic>
        <p:nvPicPr>
          <p:cNvPr id="1158" name="Google Shape;1158;p118"/>
          <p:cNvPicPr preferRelativeResize="0"/>
          <p:nvPr/>
        </p:nvPicPr>
        <p:blipFill>
          <a:blip r:embed="rId4">
            <a:alphaModFix/>
          </a:blip>
          <a:stretch>
            <a:fillRect/>
          </a:stretch>
        </p:blipFill>
        <p:spPr>
          <a:xfrm>
            <a:off x="6428750" y="2846175"/>
            <a:ext cx="2381250" cy="138112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2" name="Shape 1162"/>
        <p:cNvGrpSpPr/>
        <p:nvPr/>
      </p:nvGrpSpPr>
      <p:grpSpPr>
        <a:xfrm>
          <a:off x="0" y="0"/>
          <a:ext cx="0" cy="0"/>
          <a:chOff x="0" y="0"/>
          <a:chExt cx="0" cy="0"/>
        </a:xfrm>
      </p:grpSpPr>
      <p:sp>
        <p:nvSpPr>
          <p:cNvPr id="1163" name="Google Shape;1163;p119"/>
          <p:cNvSpPr txBox="1"/>
          <p:nvPr>
            <p:ph idx="1" type="body"/>
          </p:nvPr>
        </p:nvSpPr>
        <p:spPr>
          <a:xfrm>
            <a:off x="344500" y="1267575"/>
            <a:ext cx="5000700" cy="3205200"/>
          </a:xfrm>
          <a:prstGeom prst="rect">
            <a:avLst/>
          </a:prstGeom>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SzPts val="1800"/>
              <a:buFont typeface="Roboto Mono Medium"/>
              <a:buChar char="●"/>
            </a:pPr>
            <a:r>
              <a:rPr lang="en" sz="1800">
                <a:latin typeface="Roboto Mono Medium"/>
                <a:ea typeface="Roboto Mono Medium"/>
                <a:cs typeface="Roboto Mono Medium"/>
                <a:sym typeface="Roboto Mono Medium"/>
              </a:rPr>
              <a:t>nnx.jit, nnx.grad, nnx.vmap</a:t>
            </a:r>
            <a:endParaRPr sz="1800">
              <a:latin typeface="Roboto Mono Medium"/>
              <a:ea typeface="Roboto Mono Medium"/>
              <a:cs typeface="Roboto Mono Medium"/>
              <a:sym typeface="Roboto Mono Medium"/>
            </a:endParaRPr>
          </a:p>
          <a:p>
            <a:pPr indent="-342900" lvl="0" marL="457200" rtl="0" algn="l">
              <a:lnSpc>
                <a:spcPct val="115000"/>
              </a:lnSpc>
              <a:spcBef>
                <a:spcPts val="1000"/>
              </a:spcBef>
              <a:spcAft>
                <a:spcPts val="0"/>
              </a:spcAft>
              <a:buSzPts val="1800"/>
              <a:buChar char="●"/>
            </a:pPr>
            <a:r>
              <a:rPr lang="en" sz="1800"/>
              <a:t>Wrappers around standard JAX transformations</a:t>
            </a:r>
            <a:endParaRPr sz="1800"/>
          </a:p>
          <a:p>
            <a:pPr indent="-342900" lvl="1" marL="914400" rtl="0" algn="l">
              <a:lnSpc>
                <a:spcPct val="115000"/>
              </a:lnSpc>
              <a:spcBef>
                <a:spcPts val="1000"/>
              </a:spcBef>
              <a:spcAft>
                <a:spcPts val="0"/>
              </a:spcAft>
              <a:buSzPts val="1800"/>
              <a:buChar char="○"/>
            </a:pPr>
            <a:r>
              <a:rPr lang="en" sz="1800"/>
              <a:t>jax.jit, jax.grad, jax.vmap, etc.</a:t>
            </a:r>
            <a:endParaRPr sz="1800"/>
          </a:p>
          <a:p>
            <a:pPr indent="-342900" lvl="0" marL="457200" rtl="0" algn="l">
              <a:lnSpc>
                <a:spcPct val="115000"/>
              </a:lnSpc>
              <a:spcBef>
                <a:spcPts val="1000"/>
              </a:spcBef>
              <a:spcAft>
                <a:spcPts val="0"/>
              </a:spcAft>
              <a:buSzPts val="1800"/>
              <a:buChar char="●"/>
            </a:pPr>
            <a:r>
              <a:rPr lang="en" sz="1800"/>
              <a:t>Specifically designed to work directly with NNX graph objects</a:t>
            </a:r>
            <a:endParaRPr sz="1800"/>
          </a:p>
          <a:p>
            <a:pPr indent="-342900" lvl="1" marL="914400" rtl="0" algn="l">
              <a:lnSpc>
                <a:spcPct val="115000"/>
              </a:lnSpc>
              <a:spcBef>
                <a:spcPts val="1000"/>
              </a:spcBef>
              <a:spcAft>
                <a:spcPts val="1000"/>
              </a:spcAft>
              <a:buSzPts val="1800"/>
              <a:buChar char="○"/>
            </a:pPr>
            <a:r>
              <a:rPr lang="en" sz="1800">
                <a:latin typeface="Roboto Mono Medium"/>
                <a:ea typeface="Roboto Mono Medium"/>
                <a:cs typeface="Roboto Mono Medium"/>
                <a:sym typeface="Roboto Mono Medium"/>
              </a:rPr>
              <a:t>nnx.Module, nnx.Optimizer, nnx.Rngs</a:t>
            </a:r>
            <a:r>
              <a:rPr lang="en" sz="1800"/>
              <a:t>, etc.</a:t>
            </a:r>
            <a:endParaRPr sz="1800"/>
          </a:p>
        </p:txBody>
      </p:sp>
      <p:sp>
        <p:nvSpPr>
          <p:cNvPr id="1164" name="Google Shape;1164;p119"/>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NNX Transformations</a:t>
            </a:r>
            <a:endParaRPr/>
          </a:p>
        </p:txBody>
      </p:sp>
      <p:pic>
        <p:nvPicPr>
          <p:cNvPr id="1165" name="Google Shape;1165;p119"/>
          <p:cNvPicPr preferRelativeResize="0"/>
          <p:nvPr/>
        </p:nvPicPr>
        <p:blipFill>
          <a:blip r:embed="rId3">
            <a:alphaModFix/>
          </a:blip>
          <a:stretch>
            <a:fillRect/>
          </a:stretch>
        </p:blipFill>
        <p:spPr>
          <a:xfrm>
            <a:off x="5546400" y="865450"/>
            <a:ext cx="1673025" cy="1673025"/>
          </a:xfrm>
          <a:prstGeom prst="rect">
            <a:avLst/>
          </a:prstGeom>
          <a:noFill/>
          <a:ln>
            <a:noFill/>
          </a:ln>
        </p:spPr>
      </p:pic>
      <p:pic>
        <p:nvPicPr>
          <p:cNvPr id="1166" name="Google Shape;1166;p119"/>
          <p:cNvPicPr preferRelativeResize="0"/>
          <p:nvPr/>
        </p:nvPicPr>
        <p:blipFill>
          <a:blip r:embed="rId4">
            <a:alphaModFix/>
          </a:blip>
          <a:stretch>
            <a:fillRect/>
          </a:stretch>
        </p:blipFill>
        <p:spPr>
          <a:xfrm>
            <a:off x="6866400" y="2538475"/>
            <a:ext cx="2024674" cy="2024674"/>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0" name="Shape 1170"/>
        <p:cNvGrpSpPr/>
        <p:nvPr/>
      </p:nvGrpSpPr>
      <p:grpSpPr>
        <a:xfrm>
          <a:off x="0" y="0"/>
          <a:ext cx="0" cy="0"/>
          <a:chOff x="0" y="0"/>
          <a:chExt cx="0" cy="0"/>
        </a:xfrm>
      </p:grpSpPr>
      <p:sp>
        <p:nvSpPr>
          <p:cNvPr id="1171" name="Google Shape;1171;p120"/>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The Key Difference: Automatic State Management</a:t>
            </a:r>
            <a:endParaRPr/>
          </a:p>
        </p:txBody>
      </p:sp>
      <p:sp>
        <p:nvSpPr>
          <p:cNvPr id="1172" name="Google Shape;1172;p120"/>
          <p:cNvSpPr txBox="1"/>
          <p:nvPr/>
        </p:nvSpPr>
        <p:spPr>
          <a:xfrm>
            <a:off x="420700" y="1362075"/>
            <a:ext cx="8284800" cy="1154400"/>
          </a:xfrm>
          <a:prstGeom prst="rect">
            <a:avLst/>
          </a:prstGeom>
          <a:solidFill>
            <a:schemeClr val="lt1"/>
          </a:solid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900">
                <a:solidFill>
                  <a:srgbClr val="BDC4CC"/>
                </a:solidFill>
                <a:latin typeface="Roboto Mono"/>
                <a:ea typeface="Roboto Mono"/>
                <a:cs typeface="Roboto Mono"/>
                <a:sym typeface="Roboto Mono"/>
              </a:rPr>
              <a:t># Simplified JAX pattern</a:t>
            </a:r>
            <a:endParaRPr sz="900">
              <a:latin typeface="Roboto Mono"/>
              <a:ea typeface="Roboto Mono"/>
              <a:cs typeface="Roboto Mono"/>
              <a:sym typeface="Roboto Mono"/>
            </a:endParaRPr>
          </a:p>
          <a:p>
            <a:pPr indent="0" lvl="0" marL="0" rtl="0" algn="l">
              <a:lnSpc>
                <a:spcPct val="150000"/>
              </a:lnSpc>
              <a:spcBef>
                <a:spcPts val="0"/>
              </a:spcBef>
              <a:spcAft>
                <a:spcPts val="0"/>
              </a:spcAft>
              <a:buNone/>
            </a:pPr>
            <a:r>
              <a:rPr lang="en" sz="900">
                <a:solidFill>
                  <a:srgbClr val="F0F3F6"/>
                </a:solidFill>
                <a:latin typeface="Roboto Mono"/>
                <a:ea typeface="Roboto Mono"/>
                <a:cs typeface="Roboto Mono"/>
                <a:sym typeface="Roboto Mono"/>
              </a:rPr>
              <a:t>params, opt_state </a:t>
            </a:r>
            <a:r>
              <a:rPr lang="en" sz="900">
                <a:solidFill>
                  <a:srgbClr val="FF9492"/>
                </a:solidFill>
                <a:latin typeface="Roboto Mono"/>
                <a:ea typeface="Roboto Mono"/>
                <a:cs typeface="Roboto Mono"/>
                <a:sym typeface="Roboto Mono"/>
              </a:rPr>
              <a:t>=</a:t>
            </a:r>
            <a:r>
              <a:rPr lang="en" sz="900">
                <a:solidFill>
                  <a:srgbClr val="91CBFF"/>
                </a:solidFill>
                <a:latin typeface="Roboto Mono"/>
                <a:ea typeface="Roboto Mono"/>
                <a:cs typeface="Roboto Mono"/>
                <a:sym typeface="Roboto Mono"/>
              </a:rPr>
              <a:t> ...</a:t>
            </a:r>
            <a:endParaRPr sz="900">
              <a:latin typeface="Roboto Mono"/>
              <a:ea typeface="Roboto Mono"/>
              <a:cs typeface="Roboto Mono"/>
              <a:sym typeface="Roboto Mono"/>
            </a:endParaRPr>
          </a:p>
          <a:p>
            <a:pPr indent="0" lvl="0" marL="0" rtl="0" algn="l">
              <a:lnSpc>
                <a:spcPct val="150000"/>
              </a:lnSpc>
              <a:spcBef>
                <a:spcPts val="0"/>
              </a:spcBef>
              <a:spcAft>
                <a:spcPts val="0"/>
              </a:spcAft>
              <a:buNone/>
            </a:pPr>
            <a:r>
              <a:rPr lang="en" sz="900">
                <a:solidFill>
                  <a:srgbClr val="F0F3F6"/>
                </a:solidFill>
                <a:latin typeface="Roboto Mono"/>
                <a:ea typeface="Roboto Mono"/>
                <a:cs typeface="Roboto Mono"/>
                <a:sym typeface="Roboto Mono"/>
              </a:rPr>
              <a:t>grads, new_state </a:t>
            </a:r>
            <a:r>
              <a:rPr lang="en" sz="900">
                <a:solidFill>
                  <a:srgbClr val="FF9492"/>
                </a:solidFill>
                <a:latin typeface="Roboto Mono"/>
                <a:ea typeface="Roboto Mono"/>
                <a:cs typeface="Roboto Mono"/>
                <a:sym typeface="Roboto Mono"/>
              </a:rPr>
              <a:t>=</a:t>
            </a:r>
            <a:r>
              <a:rPr lang="en" sz="900">
                <a:solidFill>
                  <a:srgbClr val="F0F3F6"/>
                </a:solidFill>
                <a:latin typeface="Roboto Mono"/>
                <a:ea typeface="Roboto Mono"/>
                <a:cs typeface="Roboto Mono"/>
                <a:sym typeface="Roboto Mono"/>
              </a:rPr>
              <a:t> jax.grad(loss_fn, </a:t>
            </a:r>
            <a:r>
              <a:rPr lang="en" sz="900">
                <a:solidFill>
                  <a:srgbClr val="FFB757"/>
                </a:solidFill>
                <a:latin typeface="Roboto Mono"/>
                <a:ea typeface="Roboto Mono"/>
                <a:cs typeface="Roboto Mono"/>
                <a:sym typeface="Roboto Mono"/>
              </a:rPr>
              <a:t>has_aux</a:t>
            </a:r>
            <a:r>
              <a:rPr lang="en" sz="900">
                <a:solidFill>
                  <a:srgbClr val="FF9492"/>
                </a:solidFill>
                <a:latin typeface="Roboto Mono"/>
                <a:ea typeface="Roboto Mono"/>
                <a:cs typeface="Roboto Mono"/>
                <a:sym typeface="Roboto Mono"/>
              </a:rPr>
              <a:t>=</a:t>
            </a:r>
            <a:r>
              <a:rPr lang="en" sz="900">
                <a:solidFill>
                  <a:srgbClr val="91CBFF"/>
                </a:solidFill>
                <a:latin typeface="Roboto Mono"/>
                <a:ea typeface="Roboto Mono"/>
                <a:cs typeface="Roboto Mono"/>
                <a:sym typeface="Roboto Mono"/>
              </a:rPr>
              <a:t>True</a:t>
            </a:r>
            <a:r>
              <a:rPr lang="en" sz="900">
                <a:solidFill>
                  <a:srgbClr val="F0F3F6"/>
                </a:solidFill>
                <a:latin typeface="Roboto Mono"/>
                <a:ea typeface="Roboto Mono"/>
                <a:cs typeface="Roboto Mono"/>
                <a:sym typeface="Roboto Mono"/>
              </a:rPr>
              <a:t>)(params, </a:t>
            </a:r>
            <a:r>
              <a:rPr lang="en" sz="900">
                <a:solidFill>
                  <a:srgbClr val="91CBFF"/>
                </a:solidFill>
                <a:latin typeface="Roboto Mono"/>
                <a:ea typeface="Roboto Mono"/>
                <a:cs typeface="Roboto Mono"/>
                <a:sym typeface="Roboto Mono"/>
              </a:rPr>
              <a:t>...</a:t>
            </a:r>
            <a:r>
              <a:rPr lang="en" sz="900">
                <a:solidFill>
                  <a:srgbClr val="F0F3F6"/>
                </a:solidFill>
                <a:latin typeface="Roboto Mono"/>
                <a:ea typeface="Roboto Mono"/>
                <a:cs typeface="Roboto Mono"/>
                <a:sym typeface="Roboto Mono"/>
              </a:rPr>
              <a:t>)</a:t>
            </a:r>
            <a:endParaRPr sz="900">
              <a:latin typeface="Roboto Mono"/>
              <a:ea typeface="Roboto Mono"/>
              <a:cs typeface="Roboto Mono"/>
              <a:sym typeface="Roboto Mono"/>
            </a:endParaRPr>
          </a:p>
          <a:p>
            <a:pPr indent="0" lvl="0" marL="0" rtl="0" algn="l">
              <a:lnSpc>
                <a:spcPct val="150000"/>
              </a:lnSpc>
              <a:spcBef>
                <a:spcPts val="0"/>
              </a:spcBef>
              <a:spcAft>
                <a:spcPts val="0"/>
              </a:spcAft>
              <a:buNone/>
            </a:pPr>
            <a:r>
              <a:rPr lang="en" sz="900">
                <a:solidFill>
                  <a:srgbClr val="F0F3F6"/>
                </a:solidFill>
                <a:latin typeface="Roboto Mono"/>
                <a:ea typeface="Roboto Mono"/>
                <a:cs typeface="Roboto Mono"/>
                <a:sym typeface="Roboto Mono"/>
              </a:rPr>
              <a:t>updates, opt_state </a:t>
            </a:r>
            <a:r>
              <a:rPr lang="en" sz="900">
                <a:solidFill>
                  <a:srgbClr val="FF9492"/>
                </a:solidFill>
                <a:latin typeface="Roboto Mono"/>
                <a:ea typeface="Roboto Mono"/>
                <a:cs typeface="Roboto Mono"/>
                <a:sym typeface="Roboto Mono"/>
              </a:rPr>
              <a:t>=</a:t>
            </a:r>
            <a:r>
              <a:rPr lang="en" sz="900">
                <a:solidFill>
                  <a:srgbClr val="F0F3F6"/>
                </a:solidFill>
                <a:latin typeface="Roboto Mono"/>
                <a:ea typeface="Roboto Mono"/>
                <a:cs typeface="Roboto Mono"/>
                <a:sym typeface="Roboto Mono"/>
              </a:rPr>
              <a:t> optimizer.update(grads, opt_state, params) </a:t>
            </a:r>
            <a:r>
              <a:rPr lang="en" sz="900">
                <a:solidFill>
                  <a:srgbClr val="BDC4CC"/>
                </a:solidFill>
                <a:latin typeface="Roboto Mono"/>
                <a:ea typeface="Roboto Mono"/>
                <a:cs typeface="Roboto Mono"/>
                <a:sym typeface="Roboto Mono"/>
              </a:rPr>
              <a:t># Pass opt_state in, get it back</a:t>
            </a:r>
            <a:endParaRPr sz="900">
              <a:latin typeface="Roboto Mono"/>
              <a:ea typeface="Roboto Mono"/>
              <a:cs typeface="Roboto Mono"/>
              <a:sym typeface="Roboto Mono"/>
            </a:endParaRPr>
          </a:p>
          <a:p>
            <a:pPr indent="0" lvl="0" marL="0" rtl="0" algn="l">
              <a:lnSpc>
                <a:spcPct val="150000"/>
              </a:lnSpc>
              <a:spcBef>
                <a:spcPts val="0"/>
              </a:spcBef>
              <a:spcAft>
                <a:spcPts val="0"/>
              </a:spcAft>
              <a:buNone/>
            </a:pPr>
            <a:r>
              <a:rPr lang="en" sz="900">
                <a:solidFill>
                  <a:srgbClr val="F0F3F6"/>
                </a:solidFill>
                <a:latin typeface="Roboto Mono"/>
                <a:ea typeface="Roboto Mono"/>
                <a:cs typeface="Roboto Mono"/>
                <a:sym typeface="Roboto Mono"/>
              </a:rPr>
              <a:t>params </a:t>
            </a:r>
            <a:r>
              <a:rPr lang="en" sz="900">
                <a:solidFill>
                  <a:srgbClr val="FF9492"/>
                </a:solidFill>
                <a:latin typeface="Roboto Mono"/>
                <a:ea typeface="Roboto Mono"/>
                <a:cs typeface="Roboto Mono"/>
                <a:sym typeface="Roboto Mono"/>
              </a:rPr>
              <a:t>=</a:t>
            </a:r>
            <a:r>
              <a:rPr lang="en" sz="900">
                <a:solidFill>
                  <a:srgbClr val="F0F3F6"/>
                </a:solidFill>
                <a:latin typeface="Roboto Mono"/>
                <a:ea typeface="Roboto Mono"/>
                <a:cs typeface="Roboto Mono"/>
                <a:sym typeface="Roboto Mono"/>
              </a:rPr>
              <a:t> apply_updates(params, updates)</a:t>
            </a:r>
            <a:endParaRPr sz="1800">
              <a:latin typeface="Roboto Mono"/>
              <a:ea typeface="Roboto Mono"/>
              <a:cs typeface="Roboto Mono"/>
              <a:sym typeface="Roboto Mono"/>
            </a:endParaRPr>
          </a:p>
        </p:txBody>
      </p:sp>
      <p:sp>
        <p:nvSpPr>
          <p:cNvPr id="1173" name="Google Shape;1173;p120"/>
          <p:cNvSpPr txBox="1"/>
          <p:nvPr/>
        </p:nvSpPr>
        <p:spPr>
          <a:xfrm>
            <a:off x="344500" y="910275"/>
            <a:ext cx="82848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chemeClr val="lt1"/>
                </a:solidFill>
                <a:latin typeface="Roboto"/>
                <a:ea typeface="Roboto"/>
                <a:cs typeface="Roboto"/>
                <a:sym typeface="Roboto"/>
              </a:rPr>
              <a:t>JAX Transforms</a:t>
            </a:r>
            <a:r>
              <a:rPr lang="en" sz="1800">
                <a:solidFill>
                  <a:schemeClr val="lt1"/>
                </a:solidFill>
                <a:latin typeface="Roboto"/>
                <a:ea typeface="Roboto"/>
                <a:cs typeface="Roboto"/>
                <a:sym typeface="Roboto"/>
              </a:rPr>
              <a:t>: Require YOU to handle state explicitly (pass in, get back).</a:t>
            </a:r>
            <a:endParaRPr sz="1800">
              <a:solidFill>
                <a:schemeClr val="lt1"/>
              </a:solidFill>
              <a:latin typeface="Roboto"/>
              <a:ea typeface="Roboto"/>
              <a:cs typeface="Roboto"/>
              <a:sym typeface="Roboto"/>
            </a:endParaRPr>
          </a:p>
        </p:txBody>
      </p:sp>
      <p:sp>
        <p:nvSpPr>
          <p:cNvPr id="1174" name="Google Shape;1174;p120"/>
          <p:cNvSpPr txBox="1"/>
          <p:nvPr/>
        </p:nvSpPr>
        <p:spPr>
          <a:xfrm>
            <a:off x="420700" y="3343275"/>
            <a:ext cx="8284800" cy="1362300"/>
          </a:xfrm>
          <a:prstGeom prst="rect">
            <a:avLst/>
          </a:prstGeom>
          <a:solidFill>
            <a:schemeClr val="lt1"/>
          </a:solid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900">
                <a:solidFill>
                  <a:srgbClr val="BDC4CC"/>
                </a:solidFill>
                <a:latin typeface="Roboto Mono"/>
                <a:ea typeface="Roboto Mono"/>
                <a:cs typeface="Roboto Mono"/>
                <a:sym typeface="Roboto Mono"/>
              </a:rPr>
              <a:t># Simplified NNX pattern</a:t>
            </a:r>
            <a:endParaRPr sz="900">
              <a:latin typeface="Roboto Mono"/>
              <a:ea typeface="Roboto Mono"/>
              <a:cs typeface="Roboto Mono"/>
              <a:sym typeface="Roboto Mono"/>
            </a:endParaRPr>
          </a:p>
          <a:p>
            <a:pPr indent="0" lvl="0" marL="0" rtl="0" algn="l">
              <a:lnSpc>
                <a:spcPct val="150000"/>
              </a:lnSpc>
              <a:spcBef>
                <a:spcPts val="0"/>
              </a:spcBef>
              <a:spcAft>
                <a:spcPts val="0"/>
              </a:spcAft>
              <a:buNone/>
            </a:pPr>
            <a:r>
              <a:rPr lang="en" sz="900">
                <a:solidFill>
                  <a:srgbClr val="F0F3F6"/>
                </a:solidFill>
                <a:latin typeface="Roboto Mono"/>
                <a:ea typeface="Roboto Mono"/>
                <a:cs typeface="Roboto Mono"/>
                <a:sym typeface="Roboto Mono"/>
              </a:rPr>
              <a:t>model, optimizer, rngs </a:t>
            </a:r>
            <a:r>
              <a:rPr lang="en" sz="900">
                <a:solidFill>
                  <a:srgbClr val="FF9492"/>
                </a:solidFill>
                <a:latin typeface="Roboto Mono"/>
                <a:ea typeface="Roboto Mono"/>
                <a:cs typeface="Roboto Mono"/>
                <a:sym typeface="Roboto Mono"/>
              </a:rPr>
              <a:t>=</a:t>
            </a:r>
            <a:r>
              <a:rPr lang="en" sz="900">
                <a:solidFill>
                  <a:srgbClr val="91CBFF"/>
                </a:solidFill>
                <a:latin typeface="Roboto Mono"/>
                <a:ea typeface="Roboto Mono"/>
                <a:cs typeface="Roboto Mono"/>
                <a:sym typeface="Roboto Mono"/>
              </a:rPr>
              <a:t> ...</a:t>
            </a:r>
            <a:r>
              <a:rPr lang="en" sz="900">
                <a:solidFill>
                  <a:srgbClr val="BDC4CC"/>
                </a:solidFill>
                <a:latin typeface="Roboto Mono"/>
                <a:ea typeface="Roboto Mono"/>
                <a:cs typeface="Roboto Mono"/>
                <a:sym typeface="Roboto Mono"/>
              </a:rPr>
              <a:t> # NNX objects holding state</a:t>
            </a:r>
            <a:endParaRPr sz="900">
              <a:latin typeface="Roboto Mono"/>
              <a:ea typeface="Roboto Mono"/>
              <a:cs typeface="Roboto Mono"/>
              <a:sym typeface="Roboto Mono"/>
            </a:endParaRPr>
          </a:p>
          <a:p>
            <a:pPr indent="0" lvl="0" marL="0" rtl="0" algn="l">
              <a:lnSpc>
                <a:spcPct val="150000"/>
              </a:lnSpc>
              <a:spcBef>
                <a:spcPts val="0"/>
              </a:spcBef>
              <a:spcAft>
                <a:spcPts val="0"/>
              </a:spcAft>
              <a:buNone/>
            </a:pPr>
            <a:r>
              <a:rPr lang="en" sz="900">
                <a:solidFill>
                  <a:srgbClr val="DBB7FF"/>
                </a:solidFill>
                <a:latin typeface="Roboto Mono"/>
                <a:ea typeface="Roboto Mono"/>
                <a:cs typeface="Roboto Mono"/>
                <a:sym typeface="Roboto Mono"/>
              </a:rPr>
              <a:t>@nnx.grad</a:t>
            </a:r>
            <a:r>
              <a:rPr lang="en" sz="900">
                <a:solidFill>
                  <a:srgbClr val="BDC4CC"/>
                </a:solidFill>
                <a:latin typeface="Roboto Mono"/>
                <a:ea typeface="Roboto Mono"/>
                <a:cs typeface="Roboto Mono"/>
                <a:sym typeface="Roboto Mono"/>
              </a:rPr>
              <a:t> # Applied to a method or function working with NNX objects</a:t>
            </a:r>
            <a:endParaRPr sz="900">
              <a:latin typeface="Roboto Mono"/>
              <a:ea typeface="Roboto Mono"/>
              <a:cs typeface="Roboto Mono"/>
              <a:sym typeface="Roboto Mono"/>
            </a:endParaRPr>
          </a:p>
          <a:p>
            <a:pPr indent="0" lvl="0" marL="0" rtl="0" algn="l">
              <a:lnSpc>
                <a:spcPct val="150000"/>
              </a:lnSpc>
              <a:spcBef>
                <a:spcPts val="0"/>
              </a:spcBef>
              <a:spcAft>
                <a:spcPts val="0"/>
              </a:spcAft>
              <a:buNone/>
            </a:pPr>
            <a:r>
              <a:rPr lang="en" sz="900">
                <a:solidFill>
                  <a:srgbClr val="FF9492"/>
                </a:solidFill>
                <a:latin typeface="Roboto Mono"/>
                <a:ea typeface="Roboto Mono"/>
                <a:cs typeface="Roboto Mono"/>
                <a:sym typeface="Roboto Mono"/>
              </a:rPr>
              <a:t>def</a:t>
            </a:r>
            <a:r>
              <a:rPr lang="en" sz="900">
                <a:solidFill>
                  <a:srgbClr val="DBB7FF"/>
                </a:solidFill>
                <a:latin typeface="Roboto Mono"/>
                <a:ea typeface="Roboto Mono"/>
                <a:cs typeface="Roboto Mono"/>
                <a:sym typeface="Roboto Mono"/>
              </a:rPr>
              <a:t> loss_fn_nnx</a:t>
            </a:r>
            <a:r>
              <a:rPr lang="en" sz="900">
                <a:solidFill>
                  <a:srgbClr val="F0F3F6"/>
                </a:solidFill>
                <a:latin typeface="Roboto Mono"/>
                <a:ea typeface="Roboto Mono"/>
                <a:cs typeface="Roboto Mono"/>
                <a:sym typeface="Roboto Mono"/>
              </a:rPr>
              <a:t>(...): </a:t>
            </a:r>
            <a:r>
              <a:rPr lang="en" sz="900">
                <a:solidFill>
                  <a:srgbClr val="91CBFF"/>
                </a:solidFill>
                <a:latin typeface="Roboto Mono"/>
                <a:ea typeface="Roboto Mono"/>
                <a:cs typeface="Roboto Mono"/>
                <a:sym typeface="Roboto Mono"/>
              </a:rPr>
              <a:t>...</a:t>
            </a:r>
            <a:endParaRPr sz="900">
              <a:latin typeface="Roboto Mono"/>
              <a:ea typeface="Roboto Mono"/>
              <a:cs typeface="Roboto Mono"/>
              <a:sym typeface="Roboto Mono"/>
            </a:endParaRPr>
          </a:p>
          <a:p>
            <a:pPr indent="0" lvl="0" marL="0" rtl="0" algn="l">
              <a:lnSpc>
                <a:spcPct val="150000"/>
              </a:lnSpc>
              <a:spcBef>
                <a:spcPts val="0"/>
              </a:spcBef>
              <a:spcAft>
                <a:spcPts val="0"/>
              </a:spcAft>
              <a:buNone/>
            </a:pPr>
            <a:r>
              <a:rPr lang="en" sz="900">
                <a:solidFill>
                  <a:srgbClr val="F0F3F6"/>
                </a:solidFill>
                <a:latin typeface="Roboto Mono"/>
                <a:ea typeface="Roboto Mono"/>
                <a:cs typeface="Roboto Mono"/>
                <a:sym typeface="Roboto Mono"/>
              </a:rPr>
              <a:t>grads </a:t>
            </a:r>
            <a:r>
              <a:rPr lang="en" sz="900">
                <a:solidFill>
                  <a:srgbClr val="FF9492"/>
                </a:solidFill>
                <a:latin typeface="Roboto Mono"/>
                <a:ea typeface="Roboto Mono"/>
                <a:cs typeface="Roboto Mono"/>
                <a:sym typeface="Roboto Mono"/>
              </a:rPr>
              <a:t>=</a:t>
            </a:r>
            <a:r>
              <a:rPr lang="en" sz="900">
                <a:solidFill>
                  <a:srgbClr val="F0F3F6"/>
                </a:solidFill>
                <a:latin typeface="Roboto Mono"/>
                <a:ea typeface="Roboto Mono"/>
                <a:cs typeface="Roboto Mono"/>
                <a:sym typeface="Roboto Mono"/>
              </a:rPr>
              <a:t> loss_fn_nnx(</a:t>
            </a:r>
            <a:r>
              <a:rPr lang="en" sz="900">
                <a:solidFill>
                  <a:srgbClr val="91CBFF"/>
                </a:solidFill>
                <a:latin typeface="Roboto Mono"/>
                <a:ea typeface="Roboto Mono"/>
                <a:cs typeface="Roboto Mono"/>
                <a:sym typeface="Roboto Mono"/>
              </a:rPr>
              <a:t>...</a:t>
            </a:r>
            <a:r>
              <a:rPr lang="en" sz="900">
                <a:solidFill>
                  <a:srgbClr val="F0F3F6"/>
                </a:solidFill>
                <a:latin typeface="Roboto Mono"/>
                <a:ea typeface="Roboto Mono"/>
                <a:cs typeface="Roboto Mono"/>
                <a:sym typeface="Roboto Mono"/>
              </a:rPr>
              <a:t>)</a:t>
            </a:r>
            <a:endParaRPr sz="900">
              <a:latin typeface="Roboto Mono"/>
              <a:ea typeface="Roboto Mono"/>
              <a:cs typeface="Roboto Mono"/>
              <a:sym typeface="Roboto Mono"/>
            </a:endParaRPr>
          </a:p>
          <a:p>
            <a:pPr indent="0" lvl="0" marL="0" rtl="0" algn="l">
              <a:lnSpc>
                <a:spcPct val="150000"/>
              </a:lnSpc>
              <a:spcBef>
                <a:spcPts val="0"/>
              </a:spcBef>
              <a:spcAft>
                <a:spcPts val="0"/>
              </a:spcAft>
              <a:buNone/>
            </a:pPr>
            <a:r>
              <a:rPr lang="en" sz="900">
                <a:solidFill>
                  <a:srgbClr val="F0F3F6"/>
                </a:solidFill>
                <a:latin typeface="Roboto Mono"/>
                <a:ea typeface="Roboto Mono"/>
                <a:cs typeface="Roboto Mono"/>
                <a:sym typeface="Roboto Mono"/>
              </a:rPr>
              <a:t>optimizer.update(grads) </a:t>
            </a:r>
            <a:r>
              <a:rPr lang="en" sz="900">
                <a:solidFill>
                  <a:srgbClr val="BDC4CC"/>
                </a:solidFill>
                <a:latin typeface="Roboto Mono"/>
                <a:ea typeface="Roboto Mono"/>
                <a:cs typeface="Roboto Mono"/>
                <a:sym typeface="Roboto Mono"/>
              </a:rPr>
              <a:t># Updates parameters within model object directly</a:t>
            </a:r>
            <a:endParaRPr sz="900">
              <a:solidFill>
                <a:srgbClr val="BDC4CC"/>
              </a:solidFill>
              <a:latin typeface="Roboto Mono"/>
              <a:ea typeface="Roboto Mono"/>
              <a:cs typeface="Roboto Mono"/>
              <a:sym typeface="Roboto Mono"/>
            </a:endParaRPr>
          </a:p>
        </p:txBody>
      </p:sp>
      <p:sp>
        <p:nvSpPr>
          <p:cNvPr id="1175" name="Google Shape;1175;p120"/>
          <p:cNvSpPr txBox="1"/>
          <p:nvPr/>
        </p:nvSpPr>
        <p:spPr>
          <a:xfrm>
            <a:off x="344500" y="2586675"/>
            <a:ext cx="82848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chemeClr val="lt1"/>
                </a:solidFill>
                <a:latin typeface="Roboto"/>
                <a:ea typeface="Roboto"/>
                <a:cs typeface="Roboto"/>
                <a:sym typeface="Roboto"/>
              </a:rPr>
              <a:t>NNX Transforms</a:t>
            </a:r>
            <a:r>
              <a:rPr lang="en" sz="1800">
                <a:solidFill>
                  <a:schemeClr val="lt1"/>
                </a:solidFill>
                <a:latin typeface="Roboto"/>
                <a:ea typeface="Roboto"/>
                <a:cs typeface="Roboto"/>
                <a:sym typeface="Roboto"/>
              </a:rPr>
              <a:t>: Handle state lifting and updating automatically behind the scenes when applied to methods of NNX objects.</a:t>
            </a:r>
            <a:endParaRPr sz="1800">
              <a:solidFill>
                <a:schemeClr val="lt1"/>
              </a:solidFill>
              <a:latin typeface="Roboto"/>
              <a:ea typeface="Roboto"/>
              <a:cs typeface="Roboto"/>
              <a:sym typeface="Roboto"/>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9" name="Shape 1179"/>
        <p:cNvGrpSpPr/>
        <p:nvPr/>
      </p:nvGrpSpPr>
      <p:grpSpPr>
        <a:xfrm>
          <a:off x="0" y="0"/>
          <a:ext cx="0" cy="0"/>
          <a:chOff x="0" y="0"/>
          <a:chExt cx="0" cy="0"/>
        </a:xfrm>
      </p:grpSpPr>
      <p:sp>
        <p:nvSpPr>
          <p:cNvPr id="1180" name="Google Shape;1180;p121"/>
          <p:cNvSpPr txBox="1"/>
          <p:nvPr>
            <p:ph idx="1" type="body"/>
          </p:nvPr>
        </p:nvSpPr>
        <p:spPr>
          <a:xfrm>
            <a:off x="344500" y="1115175"/>
            <a:ext cx="6004800" cy="3539400"/>
          </a:xfrm>
          <a:prstGeom prst="rect">
            <a:avLst/>
          </a:prstGeom>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700"/>
              <a:t>Use NNX Transformations (</a:t>
            </a:r>
            <a:r>
              <a:rPr lang="en" sz="1700">
                <a:latin typeface="Roboto Mono Medium"/>
                <a:ea typeface="Roboto Mono Medium"/>
                <a:cs typeface="Roboto Mono Medium"/>
                <a:sym typeface="Roboto Mono Medium"/>
              </a:rPr>
              <a:t>nnx.jit, nnx.grad</a:t>
            </a:r>
            <a:r>
              <a:rPr lang="en" sz="1700"/>
              <a:t>, etc.) when:</a:t>
            </a:r>
            <a:endParaRPr sz="1700"/>
          </a:p>
          <a:p>
            <a:pPr indent="-336550" lvl="0" marL="457200" rtl="0" algn="l">
              <a:lnSpc>
                <a:spcPct val="115000"/>
              </a:lnSpc>
              <a:spcBef>
                <a:spcPts val="1000"/>
              </a:spcBef>
              <a:spcAft>
                <a:spcPts val="0"/>
              </a:spcAft>
              <a:buSzPts val="1700"/>
              <a:buChar char="●"/>
            </a:pPr>
            <a:r>
              <a:rPr lang="en" sz="1700"/>
              <a:t>You are working with NNX graph objects (</a:t>
            </a:r>
            <a:r>
              <a:rPr lang="en" sz="1700">
                <a:latin typeface="Roboto Mono Medium"/>
                <a:ea typeface="Roboto Mono Medium"/>
                <a:cs typeface="Roboto Mono Medium"/>
                <a:sym typeface="Roboto Mono Medium"/>
              </a:rPr>
              <a:t>nnx.Module, nnx.Optimizer, nnx.Variable, nnx.Rngs</a:t>
            </a:r>
            <a:r>
              <a:rPr lang="en" sz="1700"/>
              <a:t>). This is the primary use case.</a:t>
            </a:r>
            <a:endParaRPr sz="1700"/>
          </a:p>
          <a:p>
            <a:pPr indent="-336550" lvl="0" marL="457200" rtl="0" algn="l">
              <a:lnSpc>
                <a:spcPct val="115000"/>
              </a:lnSpc>
              <a:spcBef>
                <a:spcPts val="1000"/>
              </a:spcBef>
              <a:spcAft>
                <a:spcPts val="0"/>
              </a:spcAft>
              <a:buSzPts val="1700"/>
              <a:buChar char="●"/>
            </a:pPr>
            <a:r>
              <a:rPr lang="en" sz="1700"/>
              <a:t>You want simplified state management and less boilerplate code.</a:t>
            </a:r>
            <a:endParaRPr sz="1700"/>
          </a:p>
          <a:p>
            <a:pPr indent="-336550" lvl="0" marL="457200" rtl="0" algn="l">
              <a:lnSpc>
                <a:spcPct val="115000"/>
              </a:lnSpc>
              <a:spcBef>
                <a:spcPts val="1000"/>
              </a:spcBef>
              <a:spcAft>
                <a:spcPts val="1000"/>
              </a:spcAft>
              <a:buSzPts val="1700"/>
              <a:buChar char="●"/>
            </a:pPr>
            <a:r>
              <a:rPr lang="en" sz="1700"/>
              <a:t>You prefer a more object-oriented style where transformations apply directly to methods interacting with stateful objects.</a:t>
            </a:r>
            <a:endParaRPr sz="1700"/>
          </a:p>
        </p:txBody>
      </p:sp>
      <p:sp>
        <p:nvSpPr>
          <p:cNvPr id="1181" name="Google Shape;1181;p121"/>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When to Use NNX vs. JAX Transformations</a:t>
            </a:r>
            <a:endParaRPr/>
          </a:p>
        </p:txBody>
      </p:sp>
      <p:pic>
        <p:nvPicPr>
          <p:cNvPr id="1182" name="Google Shape;1182;p121"/>
          <p:cNvPicPr preferRelativeResize="0"/>
          <p:nvPr/>
        </p:nvPicPr>
        <p:blipFill>
          <a:blip r:embed="rId3">
            <a:alphaModFix/>
          </a:blip>
          <a:stretch>
            <a:fillRect/>
          </a:stretch>
        </p:blipFill>
        <p:spPr>
          <a:xfrm>
            <a:off x="6935263" y="938550"/>
            <a:ext cx="1673025" cy="1673025"/>
          </a:xfrm>
          <a:prstGeom prst="rect">
            <a:avLst/>
          </a:prstGeom>
          <a:noFill/>
          <a:ln>
            <a:noFill/>
          </a:ln>
        </p:spPr>
      </p:pic>
      <p:pic>
        <p:nvPicPr>
          <p:cNvPr id="1183" name="Google Shape;1183;p121"/>
          <p:cNvPicPr preferRelativeResize="0"/>
          <p:nvPr/>
        </p:nvPicPr>
        <p:blipFill>
          <a:blip r:embed="rId4">
            <a:alphaModFix/>
          </a:blip>
          <a:stretch>
            <a:fillRect/>
          </a:stretch>
        </p:blipFill>
        <p:spPr>
          <a:xfrm>
            <a:off x="6581150" y="2846175"/>
            <a:ext cx="2381250" cy="138112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7" name="Shape 1187"/>
        <p:cNvGrpSpPr/>
        <p:nvPr/>
      </p:nvGrpSpPr>
      <p:grpSpPr>
        <a:xfrm>
          <a:off x="0" y="0"/>
          <a:ext cx="0" cy="0"/>
          <a:chOff x="0" y="0"/>
          <a:chExt cx="0" cy="0"/>
        </a:xfrm>
      </p:grpSpPr>
      <p:sp>
        <p:nvSpPr>
          <p:cNvPr id="1188" name="Google Shape;1188;p122"/>
          <p:cNvSpPr txBox="1"/>
          <p:nvPr>
            <p:ph idx="1" type="body"/>
          </p:nvPr>
        </p:nvSpPr>
        <p:spPr>
          <a:xfrm>
            <a:off x="344500" y="962775"/>
            <a:ext cx="6884400" cy="3621300"/>
          </a:xfrm>
          <a:prstGeom prst="rect">
            <a:avLst/>
          </a:prstGeom>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600"/>
              <a:t>Use Standard JAX Transformations (</a:t>
            </a:r>
            <a:r>
              <a:rPr lang="en" sz="1600">
                <a:latin typeface="Roboto Mono Medium"/>
                <a:ea typeface="Roboto Mono Medium"/>
                <a:cs typeface="Roboto Mono Medium"/>
                <a:sym typeface="Roboto Mono Medium"/>
              </a:rPr>
              <a:t>jax.jit, jax.grad</a:t>
            </a:r>
            <a:r>
              <a:rPr lang="en" sz="1600"/>
              <a:t>, etc.) when:</a:t>
            </a:r>
            <a:endParaRPr sz="1600"/>
          </a:p>
          <a:p>
            <a:pPr indent="-330200" lvl="0" marL="457200" rtl="0" algn="l">
              <a:lnSpc>
                <a:spcPct val="115000"/>
              </a:lnSpc>
              <a:spcBef>
                <a:spcPts val="1000"/>
              </a:spcBef>
              <a:spcAft>
                <a:spcPts val="0"/>
              </a:spcAft>
              <a:buSzPts val="1600"/>
              <a:buChar char="●"/>
            </a:pPr>
            <a:r>
              <a:rPr lang="en" sz="1600"/>
              <a:t>You are working with pure functions that don't involve NNX objects or mutable state directly.</a:t>
            </a:r>
            <a:endParaRPr sz="1600"/>
          </a:p>
          <a:p>
            <a:pPr indent="-330200" lvl="0" marL="457200" rtl="0" algn="l">
              <a:lnSpc>
                <a:spcPct val="115000"/>
              </a:lnSpc>
              <a:spcBef>
                <a:spcPts val="1000"/>
              </a:spcBef>
              <a:spcAft>
                <a:spcPts val="0"/>
              </a:spcAft>
              <a:buSzPts val="1600"/>
              <a:buChar char="●"/>
            </a:pPr>
            <a:r>
              <a:rPr lang="en" sz="1600"/>
              <a:t>You are operating on plain </a:t>
            </a:r>
            <a:r>
              <a:rPr b="1" lang="en" sz="1600"/>
              <a:t>PyTrees</a:t>
            </a:r>
            <a:r>
              <a:rPr lang="en" sz="1600"/>
              <a:t> (e.g., data preprocessing functions).</a:t>
            </a:r>
            <a:endParaRPr sz="1600"/>
          </a:p>
          <a:p>
            <a:pPr indent="-330200" lvl="0" marL="457200" rtl="0" algn="l">
              <a:lnSpc>
                <a:spcPct val="115000"/>
              </a:lnSpc>
              <a:spcBef>
                <a:spcPts val="1000"/>
              </a:spcBef>
              <a:spcAft>
                <a:spcPts val="0"/>
              </a:spcAft>
              <a:buSzPts val="1600"/>
              <a:buChar char="●"/>
            </a:pPr>
            <a:r>
              <a:rPr lang="en" sz="1600"/>
              <a:t>You need fine-grained, low-level control over the transformation process and state handling (you want to manage state explicitly).</a:t>
            </a:r>
            <a:endParaRPr sz="1600"/>
          </a:p>
          <a:p>
            <a:pPr indent="-330200" lvl="0" marL="457200" rtl="0" algn="l">
              <a:lnSpc>
                <a:spcPct val="115000"/>
              </a:lnSpc>
              <a:spcBef>
                <a:spcPts val="1000"/>
              </a:spcBef>
              <a:spcAft>
                <a:spcPts val="0"/>
              </a:spcAft>
              <a:buSzPts val="1600"/>
              <a:buChar char="●"/>
            </a:pPr>
            <a:r>
              <a:rPr lang="en" sz="1600"/>
              <a:t>You need a specific JAX transformation feature that might not yet have an NNX counterpart (less common for core transforms).</a:t>
            </a:r>
            <a:endParaRPr sz="1600"/>
          </a:p>
          <a:p>
            <a:pPr indent="-330200" lvl="0" marL="457200" rtl="0" algn="l">
              <a:lnSpc>
                <a:spcPct val="115000"/>
              </a:lnSpc>
              <a:spcBef>
                <a:spcPts val="1000"/>
              </a:spcBef>
              <a:spcAft>
                <a:spcPts val="1000"/>
              </a:spcAft>
              <a:buSzPts val="1600"/>
              <a:buChar char="●"/>
            </a:pPr>
            <a:r>
              <a:rPr lang="en" sz="1600"/>
              <a:t>Standard JAX transformations are faster</a:t>
            </a:r>
            <a:endParaRPr sz="1600"/>
          </a:p>
        </p:txBody>
      </p:sp>
      <p:sp>
        <p:nvSpPr>
          <p:cNvPr id="1189" name="Google Shape;1189;p122"/>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When to Use NNX vs. JAX Transformations</a:t>
            </a:r>
            <a:endParaRPr/>
          </a:p>
        </p:txBody>
      </p:sp>
      <p:pic>
        <p:nvPicPr>
          <p:cNvPr id="1190" name="Google Shape;1190;p122"/>
          <p:cNvPicPr preferRelativeResize="0"/>
          <p:nvPr/>
        </p:nvPicPr>
        <p:blipFill>
          <a:blip r:embed="rId3">
            <a:alphaModFix/>
          </a:blip>
          <a:stretch>
            <a:fillRect/>
          </a:stretch>
        </p:blipFill>
        <p:spPr>
          <a:xfrm>
            <a:off x="7486665" y="938550"/>
            <a:ext cx="1217945" cy="1217945"/>
          </a:xfrm>
          <a:prstGeom prst="rect">
            <a:avLst/>
          </a:prstGeom>
          <a:noFill/>
          <a:ln>
            <a:noFill/>
          </a:ln>
        </p:spPr>
      </p:pic>
      <p:pic>
        <p:nvPicPr>
          <p:cNvPr id="1191" name="Google Shape;1191;p122"/>
          <p:cNvPicPr preferRelativeResize="0"/>
          <p:nvPr/>
        </p:nvPicPr>
        <p:blipFill>
          <a:blip r:embed="rId4">
            <a:alphaModFix/>
          </a:blip>
          <a:stretch>
            <a:fillRect/>
          </a:stretch>
        </p:blipFill>
        <p:spPr>
          <a:xfrm>
            <a:off x="7228875" y="2327281"/>
            <a:ext cx="1733525" cy="1005444"/>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5" name="Shape 1195"/>
        <p:cNvGrpSpPr/>
        <p:nvPr/>
      </p:nvGrpSpPr>
      <p:grpSpPr>
        <a:xfrm>
          <a:off x="0" y="0"/>
          <a:ext cx="0" cy="0"/>
          <a:chOff x="0" y="0"/>
          <a:chExt cx="0" cy="0"/>
        </a:xfrm>
      </p:grpSpPr>
      <p:sp>
        <p:nvSpPr>
          <p:cNvPr id="1196" name="Google Shape;1196;p123"/>
          <p:cNvSpPr txBox="1"/>
          <p:nvPr>
            <p:ph idx="1" type="body"/>
          </p:nvPr>
        </p:nvSpPr>
        <p:spPr>
          <a:xfrm>
            <a:off x="344500" y="1724775"/>
            <a:ext cx="6222000" cy="1864500"/>
          </a:xfrm>
          <a:prstGeom prst="rect">
            <a:avLst/>
          </a:prstGeom>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800"/>
              <a:t>General Recommendation:</a:t>
            </a:r>
            <a:endParaRPr sz="1800"/>
          </a:p>
          <a:p>
            <a:pPr indent="-342900" lvl="0" marL="457200" rtl="0" algn="l">
              <a:lnSpc>
                <a:spcPct val="115000"/>
              </a:lnSpc>
              <a:spcBef>
                <a:spcPts val="1000"/>
              </a:spcBef>
              <a:spcAft>
                <a:spcPts val="0"/>
              </a:spcAft>
              <a:buSzPts val="1800"/>
              <a:buChar char="●"/>
            </a:pPr>
            <a:r>
              <a:rPr b="1" lang="en" sz="1800"/>
              <a:t>If you are using Flax NNX objects, use the corresponding NNX transformations.</a:t>
            </a:r>
            <a:r>
              <a:rPr lang="en" sz="1800"/>
              <a:t> They are designed for this purpose and provide a much smoother experience.</a:t>
            </a:r>
            <a:endParaRPr sz="1800"/>
          </a:p>
        </p:txBody>
      </p:sp>
      <p:sp>
        <p:nvSpPr>
          <p:cNvPr id="1197" name="Google Shape;1197;p123"/>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When to Use NNX vs. JAX Transformations</a:t>
            </a:r>
            <a:endParaRPr/>
          </a:p>
        </p:txBody>
      </p:sp>
      <p:pic>
        <p:nvPicPr>
          <p:cNvPr id="1198" name="Google Shape;1198;p123"/>
          <p:cNvPicPr preferRelativeResize="0"/>
          <p:nvPr/>
        </p:nvPicPr>
        <p:blipFill>
          <a:blip r:embed="rId3">
            <a:alphaModFix/>
          </a:blip>
          <a:stretch>
            <a:fillRect/>
          </a:stretch>
        </p:blipFill>
        <p:spPr>
          <a:xfrm>
            <a:off x="6935263" y="938550"/>
            <a:ext cx="1673025" cy="1673025"/>
          </a:xfrm>
          <a:prstGeom prst="rect">
            <a:avLst/>
          </a:prstGeom>
          <a:noFill/>
          <a:ln>
            <a:noFill/>
          </a:ln>
        </p:spPr>
      </p:pic>
      <p:pic>
        <p:nvPicPr>
          <p:cNvPr id="1199" name="Google Shape;1199;p123"/>
          <p:cNvPicPr preferRelativeResize="0"/>
          <p:nvPr/>
        </p:nvPicPr>
        <p:blipFill>
          <a:blip r:embed="rId4">
            <a:alphaModFix/>
          </a:blip>
          <a:stretch>
            <a:fillRect/>
          </a:stretch>
        </p:blipFill>
        <p:spPr>
          <a:xfrm>
            <a:off x="6581150" y="2846175"/>
            <a:ext cx="2381250" cy="138112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3" name="Shape 1203"/>
        <p:cNvGrpSpPr/>
        <p:nvPr/>
      </p:nvGrpSpPr>
      <p:grpSpPr>
        <a:xfrm>
          <a:off x="0" y="0"/>
          <a:ext cx="0" cy="0"/>
          <a:chOff x="0" y="0"/>
          <a:chExt cx="0" cy="0"/>
        </a:xfrm>
      </p:grpSpPr>
      <p:sp>
        <p:nvSpPr>
          <p:cNvPr id="1204" name="Google Shape;1204;p124"/>
          <p:cNvSpPr txBox="1"/>
          <p:nvPr>
            <p:ph type="title"/>
          </p:nvPr>
        </p:nvSpPr>
        <p:spPr>
          <a:xfrm>
            <a:off x="962188" y="2048788"/>
            <a:ext cx="7877100" cy="85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Models</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8" name="Shape 1208"/>
        <p:cNvGrpSpPr/>
        <p:nvPr/>
      </p:nvGrpSpPr>
      <p:grpSpPr>
        <a:xfrm>
          <a:off x="0" y="0"/>
          <a:ext cx="0" cy="0"/>
          <a:chOff x="0" y="0"/>
          <a:chExt cx="0" cy="0"/>
        </a:xfrm>
      </p:grpSpPr>
      <p:sp>
        <p:nvSpPr>
          <p:cNvPr id="1209" name="Google Shape;1209;p125"/>
          <p:cNvSpPr txBox="1"/>
          <p:nvPr>
            <p:ph idx="1" type="body"/>
          </p:nvPr>
        </p:nvSpPr>
        <p:spPr>
          <a:xfrm>
            <a:off x="344500" y="886575"/>
            <a:ext cx="3946200" cy="4036800"/>
          </a:xfrm>
          <a:prstGeom prst="rect">
            <a:avLst/>
          </a:prstGeom>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SzPts val="1800"/>
              <a:buFont typeface="Roboto Mono Medium"/>
              <a:buChar char="●"/>
            </a:pPr>
            <a:r>
              <a:rPr lang="en" sz="1800">
                <a:latin typeface="Roboto Mono Medium"/>
                <a:ea typeface="Roboto Mono Medium"/>
                <a:cs typeface="Roboto Mono Medium"/>
                <a:sym typeface="Roboto Mono Medium"/>
              </a:rPr>
              <a:t>nnx.Linear</a:t>
            </a:r>
            <a:endParaRPr sz="1800">
              <a:latin typeface="Roboto Mono Medium"/>
              <a:ea typeface="Roboto Mono Medium"/>
              <a:cs typeface="Roboto Mono Medium"/>
              <a:sym typeface="Roboto Mono Medium"/>
            </a:endParaRPr>
          </a:p>
          <a:p>
            <a:pPr indent="-342900" lvl="0" marL="457200" rtl="0" algn="l">
              <a:lnSpc>
                <a:spcPct val="115000"/>
              </a:lnSpc>
              <a:spcBef>
                <a:spcPts val="1000"/>
              </a:spcBef>
              <a:spcAft>
                <a:spcPts val="0"/>
              </a:spcAft>
              <a:buSzPts val="1800"/>
              <a:buFont typeface="Roboto Mono Medium"/>
              <a:buChar char="●"/>
            </a:pPr>
            <a:r>
              <a:rPr lang="en" sz="1800">
                <a:latin typeface="Roboto Mono Medium"/>
                <a:ea typeface="Roboto Mono Medium"/>
                <a:cs typeface="Roboto Mono Medium"/>
                <a:sym typeface="Roboto Mono Medium"/>
              </a:rPr>
              <a:t>nnx.Conv</a:t>
            </a:r>
            <a:endParaRPr sz="1800">
              <a:latin typeface="Roboto Mono Medium"/>
              <a:ea typeface="Roboto Mono Medium"/>
              <a:cs typeface="Roboto Mono Medium"/>
              <a:sym typeface="Roboto Mono Medium"/>
            </a:endParaRPr>
          </a:p>
          <a:p>
            <a:pPr indent="-342900" lvl="0" marL="457200" rtl="0" algn="l">
              <a:lnSpc>
                <a:spcPct val="115000"/>
              </a:lnSpc>
              <a:spcBef>
                <a:spcPts val="1000"/>
              </a:spcBef>
              <a:spcAft>
                <a:spcPts val="0"/>
              </a:spcAft>
              <a:buSzPts val="1800"/>
              <a:buFont typeface="Roboto Mono Medium"/>
              <a:buChar char="●"/>
            </a:pPr>
            <a:r>
              <a:rPr lang="en" sz="1800">
                <a:latin typeface="Roboto Mono Medium"/>
                <a:ea typeface="Roboto Mono Medium"/>
                <a:cs typeface="Roboto Mono Medium"/>
                <a:sym typeface="Roboto Mono Medium"/>
              </a:rPr>
              <a:t>nnx.BatchNorm</a:t>
            </a:r>
            <a:endParaRPr sz="1800">
              <a:latin typeface="Roboto Mono Medium"/>
              <a:ea typeface="Roboto Mono Medium"/>
              <a:cs typeface="Roboto Mono Medium"/>
              <a:sym typeface="Roboto Mono Medium"/>
            </a:endParaRPr>
          </a:p>
          <a:p>
            <a:pPr indent="-342900" lvl="0" marL="457200" rtl="0" algn="l">
              <a:lnSpc>
                <a:spcPct val="115000"/>
              </a:lnSpc>
              <a:spcBef>
                <a:spcPts val="1000"/>
              </a:spcBef>
              <a:spcAft>
                <a:spcPts val="0"/>
              </a:spcAft>
              <a:buSzPts val="1800"/>
              <a:buFont typeface="Roboto Mono Medium"/>
              <a:buChar char="●"/>
            </a:pPr>
            <a:r>
              <a:rPr lang="en" sz="1800">
                <a:latin typeface="Roboto Mono Medium"/>
                <a:ea typeface="Roboto Mono Medium"/>
                <a:cs typeface="Roboto Mono Medium"/>
                <a:sym typeface="Roboto Mono Medium"/>
              </a:rPr>
              <a:t>nnx.LayerNorm</a:t>
            </a:r>
            <a:endParaRPr sz="1800">
              <a:latin typeface="Roboto Mono Medium"/>
              <a:ea typeface="Roboto Mono Medium"/>
              <a:cs typeface="Roboto Mono Medium"/>
              <a:sym typeface="Roboto Mono Medium"/>
            </a:endParaRPr>
          </a:p>
          <a:p>
            <a:pPr indent="-342900" lvl="0" marL="457200" rtl="0" algn="l">
              <a:lnSpc>
                <a:spcPct val="115000"/>
              </a:lnSpc>
              <a:spcBef>
                <a:spcPts val="1000"/>
              </a:spcBef>
              <a:spcAft>
                <a:spcPts val="0"/>
              </a:spcAft>
              <a:buSzPts val="1800"/>
              <a:buFont typeface="Roboto Mono Medium"/>
              <a:buChar char="●"/>
            </a:pPr>
            <a:r>
              <a:rPr lang="en" sz="1800">
                <a:latin typeface="Roboto Mono Medium"/>
                <a:ea typeface="Roboto Mono Medium"/>
                <a:cs typeface="Roboto Mono Medium"/>
                <a:sym typeface="Roboto Mono Medium"/>
              </a:rPr>
              <a:t>nnx.GroupNorm</a:t>
            </a:r>
            <a:endParaRPr sz="1800">
              <a:latin typeface="Roboto Mono Medium"/>
              <a:ea typeface="Roboto Mono Medium"/>
              <a:cs typeface="Roboto Mono Medium"/>
              <a:sym typeface="Roboto Mono Medium"/>
            </a:endParaRPr>
          </a:p>
          <a:p>
            <a:pPr indent="-342900" lvl="0" marL="457200" rtl="0" algn="l">
              <a:lnSpc>
                <a:spcPct val="115000"/>
              </a:lnSpc>
              <a:spcBef>
                <a:spcPts val="1000"/>
              </a:spcBef>
              <a:spcAft>
                <a:spcPts val="0"/>
              </a:spcAft>
              <a:buSzPts val="1800"/>
              <a:buFont typeface="Roboto Mono Medium"/>
              <a:buChar char="●"/>
            </a:pPr>
            <a:r>
              <a:rPr lang="en" sz="1800">
                <a:latin typeface="Roboto Mono Medium"/>
                <a:ea typeface="Roboto Mono Medium"/>
                <a:cs typeface="Roboto Mono Medium"/>
                <a:sym typeface="Roboto Mono Medium"/>
              </a:rPr>
              <a:t>nnx.MultiHeadAttention</a:t>
            </a:r>
            <a:endParaRPr sz="1800">
              <a:latin typeface="Roboto Mono Medium"/>
              <a:ea typeface="Roboto Mono Medium"/>
              <a:cs typeface="Roboto Mono Medium"/>
              <a:sym typeface="Roboto Mono Medium"/>
            </a:endParaRPr>
          </a:p>
          <a:p>
            <a:pPr indent="-342900" lvl="0" marL="457200" rtl="0" algn="l">
              <a:lnSpc>
                <a:spcPct val="115000"/>
              </a:lnSpc>
              <a:spcBef>
                <a:spcPts val="1000"/>
              </a:spcBef>
              <a:spcAft>
                <a:spcPts val="0"/>
              </a:spcAft>
              <a:buSzPts val="1800"/>
              <a:buFont typeface="Roboto Mono Medium"/>
              <a:buChar char="●"/>
            </a:pPr>
            <a:r>
              <a:rPr lang="en" sz="1800">
                <a:latin typeface="Roboto Mono Medium"/>
                <a:ea typeface="Roboto Mono Medium"/>
                <a:cs typeface="Roboto Mono Medium"/>
                <a:sym typeface="Roboto Mono Medium"/>
              </a:rPr>
              <a:t>nnx.LSTMCell</a:t>
            </a:r>
            <a:endParaRPr sz="1800">
              <a:latin typeface="Roboto Mono Medium"/>
              <a:ea typeface="Roboto Mono Medium"/>
              <a:cs typeface="Roboto Mono Medium"/>
              <a:sym typeface="Roboto Mono Medium"/>
            </a:endParaRPr>
          </a:p>
          <a:p>
            <a:pPr indent="-342900" lvl="0" marL="457200" rtl="0" algn="l">
              <a:lnSpc>
                <a:spcPct val="115000"/>
              </a:lnSpc>
              <a:spcBef>
                <a:spcPts val="1000"/>
              </a:spcBef>
              <a:spcAft>
                <a:spcPts val="0"/>
              </a:spcAft>
              <a:buSzPts val="1800"/>
              <a:buFont typeface="Roboto Mono Medium"/>
              <a:buChar char="●"/>
            </a:pPr>
            <a:r>
              <a:rPr lang="en" sz="1800">
                <a:latin typeface="Roboto Mono Medium"/>
                <a:ea typeface="Roboto Mono Medium"/>
                <a:cs typeface="Roboto Mono Medium"/>
                <a:sym typeface="Roboto Mono Medium"/>
              </a:rPr>
              <a:t>nnx.GRUCell</a:t>
            </a:r>
            <a:endParaRPr sz="1800">
              <a:latin typeface="Roboto Mono Medium"/>
              <a:ea typeface="Roboto Mono Medium"/>
              <a:cs typeface="Roboto Mono Medium"/>
              <a:sym typeface="Roboto Mono Medium"/>
            </a:endParaRPr>
          </a:p>
          <a:p>
            <a:pPr indent="-342900" lvl="0" marL="457200" rtl="0" algn="l">
              <a:lnSpc>
                <a:spcPct val="115000"/>
              </a:lnSpc>
              <a:spcBef>
                <a:spcPts val="1000"/>
              </a:spcBef>
              <a:spcAft>
                <a:spcPts val="1000"/>
              </a:spcAft>
              <a:buSzPts val="1800"/>
              <a:buFont typeface="Roboto Mono Medium"/>
              <a:buChar char="●"/>
            </a:pPr>
            <a:r>
              <a:rPr lang="en" sz="1800">
                <a:latin typeface="Roboto Mono Medium"/>
                <a:ea typeface="Roboto Mono Medium"/>
                <a:cs typeface="Roboto Mono Medium"/>
                <a:sym typeface="Roboto Mono Medium"/>
              </a:rPr>
              <a:t>nnx.Dropout</a:t>
            </a:r>
            <a:endParaRPr sz="1800">
              <a:latin typeface="Roboto Mono Medium"/>
              <a:ea typeface="Roboto Mono Medium"/>
              <a:cs typeface="Roboto Mono Medium"/>
              <a:sym typeface="Roboto Mono Medium"/>
            </a:endParaRPr>
          </a:p>
        </p:txBody>
      </p:sp>
      <p:sp>
        <p:nvSpPr>
          <p:cNvPr id="1210" name="Google Shape;1210;p125"/>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Fundamental Neural Network Layers</a:t>
            </a:r>
            <a:endParaRPr/>
          </a:p>
        </p:txBody>
      </p:sp>
      <p:pic>
        <p:nvPicPr>
          <p:cNvPr id="1211" name="Google Shape;1211;p125"/>
          <p:cNvPicPr preferRelativeResize="0"/>
          <p:nvPr/>
        </p:nvPicPr>
        <p:blipFill>
          <a:blip r:embed="rId3">
            <a:alphaModFix/>
          </a:blip>
          <a:stretch>
            <a:fillRect/>
          </a:stretch>
        </p:blipFill>
        <p:spPr>
          <a:xfrm>
            <a:off x="5546400" y="865450"/>
            <a:ext cx="1673025" cy="1673025"/>
          </a:xfrm>
          <a:prstGeom prst="rect">
            <a:avLst/>
          </a:prstGeom>
          <a:noFill/>
          <a:ln>
            <a:noFill/>
          </a:ln>
        </p:spPr>
      </p:pic>
      <p:pic>
        <p:nvPicPr>
          <p:cNvPr id="1212" name="Google Shape;1212;p125"/>
          <p:cNvPicPr preferRelativeResize="0"/>
          <p:nvPr/>
        </p:nvPicPr>
        <p:blipFill>
          <a:blip r:embed="rId4">
            <a:alphaModFix/>
          </a:blip>
          <a:stretch>
            <a:fillRect/>
          </a:stretch>
        </p:blipFill>
        <p:spPr>
          <a:xfrm>
            <a:off x="6866400" y="2538475"/>
            <a:ext cx="2024674" cy="2024674"/>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6" name="Shape 1216"/>
        <p:cNvGrpSpPr/>
        <p:nvPr/>
      </p:nvGrpSpPr>
      <p:grpSpPr>
        <a:xfrm>
          <a:off x="0" y="0"/>
          <a:ext cx="0" cy="0"/>
          <a:chOff x="0" y="0"/>
          <a:chExt cx="0" cy="0"/>
        </a:xfrm>
      </p:grpSpPr>
      <p:sp>
        <p:nvSpPr>
          <p:cNvPr id="1217" name="Google Shape;1217;p126"/>
          <p:cNvSpPr txBox="1"/>
          <p:nvPr>
            <p:ph idx="1" type="body"/>
          </p:nvPr>
        </p:nvSpPr>
        <p:spPr>
          <a:xfrm>
            <a:off x="344500" y="1496175"/>
            <a:ext cx="4503000" cy="2630100"/>
          </a:xfrm>
          <a:prstGeom prst="rect">
            <a:avLst/>
          </a:prstGeom>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SzPts val="1800"/>
              <a:buChar char="●"/>
            </a:pPr>
            <a:r>
              <a:rPr lang="en" sz="1800"/>
              <a:t>MLPs, CNNs can be easily constructed.</a:t>
            </a:r>
            <a:endParaRPr sz="1800"/>
          </a:p>
          <a:p>
            <a:pPr indent="-342900" lvl="0" marL="457200" rtl="0" algn="l">
              <a:lnSpc>
                <a:spcPct val="115000"/>
              </a:lnSpc>
              <a:spcBef>
                <a:spcPts val="1000"/>
              </a:spcBef>
              <a:spcAft>
                <a:spcPts val="0"/>
              </a:spcAft>
              <a:buSzPts val="1800"/>
              <a:buChar char="●"/>
            </a:pPr>
            <a:r>
              <a:rPr lang="en" sz="1800"/>
              <a:t>Requires explicit specification of input and output shapes during initialization.</a:t>
            </a:r>
            <a:endParaRPr sz="1800"/>
          </a:p>
          <a:p>
            <a:pPr indent="-342900" lvl="0" marL="457200" rtl="0" algn="l">
              <a:lnSpc>
                <a:spcPct val="115000"/>
              </a:lnSpc>
              <a:spcBef>
                <a:spcPts val="1000"/>
              </a:spcBef>
              <a:spcAft>
                <a:spcPts val="1000"/>
              </a:spcAft>
              <a:buSzPts val="1800"/>
              <a:buChar char="●"/>
            </a:pPr>
            <a:r>
              <a:rPr lang="en" sz="1800"/>
              <a:t>Provision of an appropriate random number generator key for parameters.</a:t>
            </a:r>
            <a:endParaRPr sz="1800"/>
          </a:p>
        </p:txBody>
      </p:sp>
      <p:sp>
        <p:nvSpPr>
          <p:cNvPr id="1218" name="Google Shape;1218;p126"/>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Building Complex Models</a:t>
            </a:r>
            <a:endParaRPr/>
          </a:p>
        </p:txBody>
      </p:sp>
      <p:pic>
        <p:nvPicPr>
          <p:cNvPr id="1219" name="Google Shape;1219;p126"/>
          <p:cNvPicPr preferRelativeResize="0"/>
          <p:nvPr/>
        </p:nvPicPr>
        <p:blipFill>
          <a:blip r:embed="rId3">
            <a:alphaModFix/>
          </a:blip>
          <a:stretch>
            <a:fillRect/>
          </a:stretch>
        </p:blipFill>
        <p:spPr>
          <a:xfrm>
            <a:off x="5546125" y="543188"/>
            <a:ext cx="2848244" cy="405712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7" name="Shape 917"/>
        <p:cNvGrpSpPr/>
        <p:nvPr/>
      </p:nvGrpSpPr>
      <p:grpSpPr>
        <a:xfrm>
          <a:off x="0" y="0"/>
          <a:ext cx="0" cy="0"/>
          <a:chOff x="0" y="0"/>
          <a:chExt cx="0" cy="0"/>
        </a:xfrm>
      </p:grpSpPr>
      <p:sp>
        <p:nvSpPr>
          <p:cNvPr id="918" name="Google Shape;918;p91"/>
          <p:cNvSpPr txBox="1"/>
          <p:nvPr>
            <p:ph idx="1" type="body"/>
          </p:nvPr>
        </p:nvSpPr>
        <p:spPr>
          <a:xfrm>
            <a:off x="344500" y="1115175"/>
            <a:ext cx="4651200" cy="3652200"/>
          </a:xfrm>
          <a:prstGeom prst="rect">
            <a:avLst/>
          </a:prstGeom>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SzPts val="1800"/>
              <a:buChar char="●"/>
            </a:pPr>
            <a:r>
              <a:rPr lang="en" sz="1800"/>
              <a:t>Pythonic Interface</a:t>
            </a:r>
            <a:endParaRPr sz="1800"/>
          </a:p>
          <a:p>
            <a:pPr indent="-342900" lvl="1" marL="914400" rtl="0" algn="l">
              <a:lnSpc>
                <a:spcPct val="115000"/>
              </a:lnSpc>
              <a:spcBef>
                <a:spcPts val="1000"/>
              </a:spcBef>
              <a:spcAft>
                <a:spcPts val="0"/>
              </a:spcAft>
              <a:buSzPts val="1800"/>
              <a:buChar char="○"/>
            </a:pPr>
            <a:r>
              <a:rPr lang="en" sz="1800"/>
              <a:t>Use regular Python objects for defining networks.</a:t>
            </a:r>
            <a:endParaRPr sz="1800"/>
          </a:p>
          <a:p>
            <a:pPr indent="-342900" lvl="0" marL="457200" rtl="0" algn="l">
              <a:lnSpc>
                <a:spcPct val="115000"/>
              </a:lnSpc>
              <a:spcBef>
                <a:spcPts val="1000"/>
              </a:spcBef>
              <a:spcAft>
                <a:spcPts val="0"/>
              </a:spcAft>
              <a:buSzPts val="1800"/>
              <a:buChar char="●"/>
            </a:pPr>
            <a:r>
              <a:rPr lang="en" sz="1800"/>
              <a:t>Explicit State Management</a:t>
            </a:r>
            <a:endParaRPr sz="1800"/>
          </a:p>
          <a:p>
            <a:pPr indent="-342900" lvl="1" marL="914400" rtl="0" algn="l">
              <a:lnSpc>
                <a:spcPct val="115000"/>
              </a:lnSpc>
              <a:spcBef>
                <a:spcPts val="1000"/>
              </a:spcBef>
              <a:spcAft>
                <a:spcPts val="0"/>
              </a:spcAft>
              <a:buSzPts val="1800"/>
              <a:buChar char="○"/>
            </a:pPr>
            <a:r>
              <a:rPr lang="en" sz="1800"/>
              <a:t>Deliberate control over parameters and mutable variables.</a:t>
            </a:r>
            <a:endParaRPr sz="1800"/>
          </a:p>
          <a:p>
            <a:pPr indent="-342900" lvl="0" marL="457200" rtl="0" algn="l">
              <a:lnSpc>
                <a:spcPct val="115000"/>
              </a:lnSpc>
              <a:spcBef>
                <a:spcPts val="1000"/>
              </a:spcBef>
              <a:spcAft>
                <a:spcPts val="0"/>
              </a:spcAft>
              <a:buSzPts val="1800"/>
              <a:buChar char="●"/>
            </a:pPr>
            <a:r>
              <a:rPr lang="en" sz="1800"/>
              <a:t>Python Graph</a:t>
            </a:r>
            <a:r>
              <a:rPr lang="en" sz="1800"/>
              <a:t> Data Structure</a:t>
            </a:r>
            <a:endParaRPr sz="1800"/>
          </a:p>
          <a:p>
            <a:pPr indent="-342900" lvl="1" marL="914400" rtl="0" algn="l">
              <a:lnSpc>
                <a:spcPct val="115000"/>
              </a:lnSpc>
              <a:spcBef>
                <a:spcPts val="1000"/>
              </a:spcBef>
              <a:spcAft>
                <a:spcPts val="1000"/>
              </a:spcAft>
              <a:buSzPts val="1800"/>
              <a:buChar char="○"/>
            </a:pPr>
            <a:r>
              <a:rPr lang="en" sz="1800"/>
              <a:t>Enables reference sharing and mutability.</a:t>
            </a:r>
            <a:endParaRPr sz="1800"/>
          </a:p>
        </p:txBody>
      </p:sp>
      <p:sp>
        <p:nvSpPr>
          <p:cNvPr id="919" name="Google Shape;919;p91"/>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Key Design Principles</a:t>
            </a:r>
            <a:endParaRPr/>
          </a:p>
        </p:txBody>
      </p:sp>
      <p:pic>
        <p:nvPicPr>
          <p:cNvPr id="920" name="Google Shape;920;p91"/>
          <p:cNvPicPr preferRelativeResize="0"/>
          <p:nvPr/>
        </p:nvPicPr>
        <p:blipFill>
          <a:blip r:embed="rId3">
            <a:alphaModFix/>
          </a:blip>
          <a:stretch>
            <a:fillRect/>
          </a:stretch>
        </p:blipFill>
        <p:spPr>
          <a:xfrm>
            <a:off x="5148100" y="933975"/>
            <a:ext cx="3843499" cy="3843499"/>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3" name="Shape 1223"/>
        <p:cNvGrpSpPr/>
        <p:nvPr/>
      </p:nvGrpSpPr>
      <p:grpSpPr>
        <a:xfrm>
          <a:off x="0" y="0"/>
          <a:ext cx="0" cy="0"/>
          <a:chOff x="0" y="0"/>
          <a:chExt cx="0" cy="0"/>
        </a:xfrm>
      </p:grpSpPr>
      <p:sp>
        <p:nvSpPr>
          <p:cNvPr id="1224" name="Google Shape;1224;p127"/>
          <p:cNvSpPr txBox="1"/>
          <p:nvPr>
            <p:ph idx="1" type="body"/>
          </p:nvPr>
        </p:nvSpPr>
        <p:spPr>
          <a:xfrm>
            <a:off x="344500" y="1115175"/>
            <a:ext cx="4469100" cy="2501700"/>
          </a:xfrm>
          <a:prstGeom prst="rect">
            <a:avLst/>
          </a:prstGeom>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SzPts val="1800"/>
              <a:buChar char="●"/>
            </a:pPr>
            <a:r>
              <a:rPr lang="en" sz="1800"/>
              <a:t>Example of defining a CNN for digit classification using Flax NNX.</a:t>
            </a:r>
            <a:endParaRPr sz="1800"/>
          </a:p>
          <a:p>
            <a:pPr indent="-342900" lvl="0" marL="457200" rtl="0" algn="l">
              <a:lnSpc>
                <a:spcPct val="115000"/>
              </a:lnSpc>
              <a:spcBef>
                <a:spcPts val="1000"/>
              </a:spcBef>
              <a:spcAft>
                <a:spcPts val="1000"/>
              </a:spcAft>
              <a:buSzPts val="1800"/>
              <a:buChar char="●"/>
            </a:pPr>
            <a:r>
              <a:rPr lang="en" sz="1800"/>
              <a:t>Covers loading the MNIST dataset, defining the CNN model, creating an optimizer using Optax, defining the training loop, and evaluating the model.</a:t>
            </a:r>
            <a:endParaRPr sz="1800"/>
          </a:p>
        </p:txBody>
      </p:sp>
      <p:sp>
        <p:nvSpPr>
          <p:cNvPr id="1225" name="Google Shape;1225;p127"/>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MNIST Tutorial</a:t>
            </a:r>
            <a:endParaRPr/>
          </a:p>
        </p:txBody>
      </p:sp>
      <p:pic>
        <p:nvPicPr>
          <p:cNvPr id="1226" name="Google Shape;1226;p127"/>
          <p:cNvPicPr preferRelativeResize="0"/>
          <p:nvPr/>
        </p:nvPicPr>
        <p:blipFill>
          <a:blip r:embed="rId3">
            <a:alphaModFix/>
          </a:blip>
          <a:stretch>
            <a:fillRect/>
          </a:stretch>
        </p:blipFill>
        <p:spPr>
          <a:xfrm>
            <a:off x="5445975" y="672225"/>
            <a:ext cx="3084525" cy="3105750"/>
          </a:xfrm>
          <a:prstGeom prst="rect">
            <a:avLst/>
          </a:prstGeom>
          <a:noFill/>
          <a:ln>
            <a:noFill/>
          </a:ln>
        </p:spPr>
      </p:pic>
      <p:sp>
        <p:nvSpPr>
          <p:cNvPr id="1227" name="Google Shape;1227;p127"/>
          <p:cNvSpPr txBox="1"/>
          <p:nvPr/>
        </p:nvSpPr>
        <p:spPr>
          <a:xfrm>
            <a:off x="0" y="4164875"/>
            <a:ext cx="91440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chemeClr val="dk1"/>
                </a:solidFill>
                <a:latin typeface="Roboto Mono"/>
                <a:ea typeface="Roboto Mono"/>
                <a:cs typeface="Roboto Mono"/>
                <a:sym typeface="Roboto Mono"/>
              </a:rPr>
              <a:t>https://flax.readthedocs.io/en/latest/mnist_tutorial.html</a:t>
            </a:r>
            <a:endParaRPr sz="1800">
              <a:solidFill>
                <a:schemeClr val="dk1"/>
              </a:solidFill>
              <a:latin typeface="Roboto Mono"/>
              <a:ea typeface="Roboto Mono"/>
              <a:cs typeface="Roboto Mono"/>
              <a:sym typeface="Roboto Mono"/>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1" name="Shape 1231"/>
        <p:cNvGrpSpPr/>
        <p:nvPr/>
      </p:nvGrpSpPr>
      <p:grpSpPr>
        <a:xfrm>
          <a:off x="0" y="0"/>
          <a:ext cx="0" cy="0"/>
          <a:chOff x="0" y="0"/>
          <a:chExt cx="0" cy="0"/>
        </a:xfrm>
      </p:grpSpPr>
      <p:sp>
        <p:nvSpPr>
          <p:cNvPr id="1232" name="Google Shape;1232;p128"/>
          <p:cNvSpPr txBox="1"/>
          <p:nvPr>
            <p:ph type="title"/>
          </p:nvPr>
        </p:nvSpPr>
        <p:spPr>
          <a:xfrm>
            <a:off x="962188" y="2048788"/>
            <a:ext cx="7877100" cy="85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Flax NNX and the JAX AI Stack</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6" name="Shape 1236"/>
        <p:cNvGrpSpPr/>
        <p:nvPr/>
      </p:nvGrpSpPr>
      <p:grpSpPr>
        <a:xfrm>
          <a:off x="0" y="0"/>
          <a:ext cx="0" cy="0"/>
          <a:chOff x="0" y="0"/>
          <a:chExt cx="0" cy="0"/>
        </a:xfrm>
      </p:grpSpPr>
      <p:sp>
        <p:nvSpPr>
          <p:cNvPr id="1237" name="Google Shape;1237;p129"/>
          <p:cNvSpPr txBox="1"/>
          <p:nvPr>
            <p:ph idx="1" type="body"/>
          </p:nvPr>
        </p:nvSpPr>
        <p:spPr>
          <a:xfrm>
            <a:off x="344500" y="1115175"/>
            <a:ext cx="4469100" cy="3523800"/>
          </a:xfrm>
          <a:prstGeom prst="rect">
            <a:avLst/>
          </a:prstGeom>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SzPts val="1800"/>
              <a:buChar char="●"/>
            </a:pPr>
            <a:r>
              <a:rPr b="1" lang="en" sz="1800"/>
              <a:t>JAX</a:t>
            </a:r>
            <a:r>
              <a:rPr lang="en" sz="1800"/>
              <a:t>: Array operations and program transformations.</a:t>
            </a:r>
            <a:endParaRPr sz="1800"/>
          </a:p>
          <a:p>
            <a:pPr indent="-342900" lvl="0" marL="457200" rtl="0" algn="l">
              <a:lnSpc>
                <a:spcPct val="115000"/>
              </a:lnSpc>
              <a:spcBef>
                <a:spcPts val="1000"/>
              </a:spcBef>
              <a:spcAft>
                <a:spcPts val="0"/>
              </a:spcAft>
              <a:buSzPts val="1800"/>
              <a:buChar char="●"/>
            </a:pPr>
            <a:r>
              <a:rPr b="1" lang="en" sz="1800"/>
              <a:t>Flax NNX</a:t>
            </a:r>
            <a:r>
              <a:rPr lang="en" sz="1800"/>
              <a:t>: Building neural networks.</a:t>
            </a:r>
            <a:endParaRPr sz="1800"/>
          </a:p>
          <a:p>
            <a:pPr indent="-342900" lvl="0" marL="457200" rtl="0" algn="l">
              <a:lnSpc>
                <a:spcPct val="115000"/>
              </a:lnSpc>
              <a:spcBef>
                <a:spcPts val="1000"/>
              </a:spcBef>
              <a:spcAft>
                <a:spcPts val="0"/>
              </a:spcAft>
              <a:buSzPts val="1800"/>
              <a:buChar char="●"/>
            </a:pPr>
            <a:r>
              <a:rPr b="1" lang="en" sz="1800"/>
              <a:t>Optax</a:t>
            </a:r>
            <a:r>
              <a:rPr lang="en" sz="1800"/>
              <a:t>: Gradient processing and optimization.</a:t>
            </a:r>
            <a:endParaRPr sz="1800"/>
          </a:p>
          <a:p>
            <a:pPr indent="-342900" lvl="0" marL="457200" rtl="0" algn="l">
              <a:lnSpc>
                <a:spcPct val="115000"/>
              </a:lnSpc>
              <a:spcBef>
                <a:spcPts val="1000"/>
              </a:spcBef>
              <a:spcAft>
                <a:spcPts val="0"/>
              </a:spcAft>
              <a:buSzPts val="1800"/>
              <a:buChar char="●"/>
            </a:pPr>
            <a:r>
              <a:rPr b="1" lang="en" sz="1800"/>
              <a:t>Orbax</a:t>
            </a:r>
            <a:r>
              <a:rPr lang="en" sz="1800"/>
              <a:t>: Checkpointing and persistence.</a:t>
            </a:r>
            <a:endParaRPr sz="1800"/>
          </a:p>
          <a:p>
            <a:pPr indent="-342900" lvl="0" marL="457200" rtl="0" algn="l">
              <a:lnSpc>
                <a:spcPct val="115000"/>
              </a:lnSpc>
              <a:spcBef>
                <a:spcPts val="1000"/>
              </a:spcBef>
              <a:spcAft>
                <a:spcPts val="1000"/>
              </a:spcAft>
              <a:buSzPts val="1800"/>
              <a:buChar char="●"/>
            </a:pPr>
            <a:r>
              <a:rPr b="1" lang="en" sz="1800"/>
              <a:t>ml_dtypes</a:t>
            </a:r>
            <a:r>
              <a:rPr lang="en" sz="1800"/>
              <a:t>: NumPy dtype extensions for machine learning.</a:t>
            </a:r>
            <a:endParaRPr sz="1800"/>
          </a:p>
        </p:txBody>
      </p:sp>
      <p:sp>
        <p:nvSpPr>
          <p:cNvPr id="1238" name="Google Shape;1238;p129"/>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rPr>
              <a:t>Flax NNX and the JAX AI Stack</a:t>
            </a:r>
            <a:endParaRPr/>
          </a:p>
        </p:txBody>
      </p:sp>
      <p:sp>
        <p:nvSpPr>
          <p:cNvPr id="1239" name="Google Shape;1239;p129"/>
          <p:cNvSpPr txBox="1"/>
          <p:nvPr/>
        </p:nvSpPr>
        <p:spPr>
          <a:xfrm>
            <a:off x="0" y="4164875"/>
            <a:ext cx="91440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sz="1800">
              <a:solidFill>
                <a:schemeClr val="dk1"/>
              </a:solidFill>
              <a:latin typeface="Roboto Mono"/>
              <a:ea typeface="Roboto Mono"/>
              <a:cs typeface="Roboto Mono"/>
              <a:sym typeface="Roboto Mono"/>
            </a:endParaRPr>
          </a:p>
        </p:txBody>
      </p:sp>
      <p:graphicFrame>
        <p:nvGraphicFramePr>
          <p:cNvPr id="1240" name="Google Shape;1240;p129"/>
          <p:cNvGraphicFramePr/>
          <p:nvPr/>
        </p:nvGraphicFramePr>
        <p:xfrm>
          <a:off x="5153650" y="1757025"/>
          <a:ext cx="3000000" cy="3000000"/>
        </p:xfrm>
        <a:graphic>
          <a:graphicData uri="http://schemas.openxmlformats.org/drawingml/2006/table">
            <a:tbl>
              <a:tblPr>
                <a:noFill/>
                <a:tableStyleId>{9AB3062C-0B20-45C0-ACC1-BDFF6C5823B5}</a:tableStyleId>
              </a:tblPr>
              <a:tblGrid>
                <a:gridCol w="1234125"/>
                <a:gridCol w="1234125"/>
                <a:gridCol w="1234125"/>
              </a:tblGrid>
              <a:tr h="355600">
                <a:tc>
                  <a:txBody>
                    <a:bodyPr/>
                    <a:lstStyle/>
                    <a:p>
                      <a:pPr indent="0" lvl="0" marL="0" rtl="0" algn="ctr">
                        <a:spcBef>
                          <a:spcPts val="0"/>
                        </a:spcBef>
                        <a:spcAft>
                          <a:spcPts val="0"/>
                        </a:spcAft>
                        <a:buNone/>
                      </a:pPr>
                      <a:r>
                        <a:rPr lang="en"/>
                        <a:t>Flax NNX</a:t>
                      </a:r>
                      <a:endParaRPr/>
                    </a:p>
                  </a:txBody>
                  <a:tcPr marT="91425" marB="91425" marR="91425" marL="91425" anchor="ctr">
                    <a:lnL cap="flat" cmpd="sng" w="76200">
                      <a:solidFill>
                        <a:srgbClr val="FFFFFF"/>
                      </a:solidFill>
                      <a:prstDash val="solid"/>
                      <a:round/>
                      <a:headEnd len="sm" w="sm" type="none"/>
                      <a:tailEnd len="sm" w="sm" type="none"/>
                    </a:lnL>
                    <a:lnR cap="flat" cmpd="sng" w="76200">
                      <a:solidFill>
                        <a:srgbClr val="FFFFFF"/>
                      </a:solidFill>
                      <a:prstDash val="solid"/>
                      <a:round/>
                      <a:headEnd len="sm" w="sm" type="none"/>
                      <a:tailEnd len="sm" w="sm" type="none"/>
                    </a:lnR>
                    <a:lnT cap="flat" cmpd="sng" w="76200">
                      <a:solidFill>
                        <a:srgbClr val="FFFFFF"/>
                      </a:solidFill>
                      <a:prstDash val="solid"/>
                      <a:round/>
                      <a:headEnd len="sm" w="sm" type="none"/>
                      <a:tailEnd len="sm" w="sm" type="none"/>
                    </a:lnT>
                    <a:lnB cap="flat" cmpd="sng" w="76200">
                      <a:solidFill>
                        <a:srgbClr val="FFFFFF"/>
                      </a:solidFill>
                      <a:prstDash val="solid"/>
                      <a:round/>
                      <a:headEnd len="sm" w="sm" type="none"/>
                      <a:tailEnd len="sm" w="sm" type="none"/>
                    </a:lnB>
                    <a:solidFill>
                      <a:srgbClr val="B6D7A8"/>
                    </a:solidFill>
                  </a:tcPr>
                </a:tc>
                <a:tc>
                  <a:txBody>
                    <a:bodyPr/>
                    <a:lstStyle/>
                    <a:p>
                      <a:pPr indent="0" lvl="0" marL="0" rtl="0" algn="ctr">
                        <a:spcBef>
                          <a:spcPts val="0"/>
                        </a:spcBef>
                        <a:spcAft>
                          <a:spcPts val="0"/>
                        </a:spcAft>
                        <a:buNone/>
                      </a:pPr>
                      <a:r>
                        <a:rPr lang="en"/>
                        <a:t>Orbax</a:t>
                      </a:r>
                      <a:endParaRPr/>
                    </a:p>
                  </a:txBody>
                  <a:tcPr marT="91425" marB="91425" marR="91425" marL="91425" anchor="ctr">
                    <a:lnL cap="flat" cmpd="sng" w="76200">
                      <a:solidFill>
                        <a:srgbClr val="FFFFFF"/>
                      </a:solidFill>
                      <a:prstDash val="solid"/>
                      <a:round/>
                      <a:headEnd len="sm" w="sm" type="none"/>
                      <a:tailEnd len="sm" w="sm" type="none"/>
                    </a:lnL>
                    <a:lnR cap="flat" cmpd="sng" w="76200">
                      <a:solidFill>
                        <a:srgbClr val="FFFFFF"/>
                      </a:solidFill>
                      <a:prstDash val="solid"/>
                      <a:round/>
                      <a:headEnd len="sm" w="sm" type="none"/>
                      <a:tailEnd len="sm" w="sm" type="none"/>
                    </a:lnR>
                    <a:lnT cap="flat" cmpd="sng" w="76200">
                      <a:solidFill>
                        <a:srgbClr val="FFFFFF"/>
                      </a:solidFill>
                      <a:prstDash val="solid"/>
                      <a:round/>
                      <a:headEnd len="sm" w="sm" type="none"/>
                      <a:tailEnd len="sm" w="sm" type="none"/>
                    </a:lnT>
                    <a:lnB cap="flat" cmpd="sng" w="76200">
                      <a:solidFill>
                        <a:srgbClr val="FFFFFF"/>
                      </a:solidFill>
                      <a:prstDash val="solid"/>
                      <a:round/>
                      <a:headEnd len="sm" w="sm" type="none"/>
                      <a:tailEnd len="sm" w="sm" type="none"/>
                    </a:lnB>
                    <a:solidFill>
                      <a:srgbClr val="D9EAD3"/>
                    </a:solidFill>
                  </a:tcPr>
                </a:tc>
                <a:tc>
                  <a:txBody>
                    <a:bodyPr/>
                    <a:lstStyle/>
                    <a:p>
                      <a:pPr indent="0" lvl="0" marL="0" rtl="0" algn="ctr">
                        <a:spcBef>
                          <a:spcPts val="0"/>
                        </a:spcBef>
                        <a:spcAft>
                          <a:spcPts val="0"/>
                        </a:spcAft>
                        <a:buNone/>
                      </a:pPr>
                      <a:r>
                        <a:rPr lang="en"/>
                        <a:t>Optax</a:t>
                      </a:r>
                      <a:endParaRPr/>
                    </a:p>
                  </a:txBody>
                  <a:tcPr marT="91425" marB="91425" marR="91425" marL="91425" anchor="ctr">
                    <a:lnL cap="flat" cmpd="sng" w="76200">
                      <a:solidFill>
                        <a:srgbClr val="FFFFFF"/>
                      </a:solidFill>
                      <a:prstDash val="solid"/>
                      <a:round/>
                      <a:headEnd len="sm" w="sm" type="none"/>
                      <a:tailEnd len="sm" w="sm" type="none"/>
                    </a:lnL>
                    <a:lnR cap="flat" cmpd="sng" w="76200">
                      <a:solidFill>
                        <a:srgbClr val="FFFFFF"/>
                      </a:solidFill>
                      <a:prstDash val="solid"/>
                      <a:round/>
                      <a:headEnd len="sm" w="sm" type="none"/>
                      <a:tailEnd len="sm" w="sm" type="none"/>
                    </a:lnR>
                    <a:lnT cap="flat" cmpd="sng" w="76200">
                      <a:solidFill>
                        <a:srgbClr val="FFFFFF"/>
                      </a:solidFill>
                      <a:prstDash val="solid"/>
                      <a:round/>
                      <a:headEnd len="sm" w="sm" type="none"/>
                      <a:tailEnd len="sm" w="sm" type="none"/>
                    </a:lnT>
                    <a:lnB cap="flat" cmpd="sng" w="76200">
                      <a:solidFill>
                        <a:srgbClr val="FFFFFF"/>
                      </a:solidFill>
                      <a:prstDash val="solid"/>
                      <a:round/>
                      <a:headEnd len="sm" w="sm" type="none"/>
                      <a:tailEnd len="sm" w="sm" type="none"/>
                    </a:lnB>
                    <a:solidFill>
                      <a:srgbClr val="D9EAD3"/>
                    </a:solidFill>
                  </a:tcPr>
                </a:tc>
              </a:tr>
              <a:tr h="355600">
                <a:tc gridSpan="3">
                  <a:txBody>
                    <a:bodyPr/>
                    <a:lstStyle/>
                    <a:p>
                      <a:pPr indent="0" lvl="0" marL="0" rtl="0" algn="ctr">
                        <a:spcBef>
                          <a:spcPts val="0"/>
                        </a:spcBef>
                        <a:spcAft>
                          <a:spcPts val="0"/>
                        </a:spcAft>
                        <a:buNone/>
                      </a:pPr>
                      <a:r>
                        <a:rPr lang="en"/>
                        <a:t>JAX</a:t>
                      </a:r>
                      <a:endParaRPr/>
                    </a:p>
                  </a:txBody>
                  <a:tcPr marT="91425" marB="91425" marR="91425" marL="91425" anchor="ctr">
                    <a:lnL cap="flat" cmpd="sng" w="76200">
                      <a:solidFill>
                        <a:srgbClr val="FFFFFF"/>
                      </a:solidFill>
                      <a:prstDash val="solid"/>
                      <a:round/>
                      <a:headEnd len="sm" w="sm" type="none"/>
                      <a:tailEnd len="sm" w="sm" type="none"/>
                    </a:lnL>
                    <a:lnR cap="flat" cmpd="sng" w="76200">
                      <a:solidFill>
                        <a:srgbClr val="FFFFFF"/>
                      </a:solidFill>
                      <a:prstDash val="solid"/>
                      <a:round/>
                      <a:headEnd len="sm" w="sm" type="none"/>
                      <a:tailEnd len="sm" w="sm" type="none"/>
                    </a:lnR>
                    <a:lnT cap="flat" cmpd="sng" w="76200">
                      <a:solidFill>
                        <a:srgbClr val="FFFFFF"/>
                      </a:solidFill>
                      <a:prstDash val="solid"/>
                      <a:round/>
                      <a:headEnd len="sm" w="sm" type="none"/>
                      <a:tailEnd len="sm" w="sm" type="none"/>
                    </a:lnT>
                    <a:lnB cap="flat" cmpd="sng" w="76200">
                      <a:solidFill>
                        <a:srgbClr val="FFFFFF"/>
                      </a:solidFill>
                      <a:prstDash val="solid"/>
                      <a:round/>
                      <a:headEnd len="sm" w="sm" type="none"/>
                      <a:tailEnd len="sm" w="sm" type="none"/>
                    </a:lnB>
                    <a:solidFill>
                      <a:srgbClr val="C9DAF8"/>
                    </a:solidFill>
                  </a:tcPr>
                </a:tc>
                <a:tc hMerge="1"/>
                <a:tc hMerge="1"/>
              </a:tr>
              <a:tr h="355600">
                <a:tc gridSpan="3">
                  <a:txBody>
                    <a:bodyPr/>
                    <a:lstStyle/>
                    <a:p>
                      <a:pPr indent="0" lvl="0" marL="0" rtl="0" algn="ctr">
                        <a:spcBef>
                          <a:spcPts val="0"/>
                        </a:spcBef>
                        <a:spcAft>
                          <a:spcPts val="0"/>
                        </a:spcAft>
                        <a:buNone/>
                      </a:pPr>
                      <a:r>
                        <a:rPr lang="en"/>
                        <a:t>XLA</a:t>
                      </a:r>
                      <a:endParaRPr/>
                    </a:p>
                  </a:txBody>
                  <a:tcPr marT="91425" marB="91425" marR="91425" marL="91425" anchor="ctr">
                    <a:lnL cap="flat" cmpd="sng" w="76200">
                      <a:solidFill>
                        <a:srgbClr val="FFFFFF"/>
                      </a:solidFill>
                      <a:prstDash val="solid"/>
                      <a:round/>
                      <a:headEnd len="sm" w="sm" type="none"/>
                      <a:tailEnd len="sm" w="sm" type="none"/>
                    </a:lnL>
                    <a:lnR cap="flat" cmpd="sng" w="76200">
                      <a:solidFill>
                        <a:srgbClr val="FFFFFF"/>
                      </a:solidFill>
                      <a:prstDash val="solid"/>
                      <a:round/>
                      <a:headEnd len="sm" w="sm" type="none"/>
                      <a:tailEnd len="sm" w="sm" type="none"/>
                    </a:lnR>
                    <a:lnT cap="flat" cmpd="sng" w="76200">
                      <a:solidFill>
                        <a:srgbClr val="FFFFFF"/>
                      </a:solidFill>
                      <a:prstDash val="solid"/>
                      <a:round/>
                      <a:headEnd len="sm" w="sm" type="none"/>
                      <a:tailEnd len="sm" w="sm" type="none"/>
                    </a:lnT>
                    <a:lnB cap="flat" cmpd="sng" w="76200">
                      <a:solidFill>
                        <a:srgbClr val="FFFFFF"/>
                      </a:solidFill>
                      <a:prstDash val="solid"/>
                      <a:round/>
                      <a:headEnd len="sm" w="sm" type="none"/>
                      <a:tailEnd len="sm" w="sm" type="none"/>
                    </a:lnB>
                    <a:solidFill>
                      <a:srgbClr val="FCE5CD"/>
                    </a:solidFill>
                  </a:tcPr>
                </a:tc>
                <a:tc hMerge="1"/>
                <a:tc hMerge="1"/>
              </a:tr>
              <a:tr h="355600">
                <a:tc gridSpan="3">
                  <a:txBody>
                    <a:bodyPr/>
                    <a:lstStyle/>
                    <a:p>
                      <a:pPr indent="0" lvl="0" marL="0" rtl="0" algn="ctr">
                        <a:spcBef>
                          <a:spcPts val="0"/>
                        </a:spcBef>
                        <a:spcAft>
                          <a:spcPts val="0"/>
                        </a:spcAft>
                        <a:buNone/>
                      </a:pPr>
                      <a:r>
                        <a:rPr lang="en"/>
                        <a:t>CPU/GPU/TPU</a:t>
                      </a:r>
                      <a:endParaRPr/>
                    </a:p>
                  </a:txBody>
                  <a:tcPr marT="91425" marB="91425" marR="91425" marL="91425" anchor="ctr">
                    <a:lnL cap="flat" cmpd="sng" w="76200">
                      <a:solidFill>
                        <a:srgbClr val="FFFFFF"/>
                      </a:solidFill>
                      <a:prstDash val="solid"/>
                      <a:round/>
                      <a:headEnd len="sm" w="sm" type="none"/>
                      <a:tailEnd len="sm" w="sm" type="none"/>
                    </a:lnL>
                    <a:lnR cap="flat" cmpd="sng" w="76200">
                      <a:solidFill>
                        <a:srgbClr val="FFFFFF"/>
                      </a:solidFill>
                      <a:prstDash val="solid"/>
                      <a:round/>
                      <a:headEnd len="sm" w="sm" type="none"/>
                      <a:tailEnd len="sm" w="sm" type="none"/>
                    </a:lnR>
                    <a:lnT cap="flat" cmpd="sng" w="76200">
                      <a:solidFill>
                        <a:srgbClr val="FFFFFF"/>
                      </a:solidFill>
                      <a:prstDash val="solid"/>
                      <a:round/>
                      <a:headEnd len="sm" w="sm" type="none"/>
                      <a:tailEnd len="sm" w="sm" type="none"/>
                    </a:lnT>
                    <a:lnB cap="flat" cmpd="sng" w="76200">
                      <a:solidFill>
                        <a:srgbClr val="FFFFFF"/>
                      </a:solidFill>
                      <a:prstDash val="solid"/>
                      <a:round/>
                      <a:headEnd len="sm" w="sm" type="none"/>
                      <a:tailEnd len="sm" w="sm" type="none"/>
                    </a:lnB>
                    <a:solidFill>
                      <a:srgbClr val="D9D2E9"/>
                    </a:solidFill>
                  </a:tcPr>
                </a:tc>
                <a:tc hMerge="1"/>
                <a:tc hMerge="1"/>
              </a:tr>
            </a:tbl>
          </a:graphicData>
        </a:graphic>
      </p:graphicFrame>
      <p:sp>
        <p:nvSpPr>
          <p:cNvPr id="1241" name="Google Shape;1241;p129"/>
          <p:cNvSpPr/>
          <p:nvPr/>
        </p:nvSpPr>
        <p:spPr>
          <a:xfrm>
            <a:off x="5160659" y="1114456"/>
            <a:ext cx="1221000" cy="696900"/>
          </a:xfrm>
          <a:prstGeom prst="downArrow">
            <a:avLst>
              <a:gd fmla="val 50000" name="adj1"/>
              <a:gd fmla="val 50000" name="adj2"/>
            </a:avLst>
          </a:prstGeom>
          <a:solidFill>
            <a:srgbClr val="F8F9FA"/>
          </a:solidFill>
          <a:ln cap="flat" cmpd="sng" w="9525">
            <a:solidFill>
              <a:srgbClr val="BDC1C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Roboto"/>
                <a:ea typeface="Roboto"/>
                <a:cs typeface="Roboto"/>
                <a:sym typeface="Roboto"/>
              </a:rPr>
              <a:t>Grain</a:t>
            </a:r>
            <a:endParaRPr b="0" i="0" sz="1400" u="none" cap="none" strike="noStrike">
              <a:solidFill>
                <a:srgbClr val="000000"/>
              </a:solidFill>
              <a:latin typeface="Roboto"/>
              <a:ea typeface="Roboto"/>
              <a:cs typeface="Roboto"/>
              <a:sym typeface="Roboto"/>
            </a:endParaRPr>
          </a:p>
        </p:txBody>
      </p:sp>
      <p:sp>
        <p:nvSpPr>
          <p:cNvPr id="1242" name="Google Shape;1242;p129"/>
          <p:cNvSpPr txBox="1"/>
          <p:nvPr/>
        </p:nvSpPr>
        <p:spPr>
          <a:xfrm>
            <a:off x="0" y="4637006"/>
            <a:ext cx="91440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chemeClr val="dk1"/>
                </a:solidFill>
                <a:latin typeface="Roboto Mono"/>
                <a:ea typeface="Roboto Mono"/>
                <a:cs typeface="Roboto Mono"/>
                <a:sym typeface="Roboto Mono"/>
              </a:rPr>
              <a:t>https://docs.jaxstack.ai</a:t>
            </a:r>
            <a:endParaRPr sz="1800">
              <a:solidFill>
                <a:schemeClr val="dk1"/>
              </a:solidFill>
              <a:latin typeface="Roboto Mono"/>
              <a:ea typeface="Roboto Mono"/>
              <a:cs typeface="Roboto Mono"/>
              <a:sym typeface="Roboto Mono"/>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6" name="Shape 1246"/>
        <p:cNvGrpSpPr/>
        <p:nvPr/>
      </p:nvGrpSpPr>
      <p:grpSpPr>
        <a:xfrm>
          <a:off x="0" y="0"/>
          <a:ext cx="0" cy="0"/>
          <a:chOff x="0" y="0"/>
          <a:chExt cx="0" cy="0"/>
        </a:xfrm>
      </p:grpSpPr>
      <p:sp>
        <p:nvSpPr>
          <p:cNvPr id="1247" name="Google Shape;1247;p130"/>
          <p:cNvSpPr txBox="1"/>
          <p:nvPr>
            <p:ph type="title"/>
          </p:nvPr>
        </p:nvSpPr>
        <p:spPr>
          <a:xfrm>
            <a:off x="962188" y="2048788"/>
            <a:ext cx="7877100" cy="85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Comparing Flax NNX with PyTorch</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1" name="Shape 1251"/>
        <p:cNvGrpSpPr/>
        <p:nvPr/>
      </p:nvGrpSpPr>
      <p:grpSpPr>
        <a:xfrm>
          <a:off x="0" y="0"/>
          <a:ext cx="0" cy="0"/>
          <a:chOff x="0" y="0"/>
          <a:chExt cx="0" cy="0"/>
        </a:xfrm>
      </p:grpSpPr>
      <p:sp>
        <p:nvSpPr>
          <p:cNvPr id="1252" name="Google Shape;1252;p131"/>
          <p:cNvSpPr txBox="1"/>
          <p:nvPr>
            <p:ph idx="1" type="body"/>
          </p:nvPr>
        </p:nvSpPr>
        <p:spPr>
          <a:xfrm>
            <a:off x="344500" y="1343775"/>
            <a:ext cx="4935600" cy="2311500"/>
          </a:xfrm>
          <a:prstGeom prst="rect">
            <a:avLst/>
          </a:prstGeom>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SzPts val="1800"/>
              <a:buChar char="●"/>
            </a:pPr>
            <a:r>
              <a:rPr lang="en" sz="1800"/>
              <a:t>Both use class-based structures for defining models.</a:t>
            </a:r>
            <a:endParaRPr sz="1800"/>
          </a:p>
          <a:p>
            <a:pPr indent="-342900" lvl="0" marL="457200" rtl="0" algn="l">
              <a:lnSpc>
                <a:spcPct val="115000"/>
              </a:lnSpc>
              <a:spcBef>
                <a:spcPts val="1000"/>
              </a:spcBef>
              <a:spcAft>
                <a:spcPts val="0"/>
              </a:spcAft>
              <a:buSzPts val="1800"/>
              <a:buChar char="●"/>
            </a:pPr>
            <a:r>
              <a:rPr lang="en" sz="1800"/>
              <a:t>Similarities in </a:t>
            </a:r>
            <a:r>
              <a:rPr lang="en" sz="1800">
                <a:latin typeface="Roboto Mono Medium"/>
                <a:ea typeface="Roboto Mono Medium"/>
                <a:cs typeface="Roboto Mono Medium"/>
                <a:sym typeface="Roboto Mono Medium"/>
              </a:rPr>
              <a:t>__init__</a:t>
            </a:r>
            <a:r>
              <a:rPr lang="en" sz="1800"/>
              <a:t> and forward pass methods (</a:t>
            </a:r>
            <a:r>
              <a:rPr lang="en" sz="1800">
                <a:latin typeface="Roboto Mono Medium"/>
                <a:ea typeface="Roboto Mono Medium"/>
                <a:cs typeface="Roboto Mono Medium"/>
                <a:sym typeface="Roboto Mono Medium"/>
              </a:rPr>
              <a:t>__call__</a:t>
            </a:r>
            <a:r>
              <a:rPr lang="en" sz="1800"/>
              <a:t> in NNX).</a:t>
            </a:r>
            <a:endParaRPr sz="1800"/>
          </a:p>
          <a:p>
            <a:pPr indent="-342900" lvl="0" marL="457200" rtl="0" algn="l">
              <a:lnSpc>
                <a:spcPct val="115000"/>
              </a:lnSpc>
              <a:spcBef>
                <a:spcPts val="1000"/>
              </a:spcBef>
              <a:spcAft>
                <a:spcPts val="1000"/>
              </a:spcAft>
              <a:buSzPts val="1800"/>
              <a:buChar char="●"/>
            </a:pPr>
            <a:r>
              <a:rPr lang="en" sz="1800"/>
              <a:t>Key difference: explicit vs. implicit random number generation.</a:t>
            </a:r>
            <a:endParaRPr sz="1800"/>
          </a:p>
        </p:txBody>
      </p:sp>
      <p:sp>
        <p:nvSpPr>
          <p:cNvPr id="1253" name="Google Shape;1253;p131"/>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Comparison with PyTorch: High-Level</a:t>
            </a:r>
            <a:endParaRPr/>
          </a:p>
        </p:txBody>
      </p:sp>
      <p:sp>
        <p:nvSpPr>
          <p:cNvPr id="1254" name="Google Shape;1254;p131"/>
          <p:cNvSpPr txBox="1"/>
          <p:nvPr/>
        </p:nvSpPr>
        <p:spPr>
          <a:xfrm>
            <a:off x="0" y="4164875"/>
            <a:ext cx="91440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sz="1800">
              <a:solidFill>
                <a:schemeClr val="dk1"/>
              </a:solidFill>
              <a:latin typeface="Roboto Mono"/>
              <a:ea typeface="Roboto Mono"/>
              <a:cs typeface="Roboto Mono"/>
              <a:sym typeface="Roboto Mono"/>
            </a:endParaRPr>
          </a:p>
        </p:txBody>
      </p:sp>
      <p:sp>
        <p:nvSpPr>
          <p:cNvPr id="1255" name="Google Shape;1255;p131"/>
          <p:cNvSpPr txBox="1"/>
          <p:nvPr/>
        </p:nvSpPr>
        <p:spPr>
          <a:xfrm>
            <a:off x="512075" y="4824875"/>
            <a:ext cx="65544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rgbClr val="80868B"/>
                </a:solidFill>
                <a:latin typeface="Roboto"/>
                <a:ea typeface="Roboto"/>
                <a:cs typeface="Roboto"/>
                <a:sym typeface="Roboto"/>
              </a:rPr>
              <a:t>PyTorch, the PyTorch logo and any related marks are trademarks of The Linux Foundation.</a:t>
            </a:r>
            <a:endParaRPr sz="900">
              <a:solidFill>
                <a:srgbClr val="80868B"/>
              </a:solidFill>
              <a:latin typeface="Roboto"/>
              <a:ea typeface="Roboto"/>
              <a:cs typeface="Roboto"/>
              <a:sym typeface="Roboto"/>
            </a:endParaRPr>
          </a:p>
        </p:txBody>
      </p:sp>
      <p:grpSp>
        <p:nvGrpSpPr>
          <p:cNvPr id="1256" name="Google Shape;1256;p131"/>
          <p:cNvGrpSpPr/>
          <p:nvPr/>
        </p:nvGrpSpPr>
        <p:grpSpPr>
          <a:xfrm>
            <a:off x="6514050" y="789250"/>
            <a:ext cx="1673025" cy="3451575"/>
            <a:chOff x="6514050" y="789250"/>
            <a:chExt cx="1673025" cy="3451575"/>
          </a:xfrm>
        </p:grpSpPr>
        <p:pic>
          <p:nvPicPr>
            <p:cNvPr id="1257" name="Google Shape;1257;p131"/>
            <p:cNvPicPr preferRelativeResize="0"/>
            <p:nvPr/>
          </p:nvPicPr>
          <p:blipFill>
            <a:blip r:embed="rId3">
              <a:alphaModFix/>
            </a:blip>
            <a:stretch>
              <a:fillRect/>
            </a:stretch>
          </p:blipFill>
          <p:spPr>
            <a:xfrm>
              <a:off x="6688575" y="2697775"/>
              <a:ext cx="1323975" cy="1543050"/>
            </a:xfrm>
            <a:prstGeom prst="rect">
              <a:avLst/>
            </a:prstGeom>
            <a:noFill/>
            <a:ln>
              <a:noFill/>
            </a:ln>
          </p:spPr>
        </p:pic>
        <p:pic>
          <p:nvPicPr>
            <p:cNvPr id="1258" name="Google Shape;1258;p131"/>
            <p:cNvPicPr preferRelativeResize="0"/>
            <p:nvPr/>
          </p:nvPicPr>
          <p:blipFill>
            <a:blip r:embed="rId4">
              <a:alphaModFix/>
            </a:blip>
            <a:stretch>
              <a:fillRect/>
            </a:stretch>
          </p:blipFill>
          <p:spPr>
            <a:xfrm>
              <a:off x="6514050" y="789250"/>
              <a:ext cx="1673025" cy="1673025"/>
            </a:xfrm>
            <a:prstGeom prst="rect">
              <a:avLst/>
            </a:prstGeom>
            <a:noFill/>
            <a:ln>
              <a:noFill/>
            </a:ln>
          </p:spPr>
        </p:pic>
      </p:gr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2" name="Shape 1262"/>
        <p:cNvGrpSpPr/>
        <p:nvPr/>
      </p:nvGrpSpPr>
      <p:grpSpPr>
        <a:xfrm>
          <a:off x="0" y="0"/>
          <a:ext cx="0" cy="0"/>
          <a:chOff x="0" y="0"/>
          <a:chExt cx="0" cy="0"/>
        </a:xfrm>
      </p:grpSpPr>
      <p:sp>
        <p:nvSpPr>
          <p:cNvPr id="1263" name="Google Shape;1263;p132"/>
          <p:cNvSpPr txBox="1"/>
          <p:nvPr>
            <p:ph idx="1" type="body"/>
          </p:nvPr>
        </p:nvSpPr>
        <p:spPr>
          <a:xfrm>
            <a:off x="344500" y="1648575"/>
            <a:ext cx="5083500" cy="1864500"/>
          </a:xfrm>
          <a:prstGeom prst="rect">
            <a:avLst/>
          </a:prstGeom>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SzPts val="1800"/>
              <a:buChar char="●"/>
            </a:pPr>
            <a:r>
              <a:rPr b="1" lang="en" sz="1800"/>
              <a:t>PyTorch</a:t>
            </a:r>
            <a:r>
              <a:rPr lang="en" sz="1800"/>
              <a:t>: Imperative updates using </a:t>
            </a:r>
            <a:r>
              <a:rPr lang="en" sz="1800">
                <a:latin typeface="Roboto Mono Medium"/>
                <a:ea typeface="Roboto Mono Medium"/>
                <a:cs typeface="Roboto Mono Medium"/>
                <a:sym typeface="Roboto Mono Medium"/>
              </a:rPr>
              <a:t>zero_grad()</a:t>
            </a:r>
            <a:r>
              <a:rPr lang="en" sz="1800"/>
              <a:t> and </a:t>
            </a:r>
            <a:r>
              <a:rPr lang="en" sz="1800">
                <a:latin typeface="Roboto Mono"/>
                <a:ea typeface="Roboto Mono"/>
                <a:cs typeface="Roboto Mono"/>
                <a:sym typeface="Roboto Mono"/>
              </a:rPr>
              <a:t>step()</a:t>
            </a:r>
            <a:r>
              <a:rPr lang="en" sz="1800"/>
              <a:t>.</a:t>
            </a:r>
            <a:endParaRPr sz="1800"/>
          </a:p>
          <a:p>
            <a:pPr indent="-342900" lvl="0" marL="457200" rtl="0" algn="l">
              <a:lnSpc>
                <a:spcPct val="115000"/>
              </a:lnSpc>
              <a:spcBef>
                <a:spcPts val="1000"/>
              </a:spcBef>
              <a:spcAft>
                <a:spcPts val="1000"/>
              </a:spcAft>
              <a:buSzPts val="1800"/>
              <a:buChar char="●"/>
            </a:pPr>
            <a:r>
              <a:rPr b="1" lang="en" sz="1800"/>
              <a:t>Flax NNX</a:t>
            </a:r>
            <a:r>
              <a:rPr lang="en" sz="1800"/>
              <a:t>: Direct attribute assignment and mutation, also enables a functional style with Functional API (split, merge).</a:t>
            </a:r>
            <a:endParaRPr sz="1800"/>
          </a:p>
        </p:txBody>
      </p:sp>
      <p:sp>
        <p:nvSpPr>
          <p:cNvPr id="1264" name="Google Shape;1264;p132"/>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Comparison: State Management</a:t>
            </a:r>
            <a:endParaRPr/>
          </a:p>
        </p:txBody>
      </p:sp>
      <p:sp>
        <p:nvSpPr>
          <p:cNvPr id="1265" name="Google Shape;1265;p132"/>
          <p:cNvSpPr txBox="1"/>
          <p:nvPr/>
        </p:nvSpPr>
        <p:spPr>
          <a:xfrm>
            <a:off x="0" y="4164875"/>
            <a:ext cx="91440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sz="1800">
              <a:solidFill>
                <a:schemeClr val="dk1"/>
              </a:solidFill>
              <a:latin typeface="Roboto Mono"/>
              <a:ea typeface="Roboto Mono"/>
              <a:cs typeface="Roboto Mono"/>
              <a:sym typeface="Roboto Mono"/>
            </a:endParaRPr>
          </a:p>
        </p:txBody>
      </p:sp>
      <p:grpSp>
        <p:nvGrpSpPr>
          <p:cNvPr id="1266" name="Google Shape;1266;p132"/>
          <p:cNvGrpSpPr/>
          <p:nvPr/>
        </p:nvGrpSpPr>
        <p:grpSpPr>
          <a:xfrm>
            <a:off x="6514050" y="789250"/>
            <a:ext cx="1673025" cy="3451575"/>
            <a:chOff x="6514050" y="789250"/>
            <a:chExt cx="1673025" cy="3451575"/>
          </a:xfrm>
        </p:grpSpPr>
        <p:pic>
          <p:nvPicPr>
            <p:cNvPr id="1267" name="Google Shape;1267;p132"/>
            <p:cNvPicPr preferRelativeResize="0"/>
            <p:nvPr/>
          </p:nvPicPr>
          <p:blipFill>
            <a:blip r:embed="rId3">
              <a:alphaModFix/>
            </a:blip>
            <a:stretch>
              <a:fillRect/>
            </a:stretch>
          </p:blipFill>
          <p:spPr>
            <a:xfrm>
              <a:off x="6688575" y="2697775"/>
              <a:ext cx="1323975" cy="1543050"/>
            </a:xfrm>
            <a:prstGeom prst="rect">
              <a:avLst/>
            </a:prstGeom>
            <a:noFill/>
            <a:ln>
              <a:noFill/>
            </a:ln>
          </p:spPr>
        </p:pic>
        <p:pic>
          <p:nvPicPr>
            <p:cNvPr id="1268" name="Google Shape;1268;p132"/>
            <p:cNvPicPr preferRelativeResize="0"/>
            <p:nvPr/>
          </p:nvPicPr>
          <p:blipFill>
            <a:blip r:embed="rId4">
              <a:alphaModFix/>
            </a:blip>
            <a:stretch>
              <a:fillRect/>
            </a:stretch>
          </p:blipFill>
          <p:spPr>
            <a:xfrm>
              <a:off x="6514050" y="789250"/>
              <a:ext cx="1673025" cy="1673025"/>
            </a:xfrm>
            <a:prstGeom prst="rect">
              <a:avLst/>
            </a:prstGeom>
            <a:noFill/>
            <a:ln>
              <a:noFill/>
            </a:ln>
          </p:spPr>
        </p:pic>
      </p:grpSp>
      <p:sp>
        <p:nvSpPr>
          <p:cNvPr id="1269" name="Google Shape;1269;p132"/>
          <p:cNvSpPr txBox="1"/>
          <p:nvPr/>
        </p:nvSpPr>
        <p:spPr>
          <a:xfrm>
            <a:off x="512075" y="4824875"/>
            <a:ext cx="65544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rgbClr val="80868B"/>
                </a:solidFill>
                <a:latin typeface="Roboto"/>
                <a:ea typeface="Roboto"/>
                <a:cs typeface="Roboto"/>
                <a:sym typeface="Roboto"/>
              </a:rPr>
              <a:t>PyTorch, the PyTorch logo and any related marks are trademarks of The Linux Foundation.</a:t>
            </a:r>
            <a:endParaRPr sz="900">
              <a:solidFill>
                <a:srgbClr val="80868B"/>
              </a:solidFill>
              <a:latin typeface="Roboto"/>
              <a:ea typeface="Roboto"/>
              <a:cs typeface="Roboto"/>
              <a:sym typeface="Roboto"/>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D1116"/>
        </a:solidFill>
      </p:bgPr>
    </p:bg>
    <p:spTree>
      <p:nvGrpSpPr>
        <p:cNvPr id="1273" name="Shape 1273"/>
        <p:cNvGrpSpPr/>
        <p:nvPr/>
      </p:nvGrpSpPr>
      <p:grpSpPr>
        <a:xfrm>
          <a:off x="0" y="0"/>
          <a:ext cx="0" cy="0"/>
          <a:chOff x="0" y="0"/>
          <a:chExt cx="0" cy="0"/>
        </a:xfrm>
      </p:grpSpPr>
      <p:sp>
        <p:nvSpPr>
          <p:cNvPr id="1274" name="Google Shape;1274;p133"/>
          <p:cNvSpPr txBox="1"/>
          <p:nvPr/>
        </p:nvSpPr>
        <p:spPr>
          <a:xfrm>
            <a:off x="375525" y="1314125"/>
            <a:ext cx="4039800" cy="2586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8B949E"/>
                </a:solidFill>
                <a:latin typeface="Courier"/>
                <a:ea typeface="Courier"/>
                <a:cs typeface="Courier"/>
                <a:sym typeface="Courier"/>
              </a:rPr>
              <a:t># PyTorch</a:t>
            </a:r>
            <a:endParaRPr sz="1200">
              <a:solidFill>
                <a:srgbClr val="C9D1D9"/>
              </a:solidFill>
              <a:highlight>
                <a:srgbClr val="0D1117"/>
              </a:highlight>
              <a:latin typeface="Courier"/>
              <a:ea typeface="Courier"/>
              <a:cs typeface="Courier"/>
              <a:sym typeface="Courier"/>
            </a:endParaRPr>
          </a:p>
          <a:p>
            <a:pPr indent="0" lvl="0" marL="0" rtl="0" algn="l">
              <a:spcBef>
                <a:spcPts val="0"/>
              </a:spcBef>
              <a:spcAft>
                <a:spcPts val="0"/>
              </a:spcAft>
              <a:buNone/>
            </a:pPr>
            <a:r>
              <a:rPr lang="en" sz="1200">
                <a:solidFill>
                  <a:srgbClr val="FF7B72"/>
                </a:solidFill>
                <a:latin typeface="Courier"/>
                <a:ea typeface="Courier"/>
                <a:cs typeface="Courier"/>
                <a:sym typeface="Courier"/>
              </a:rPr>
              <a:t>import</a:t>
            </a:r>
            <a:r>
              <a:rPr lang="en" sz="1200">
                <a:solidFill>
                  <a:srgbClr val="C9D1D9"/>
                </a:solidFill>
                <a:highlight>
                  <a:srgbClr val="0D1117"/>
                </a:highlight>
                <a:latin typeface="Courier"/>
                <a:ea typeface="Courier"/>
                <a:cs typeface="Courier"/>
                <a:sym typeface="Courier"/>
              </a:rPr>
              <a:t> torch</a:t>
            </a:r>
            <a:endParaRPr sz="1200">
              <a:solidFill>
                <a:srgbClr val="C9D1D9"/>
              </a:solidFill>
              <a:highlight>
                <a:srgbClr val="0D1117"/>
              </a:highlight>
              <a:latin typeface="Courier"/>
              <a:ea typeface="Courier"/>
              <a:cs typeface="Courier"/>
              <a:sym typeface="Courier"/>
            </a:endParaRPr>
          </a:p>
          <a:p>
            <a:pPr indent="0" lvl="0" marL="0" rtl="0" algn="l">
              <a:spcBef>
                <a:spcPts val="0"/>
              </a:spcBef>
              <a:spcAft>
                <a:spcPts val="0"/>
              </a:spcAft>
              <a:buNone/>
            </a:pPr>
            <a:r>
              <a:rPr lang="en" sz="1200">
                <a:solidFill>
                  <a:srgbClr val="FF7B72"/>
                </a:solidFill>
                <a:latin typeface="Courier"/>
                <a:ea typeface="Courier"/>
                <a:cs typeface="Courier"/>
                <a:sym typeface="Courier"/>
              </a:rPr>
              <a:t>import</a:t>
            </a:r>
            <a:r>
              <a:rPr lang="en" sz="1200">
                <a:solidFill>
                  <a:srgbClr val="C9D1D9"/>
                </a:solidFill>
                <a:highlight>
                  <a:srgbClr val="0D1117"/>
                </a:highlight>
                <a:latin typeface="Courier"/>
                <a:ea typeface="Courier"/>
                <a:cs typeface="Courier"/>
                <a:sym typeface="Courier"/>
              </a:rPr>
              <a:t> torch.nn </a:t>
            </a:r>
            <a:r>
              <a:rPr lang="en" sz="1200">
                <a:solidFill>
                  <a:srgbClr val="FF7B72"/>
                </a:solidFill>
                <a:latin typeface="Courier"/>
                <a:ea typeface="Courier"/>
                <a:cs typeface="Courier"/>
                <a:sym typeface="Courier"/>
              </a:rPr>
              <a:t>as</a:t>
            </a:r>
            <a:r>
              <a:rPr lang="en" sz="1200">
                <a:solidFill>
                  <a:srgbClr val="C9D1D9"/>
                </a:solidFill>
                <a:highlight>
                  <a:srgbClr val="0D1117"/>
                </a:highlight>
                <a:latin typeface="Courier"/>
                <a:ea typeface="Courier"/>
                <a:cs typeface="Courier"/>
                <a:sym typeface="Courier"/>
              </a:rPr>
              <a:t> nn</a:t>
            </a:r>
            <a:endParaRPr sz="1200">
              <a:solidFill>
                <a:srgbClr val="C9D1D9"/>
              </a:solidFill>
              <a:highlight>
                <a:srgbClr val="0D1117"/>
              </a:highlight>
              <a:latin typeface="Courier"/>
              <a:ea typeface="Courier"/>
              <a:cs typeface="Courier"/>
              <a:sym typeface="Courier"/>
            </a:endParaRPr>
          </a:p>
          <a:p>
            <a:pPr indent="0" lvl="0" marL="0" rtl="0" algn="l">
              <a:spcBef>
                <a:spcPts val="0"/>
              </a:spcBef>
              <a:spcAft>
                <a:spcPts val="0"/>
              </a:spcAft>
              <a:buNone/>
            </a:pPr>
            <a:r>
              <a:t/>
            </a:r>
            <a:endParaRPr sz="1200">
              <a:solidFill>
                <a:srgbClr val="C9D1D9"/>
              </a:solidFill>
              <a:highlight>
                <a:srgbClr val="0D1117"/>
              </a:highlight>
              <a:latin typeface="Courier"/>
              <a:ea typeface="Courier"/>
              <a:cs typeface="Courier"/>
              <a:sym typeface="Courier"/>
            </a:endParaRPr>
          </a:p>
          <a:p>
            <a:pPr indent="0" lvl="0" marL="0" rtl="0" algn="l">
              <a:spcBef>
                <a:spcPts val="0"/>
              </a:spcBef>
              <a:spcAft>
                <a:spcPts val="0"/>
              </a:spcAft>
              <a:buNone/>
            </a:pPr>
            <a:r>
              <a:t/>
            </a:r>
            <a:endParaRPr sz="1200">
              <a:solidFill>
                <a:srgbClr val="C9D1D9"/>
              </a:solidFill>
              <a:highlight>
                <a:srgbClr val="0D1117"/>
              </a:highlight>
              <a:latin typeface="Courier"/>
              <a:ea typeface="Courier"/>
              <a:cs typeface="Courier"/>
              <a:sym typeface="Courier"/>
            </a:endParaRPr>
          </a:p>
          <a:p>
            <a:pPr indent="0" lvl="0" marL="0" rtl="0" algn="l">
              <a:spcBef>
                <a:spcPts val="0"/>
              </a:spcBef>
              <a:spcAft>
                <a:spcPts val="0"/>
              </a:spcAft>
              <a:buNone/>
            </a:pPr>
            <a:r>
              <a:rPr lang="en" sz="1200">
                <a:solidFill>
                  <a:srgbClr val="FF7B72"/>
                </a:solidFill>
                <a:latin typeface="Courier"/>
                <a:ea typeface="Courier"/>
                <a:cs typeface="Courier"/>
                <a:sym typeface="Courier"/>
              </a:rPr>
              <a:t>class</a:t>
            </a:r>
            <a:r>
              <a:rPr lang="en" sz="1200">
                <a:solidFill>
                  <a:srgbClr val="C9D1D9"/>
                </a:solidFill>
                <a:highlight>
                  <a:srgbClr val="0D1117"/>
                </a:highlight>
                <a:latin typeface="Courier"/>
                <a:ea typeface="Courier"/>
                <a:cs typeface="Courier"/>
                <a:sym typeface="Courier"/>
              </a:rPr>
              <a:t> </a:t>
            </a:r>
            <a:r>
              <a:rPr lang="en" sz="1200">
                <a:solidFill>
                  <a:srgbClr val="D2A8FF"/>
                </a:solidFill>
                <a:latin typeface="Courier"/>
                <a:ea typeface="Courier"/>
                <a:cs typeface="Courier"/>
                <a:sym typeface="Courier"/>
              </a:rPr>
              <a:t>ShiftedReLU_Torch</a:t>
            </a:r>
            <a:r>
              <a:rPr lang="en" sz="1200">
                <a:solidFill>
                  <a:srgbClr val="C9D1D9"/>
                </a:solidFill>
                <a:highlight>
                  <a:srgbClr val="0D1117"/>
                </a:highlight>
                <a:latin typeface="Courier"/>
                <a:ea typeface="Courier"/>
                <a:cs typeface="Courier"/>
                <a:sym typeface="Courier"/>
              </a:rPr>
              <a:t>(nn.Module):</a:t>
            </a:r>
            <a:endParaRPr sz="1200">
              <a:solidFill>
                <a:srgbClr val="C9D1D9"/>
              </a:solidFill>
              <a:highlight>
                <a:srgbClr val="0D1117"/>
              </a:highlight>
              <a:latin typeface="Courier"/>
              <a:ea typeface="Courier"/>
              <a:cs typeface="Courier"/>
              <a:sym typeface="Courier"/>
            </a:endParaRPr>
          </a:p>
          <a:p>
            <a:pPr indent="0" lvl="0" marL="0" rtl="0" algn="l">
              <a:spcBef>
                <a:spcPts val="0"/>
              </a:spcBef>
              <a:spcAft>
                <a:spcPts val="0"/>
              </a:spcAft>
              <a:buNone/>
            </a:pPr>
            <a:r>
              <a:rPr lang="en" sz="1200">
                <a:solidFill>
                  <a:srgbClr val="C9D1D9"/>
                </a:solidFill>
                <a:highlight>
                  <a:srgbClr val="0D1117"/>
                </a:highlight>
                <a:latin typeface="Courier"/>
                <a:ea typeface="Courier"/>
                <a:cs typeface="Courier"/>
                <a:sym typeface="Courier"/>
              </a:rPr>
              <a:t>   </a:t>
            </a:r>
            <a:r>
              <a:rPr lang="en" sz="1200">
                <a:solidFill>
                  <a:srgbClr val="FF7B72"/>
                </a:solidFill>
                <a:latin typeface="Courier"/>
                <a:ea typeface="Courier"/>
                <a:cs typeface="Courier"/>
                <a:sym typeface="Courier"/>
              </a:rPr>
              <a:t>def</a:t>
            </a:r>
            <a:r>
              <a:rPr lang="en" sz="1200">
                <a:solidFill>
                  <a:srgbClr val="C9D1D9"/>
                </a:solidFill>
                <a:highlight>
                  <a:srgbClr val="0D1117"/>
                </a:highlight>
                <a:latin typeface="Courier"/>
                <a:ea typeface="Courier"/>
                <a:cs typeface="Courier"/>
                <a:sym typeface="Courier"/>
              </a:rPr>
              <a:t> </a:t>
            </a:r>
            <a:r>
              <a:rPr lang="en" sz="1200">
                <a:solidFill>
                  <a:srgbClr val="D2A8FF"/>
                </a:solidFill>
                <a:latin typeface="Courier"/>
                <a:ea typeface="Courier"/>
                <a:cs typeface="Courier"/>
                <a:sym typeface="Courier"/>
              </a:rPr>
              <a:t>__init__</a:t>
            </a:r>
            <a:r>
              <a:rPr lang="en" sz="1200">
                <a:solidFill>
                  <a:srgbClr val="C9D1D9"/>
                </a:solidFill>
                <a:highlight>
                  <a:srgbClr val="0D1117"/>
                </a:highlight>
                <a:latin typeface="Courier"/>
                <a:ea typeface="Courier"/>
                <a:cs typeface="Courier"/>
                <a:sym typeface="Courier"/>
              </a:rPr>
              <a:t>(</a:t>
            </a:r>
            <a:r>
              <a:rPr lang="en" sz="1200">
                <a:solidFill>
                  <a:srgbClr val="C9D1D9"/>
                </a:solidFill>
                <a:latin typeface="Courier"/>
                <a:ea typeface="Courier"/>
                <a:cs typeface="Courier"/>
                <a:sym typeface="Courier"/>
              </a:rPr>
              <a:t>self, shift: </a:t>
            </a:r>
            <a:r>
              <a:rPr lang="en" sz="1200">
                <a:solidFill>
                  <a:srgbClr val="FFA657"/>
                </a:solidFill>
                <a:latin typeface="Courier"/>
                <a:ea typeface="Courier"/>
                <a:cs typeface="Courier"/>
                <a:sym typeface="Courier"/>
              </a:rPr>
              <a:t>float</a:t>
            </a:r>
            <a:r>
              <a:rPr lang="en" sz="1200">
                <a:solidFill>
                  <a:srgbClr val="C9D1D9"/>
                </a:solidFill>
                <a:highlight>
                  <a:srgbClr val="0D1117"/>
                </a:highlight>
                <a:latin typeface="Courier"/>
                <a:ea typeface="Courier"/>
                <a:cs typeface="Courier"/>
                <a:sym typeface="Courier"/>
              </a:rPr>
              <a:t>):</a:t>
            </a:r>
            <a:endParaRPr sz="1200">
              <a:solidFill>
                <a:srgbClr val="C9D1D9"/>
              </a:solidFill>
              <a:highlight>
                <a:srgbClr val="0D1117"/>
              </a:highlight>
              <a:latin typeface="Courier"/>
              <a:ea typeface="Courier"/>
              <a:cs typeface="Courier"/>
              <a:sym typeface="Courier"/>
            </a:endParaRPr>
          </a:p>
          <a:p>
            <a:pPr indent="0" lvl="0" marL="0" rtl="0" algn="l">
              <a:spcBef>
                <a:spcPts val="0"/>
              </a:spcBef>
              <a:spcAft>
                <a:spcPts val="0"/>
              </a:spcAft>
              <a:buNone/>
            </a:pPr>
            <a:r>
              <a:rPr lang="en" sz="1200">
                <a:solidFill>
                  <a:srgbClr val="C9D1D9"/>
                </a:solidFill>
                <a:highlight>
                  <a:srgbClr val="0D1117"/>
                </a:highlight>
                <a:latin typeface="Courier"/>
                <a:ea typeface="Courier"/>
                <a:cs typeface="Courier"/>
                <a:sym typeface="Courier"/>
              </a:rPr>
              <a:t>       </a:t>
            </a:r>
            <a:r>
              <a:rPr lang="en" sz="1200">
                <a:solidFill>
                  <a:srgbClr val="FFA657"/>
                </a:solidFill>
                <a:latin typeface="Courier"/>
                <a:ea typeface="Courier"/>
                <a:cs typeface="Courier"/>
                <a:sym typeface="Courier"/>
              </a:rPr>
              <a:t>super</a:t>
            </a:r>
            <a:r>
              <a:rPr lang="en" sz="1200">
                <a:solidFill>
                  <a:srgbClr val="C9D1D9"/>
                </a:solidFill>
                <a:highlight>
                  <a:srgbClr val="0D1117"/>
                </a:highlight>
                <a:latin typeface="Courier"/>
                <a:ea typeface="Courier"/>
                <a:cs typeface="Courier"/>
                <a:sym typeface="Courier"/>
              </a:rPr>
              <a:t>().__init__()</a:t>
            </a:r>
            <a:endParaRPr sz="1200">
              <a:solidFill>
                <a:srgbClr val="C9D1D9"/>
              </a:solidFill>
              <a:highlight>
                <a:srgbClr val="0D1117"/>
              </a:highlight>
              <a:latin typeface="Courier"/>
              <a:ea typeface="Courier"/>
              <a:cs typeface="Courier"/>
              <a:sym typeface="Courier"/>
            </a:endParaRPr>
          </a:p>
          <a:p>
            <a:pPr indent="0" lvl="0" marL="0" rtl="0" algn="l">
              <a:spcBef>
                <a:spcPts val="0"/>
              </a:spcBef>
              <a:spcAft>
                <a:spcPts val="0"/>
              </a:spcAft>
              <a:buNone/>
            </a:pPr>
            <a:r>
              <a:rPr lang="en" sz="1200">
                <a:solidFill>
                  <a:srgbClr val="C9D1D9"/>
                </a:solidFill>
                <a:highlight>
                  <a:srgbClr val="0D1117"/>
                </a:highlight>
                <a:latin typeface="Courier"/>
                <a:ea typeface="Courier"/>
                <a:cs typeface="Courier"/>
                <a:sym typeface="Courier"/>
              </a:rPr>
              <a:t>       self.shift = shift</a:t>
            </a:r>
            <a:endParaRPr sz="1200">
              <a:solidFill>
                <a:srgbClr val="C9D1D9"/>
              </a:solidFill>
              <a:highlight>
                <a:srgbClr val="0D1117"/>
              </a:highlight>
              <a:latin typeface="Courier"/>
              <a:ea typeface="Courier"/>
              <a:cs typeface="Courier"/>
              <a:sym typeface="Courier"/>
            </a:endParaRPr>
          </a:p>
          <a:p>
            <a:pPr indent="0" lvl="0" marL="0" rtl="0" algn="l">
              <a:spcBef>
                <a:spcPts val="0"/>
              </a:spcBef>
              <a:spcAft>
                <a:spcPts val="0"/>
              </a:spcAft>
              <a:buNone/>
            </a:pPr>
            <a:r>
              <a:t/>
            </a:r>
            <a:endParaRPr sz="1200">
              <a:solidFill>
                <a:srgbClr val="C9D1D9"/>
              </a:solidFill>
              <a:highlight>
                <a:srgbClr val="0D1117"/>
              </a:highlight>
              <a:latin typeface="Courier"/>
              <a:ea typeface="Courier"/>
              <a:cs typeface="Courier"/>
              <a:sym typeface="Courier"/>
            </a:endParaRPr>
          </a:p>
          <a:p>
            <a:pPr indent="0" lvl="0" marL="0" rtl="0" algn="l">
              <a:spcBef>
                <a:spcPts val="0"/>
              </a:spcBef>
              <a:spcAft>
                <a:spcPts val="0"/>
              </a:spcAft>
              <a:buNone/>
            </a:pPr>
            <a:r>
              <a:t/>
            </a:r>
            <a:endParaRPr sz="1200">
              <a:solidFill>
                <a:srgbClr val="C9D1D9"/>
              </a:solidFill>
              <a:highlight>
                <a:srgbClr val="0D1117"/>
              </a:highlight>
              <a:latin typeface="Courier"/>
              <a:ea typeface="Courier"/>
              <a:cs typeface="Courier"/>
              <a:sym typeface="Courier"/>
            </a:endParaRPr>
          </a:p>
          <a:p>
            <a:pPr indent="0" lvl="0" marL="0" rtl="0" algn="l">
              <a:spcBef>
                <a:spcPts val="0"/>
              </a:spcBef>
              <a:spcAft>
                <a:spcPts val="0"/>
              </a:spcAft>
              <a:buNone/>
            </a:pPr>
            <a:r>
              <a:rPr lang="en" sz="1200">
                <a:solidFill>
                  <a:srgbClr val="C9D1D9"/>
                </a:solidFill>
                <a:highlight>
                  <a:srgbClr val="0D1117"/>
                </a:highlight>
                <a:latin typeface="Courier"/>
                <a:ea typeface="Courier"/>
                <a:cs typeface="Courier"/>
                <a:sym typeface="Courier"/>
              </a:rPr>
              <a:t>   </a:t>
            </a:r>
            <a:r>
              <a:rPr lang="en" sz="1200">
                <a:solidFill>
                  <a:srgbClr val="FF7B72"/>
                </a:solidFill>
                <a:latin typeface="Courier"/>
                <a:ea typeface="Courier"/>
                <a:cs typeface="Courier"/>
                <a:sym typeface="Courier"/>
              </a:rPr>
              <a:t>def</a:t>
            </a:r>
            <a:r>
              <a:rPr lang="en" sz="1200">
                <a:solidFill>
                  <a:srgbClr val="C9D1D9"/>
                </a:solidFill>
                <a:highlight>
                  <a:srgbClr val="0D1117"/>
                </a:highlight>
                <a:latin typeface="Courier"/>
                <a:ea typeface="Courier"/>
                <a:cs typeface="Courier"/>
                <a:sym typeface="Courier"/>
              </a:rPr>
              <a:t> </a:t>
            </a:r>
            <a:r>
              <a:rPr lang="en" sz="1200">
                <a:solidFill>
                  <a:srgbClr val="D2A8FF"/>
                </a:solidFill>
                <a:latin typeface="Courier"/>
                <a:ea typeface="Courier"/>
                <a:cs typeface="Courier"/>
                <a:sym typeface="Courier"/>
              </a:rPr>
              <a:t>forward</a:t>
            </a:r>
            <a:r>
              <a:rPr lang="en" sz="1200">
                <a:solidFill>
                  <a:srgbClr val="C9D1D9"/>
                </a:solidFill>
                <a:highlight>
                  <a:srgbClr val="0D1117"/>
                </a:highlight>
                <a:latin typeface="Courier"/>
                <a:ea typeface="Courier"/>
                <a:cs typeface="Courier"/>
                <a:sym typeface="Courier"/>
              </a:rPr>
              <a:t>(</a:t>
            </a:r>
            <a:r>
              <a:rPr lang="en" sz="1200">
                <a:solidFill>
                  <a:srgbClr val="C9D1D9"/>
                </a:solidFill>
                <a:latin typeface="Courier"/>
                <a:ea typeface="Courier"/>
                <a:cs typeface="Courier"/>
                <a:sym typeface="Courier"/>
              </a:rPr>
              <a:t>self, x</a:t>
            </a:r>
            <a:r>
              <a:rPr lang="en" sz="1200">
                <a:solidFill>
                  <a:srgbClr val="C9D1D9"/>
                </a:solidFill>
                <a:highlight>
                  <a:srgbClr val="0D1117"/>
                </a:highlight>
                <a:latin typeface="Courier"/>
                <a:ea typeface="Courier"/>
                <a:cs typeface="Courier"/>
                <a:sym typeface="Courier"/>
              </a:rPr>
              <a:t>):</a:t>
            </a:r>
            <a:endParaRPr sz="1200">
              <a:solidFill>
                <a:srgbClr val="C9D1D9"/>
              </a:solidFill>
              <a:highlight>
                <a:srgbClr val="0D1117"/>
              </a:highlight>
              <a:latin typeface="Courier"/>
              <a:ea typeface="Courier"/>
              <a:cs typeface="Courier"/>
              <a:sym typeface="Courier"/>
            </a:endParaRPr>
          </a:p>
          <a:p>
            <a:pPr indent="0" lvl="0" marL="0" rtl="0" algn="l">
              <a:spcBef>
                <a:spcPts val="0"/>
              </a:spcBef>
              <a:spcAft>
                <a:spcPts val="0"/>
              </a:spcAft>
              <a:buNone/>
            </a:pPr>
            <a:r>
              <a:rPr lang="en" sz="1200">
                <a:solidFill>
                  <a:srgbClr val="C9D1D9"/>
                </a:solidFill>
                <a:highlight>
                  <a:srgbClr val="0D1117"/>
                </a:highlight>
                <a:latin typeface="Courier"/>
                <a:ea typeface="Courier"/>
                <a:cs typeface="Courier"/>
                <a:sym typeface="Courier"/>
              </a:rPr>
              <a:t>       </a:t>
            </a:r>
            <a:r>
              <a:rPr lang="en" sz="1200">
                <a:solidFill>
                  <a:srgbClr val="FF7B72"/>
                </a:solidFill>
                <a:latin typeface="Courier"/>
                <a:ea typeface="Courier"/>
                <a:cs typeface="Courier"/>
                <a:sym typeface="Courier"/>
              </a:rPr>
              <a:t>return</a:t>
            </a:r>
            <a:r>
              <a:rPr lang="en" sz="1200">
                <a:solidFill>
                  <a:srgbClr val="C9D1D9"/>
                </a:solidFill>
                <a:highlight>
                  <a:srgbClr val="0D1117"/>
                </a:highlight>
                <a:latin typeface="Courier"/>
                <a:ea typeface="Courier"/>
                <a:cs typeface="Courier"/>
                <a:sym typeface="Courier"/>
              </a:rPr>
              <a:t> torch.relu(x + self.shift)</a:t>
            </a:r>
            <a:endParaRPr sz="1200">
              <a:solidFill>
                <a:srgbClr val="FF7B72"/>
              </a:solidFill>
              <a:latin typeface="Courier"/>
              <a:ea typeface="Courier"/>
              <a:cs typeface="Courier"/>
              <a:sym typeface="Courier"/>
            </a:endParaRPr>
          </a:p>
        </p:txBody>
      </p:sp>
      <p:sp>
        <p:nvSpPr>
          <p:cNvPr id="1275" name="Google Shape;1275;p133"/>
          <p:cNvSpPr txBox="1"/>
          <p:nvPr>
            <p:ph idx="4294967295" type="title"/>
          </p:nvPr>
        </p:nvSpPr>
        <p:spPr>
          <a:xfrm>
            <a:off x="344500" y="264375"/>
            <a:ext cx="7655100" cy="5541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2"/>
                </a:solidFill>
              </a:rPr>
              <a:t>Code Example: Shifted ReLU in PyTorch and NNX</a:t>
            </a:r>
            <a:endParaRPr>
              <a:solidFill>
                <a:schemeClr val="lt2"/>
              </a:solidFill>
            </a:endParaRPr>
          </a:p>
        </p:txBody>
      </p:sp>
      <p:sp>
        <p:nvSpPr>
          <p:cNvPr id="1276" name="Google Shape;1276;p133"/>
          <p:cNvSpPr txBox="1"/>
          <p:nvPr/>
        </p:nvSpPr>
        <p:spPr>
          <a:xfrm>
            <a:off x="4718925" y="1314125"/>
            <a:ext cx="4039800" cy="240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8B949E"/>
                </a:solidFill>
                <a:latin typeface="Courier"/>
                <a:ea typeface="Courier"/>
                <a:cs typeface="Courier"/>
                <a:sym typeface="Courier"/>
              </a:rPr>
              <a:t># Flax NNX</a:t>
            </a:r>
            <a:endParaRPr sz="1200">
              <a:solidFill>
                <a:srgbClr val="C9D1D9"/>
              </a:solidFill>
              <a:highlight>
                <a:srgbClr val="0D1117"/>
              </a:highlight>
              <a:latin typeface="Courier"/>
              <a:ea typeface="Courier"/>
              <a:cs typeface="Courier"/>
              <a:sym typeface="Courier"/>
            </a:endParaRPr>
          </a:p>
          <a:p>
            <a:pPr indent="0" lvl="0" marL="0" rtl="0" algn="l">
              <a:spcBef>
                <a:spcPts val="0"/>
              </a:spcBef>
              <a:spcAft>
                <a:spcPts val="0"/>
              </a:spcAft>
              <a:buNone/>
            </a:pPr>
            <a:r>
              <a:rPr lang="en" sz="1200">
                <a:solidFill>
                  <a:srgbClr val="FF7B72"/>
                </a:solidFill>
                <a:latin typeface="Courier"/>
                <a:ea typeface="Courier"/>
                <a:cs typeface="Courier"/>
                <a:sym typeface="Courier"/>
              </a:rPr>
              <a:t>from</a:t>
            </a:r>
            <a:r>
              <a:rPr lang="en" sz="1200">
                <a:solidFill>
                  <a:srgbClr val="C9D1D9"/>
                </a:solidFill>
                <a:highlight>
                  <a:srgbClr val="0D1117"/>
                </a:highlight>
                <a:latin typeface="Courier"/>
                <a:ea typeface="Courier"/>
                <a:cs typeface="Courier"/>
                <a:sym typeface="Courier"/>
              </a:rPr>
              <a:t> flax </a:t>
            </a:r>
            <a:r>
              <a:rPr lang="en" sz="1200">
                <a:solidFill>
                  <a:srgbClr val="FF7B72"/>
                </a:solidFill>
                <a:latin typeface="Courier"/>
                <a:ea typeface="Courier"/>
                <a:cs typeface="Courier"/>
                <a:sym typeface="Courier"/>
              </a:rPr>
              <a:t>import</a:t>
            </a:r>
            <a:r>
              <a:rPr lang="en" sz="1200">
                <a:solidFill>
                  <a:srgbClr val="C9D1D9"/>
                </a:solidFill>
                <a:highlight>
                  <a:srgbClr val="0D1117"/>
                </a:highlight>
                <a:latin typeface="Courier"/>
                <a:ea typeface="Courier"/>
                <a:cs typeface="Courier"/>
                <a:sym typeface="Courier"/>
              </a:rPr>
              <a:t> nnx</a:t>
            </a:r>
            <a:endParaRPr sz="1200">
              <a:solidFill>
                <a:srgbClr val="C9D1D9"/>
              </a:solidFill>
              <a:highlight>
                <a:srgbClr val="0D1117"/>
              </a:highlight>
              <a:latin typeface="Courier"/>
              <a:ea typeface="Courier"/>
              <a:cs typeface="Courier"/>
              <a:sym typeface="Courier"/>
            </a:endParaRPr>
          </a:p>
          <a:p>
            <a:pPr indent="0" lvl="0" marL="0" rtl="0" algn="l">
              <a:spcBef>
                <a:spcPts val="0"/>
              </a:spcBef>
              <a:spcAft>
                <a:spcPts val="0"/>
              </a:spcAft>
              <a:buNone/>
            </a:pPr>
            <a:r>
              <a:rPr lang="en" sz="1200">
                <a:solidFill>
                  <a:srgbClr val="FF7B72"/>
                </a:solidFill>
                <a:latin typeface="Courier"/>
                <a:ea typeface="Courier"/>
                <a:cs typeface="Courier"/>
                <a:sym typeface="Courier"/>
              </a:rPr>
              <a:t>import</a:t>
            </a:r>
            <a:r>
              <a:rPr lang="en" sz="1200">
                <a:solidFill>
                  <a:srgbClr val="C9D1D9"/>
                </a:solidFill>
                <a:highlight>
                  <a:srgbClr val="0D1117"/>
                </a:highlight>
                <a:latin typeface="Courier"/>
                <a:ea typeface="Courier"/>
                <a:cs typeface="Courier"/>
                <a:sym typeface="Courier"/>
              </a:rPr>
              <a:t> jax.numpy </a:t>
            </a:r>
            <a:r>
              <a:rPr lang="en" sz="1200">
                <a:solidFill>
                  <a:srgbClr val="FF7B72"/>
                </a:solidFill>
                <a:latin typeface="Courier"/>
                <a:ea typeface="Courier"/>
                <a:cs typeface="Courier"/>
                <a:sym typeface="Courier"/>
              </a:rPr>
              <a:t>as</a:t>
            </a:r>
            <a:r>
              <a:rPr lang="en" sz="1200">
                <a:solidFill>
                  <a:srgbClr val="C9D1D9"/>
                </a:solidFill>
                <a:highlight>
                  <a:srgbClr val="0D1117"/>
                </a:highlight>
                <a:latin typeface="Courier"/>
                <a:ea typeface="Courier"/>
                <a:cs typeface="Courier"/>
                <a:sym typeface="Courier"/>
              </a:rPr>
              <a:t> jnp</a:t>
            </a:r>
            <a:endParaRPr sz="1200">
              <a:solidFill>
                <a:srgbClr val="C9D1D9"/>
              </a:solidFill>
              <a:highlight>
                <a:srgbClr val="0D1117"/>
              </a:highlight>
              <a:latin typeface="Courier"/>
              <a:ea typeface="Courier"/>
              <a:cs typeface="Courier"/>
              <a:sym typeface="Courier"/>
            </a:endParaRPr>
          </a:p>
          <a:p>
            <a:pPr indent="0" lvl="0" marL="0" rtl="0" algn="l">
              <a:spcBef>
                <a:spcPts val="0"/>
              </a:spcBef>
              <a:spcAft>
                <a:spcPts val="0"/>
              </a:spcAft>
              <a:buNone/>
            </a:pPr>
            <a:r>
              <a:t/>
            </a:r>
            <a:endParaRPr sz="1200">
              <a:solidFill>
                <a:srgbClr val="C9D1D9"/>
              </a:solidFill>
              <a:highlight>
                <a:srgbClr val="0D1117"/>
              </a:highlight>
              <a:latin typeface="Courier"/>
              <a:ea typeface="Courier"/>
              <a:cs typeface="Courier"/>
              <a:sym typeface="Courier"/>
            </a:endParaRPr>
          </a:p>
          <a:p>
            <a:pPr indent="0" lvl="0" marL="0" rtl="0" algn="l">
              <a:spcBef>
                <a:spcPts val="0"/>
              </a:spcBef>
              <a:spcAft>
                <a:spcPts val="0"/>
              </a:spcAft>
              <a:buNone/>
            </a:pPr>
            <a:r>
              <a:t/>
            </a:r>
            <a:endParaRPr sz="1200">
              <a:solidFill>
                <a:srgbClr val="C9D1D9"/>
              </a:solidFill>
              <a:highlight>
                <a:srgbClr val="0D1117"/>
              </a:highlight>
              <a:latin typeface="Courier"/>
              <a:ea typeface="Courier"/>
              <a:cs typeface="Courier"/>
              <a:sym typeface="Courier"/>
            </a:endParaRPr>
          </a:p>
          <a:p>
            <a:pPr indent="0" lvl="0" marL="0" rtl="0" algn="l">
              <a:spcBef>
                <a:spcPts val="0"/>
              </a:spcBef>
              <a:spcAft>
                <a:spcPts val="0"/>
              </a:spcAft>
              <a:buNone/>
            </a:pPr>
            <a:r>
              <a:rPr lang="en" sz="1200">
                <a:solidFill>
                  <a:srgbClr val="FF7B72"/>
                </a:solidFill>
                <a:latin typeface="Courier"/>
                <a:ea typeface="Courier"/>
                <a:cs typeface="Courier"/>
                <a:sym typeface="Courier"/>
              </a:rPr>
              <a:t>class</a:t>
            </a:r>
            <a:r>
              <a:rPr lang="en" sz="1200">
                <a:solidFill>
                  <a:srgbClr val="C9D1D9"/>
                </a:solidFill>
                <a:highlight>
                  <a:srgbClr val="0D1117"/>
                </a:highlight>
                <a:latin typeface="Courier"/>
                <a:ea typeface="Courier"/>
                <a:cs typeface="Courier"/>
                <a:sym typeface="Courier"/>
              </a:rPr>
              <a:t> </a:t>
            </a:r>
            <a:r>
              <a:rPr lang="en" sz="1200">
                <a:solidFill>
                  <a:srgbClr val="D2A8FF"/>
                </a:solidFill>
                <a:latin typeface="Courier"/>
                <a:ea typeface="Courier"/>
                <a:cs typeface="Courier"/>
                <a:sym typeface="Courier"/>
              </a:rPr>
              <a:t>ShiftedReLU_NNX</a:t>
            </a:r>
            <a:r>
              <a:rPr lang="en" sz="1200">
                <a:solidFill>
                  <a:srgbClr val="C9D1D9"/>
                </a:solidFill>
                <a:highlight>
                  <a:srgbClr val="0D1117"/>
                </a:highlight>
                <a:latin typeface="Courier"/>
                <a:ea typeface="Courier"/>
                <a:cs typeface="Courier"/>
                <a:sym typeface="Courier"/>
              </a:rPr>
              <a:t>(nnx.Module):</a:t>
            </a:r>
            <a:endParaRPr sz="1200">
              <a:solidFill>
                <a:srgbClr val="C9D1D9"/>
              </a:solidFill>
              <a:highlight>
                <a:srgbClr val="0D1117"/>
              </a:highlight>
              <a:latin typeface="Courier"/>
              <a:ea typeface="Courier"/>
              <a:cs typeface="Courier"/>
              <a:sym typeface="Courier"/>
            </a:endParaRPr>
          </a:p>
          <a:p>
            <a:pPr indent="0" lvl="0" marL="0" rtl="0" algn="l">
              <a:spcBef>
                <a:spcPts val="0"/>
              </a:spcBef>
              <a:spcAft>
                <a:spcPts val="0"/>
              </a:spcAft>
              <a:buNone/>
            </a:pPr>
            <a:r>
              <a:rPr lang="en" sz="1200">
                <a:solidFill>
                  <a:srgbClr val="C9D1D9"/>
                </a:solidFill>
                <a:highlight>
                  <a:srgbClr val="0D1117"/>
                </a:highlight>
                <a:latin typeface="Courier"/>
                <a:ea typeface="Courier"/>
                <a:cs typeface="Courier"/>
                <a:sym typeface="Courier"/>
              </a:rPr>
              <a:t>   </a:t>
            </a:r>
            <a:r>
              <a:rPr lang="en" sz="1200">
                <a:solidFill>
                  <a:srgbClr val="FF7B72"/>
                </a:solidFill>
                <a:latin typeface="Courier"/>
                <a:ea typeface="Courier"/>
                <a:cs typeface="Courier"/>
                <a:sym typeface="Courier"/>
              </a:rPr>
              <a:t>def</a:t>
            </a:r>
            <a:r>
              <a:rPr lang="en" sz="1200">
                <a:solidFill>
                  <a:srgbClr val="C9D1D9"/>
                </a:solidFill>
                <a:highlight>
                  <a:srgbClr val="0D1117"/>
                </a:highlight>
                <a:latin typeface="Courier"/>
                <a:ea typeface="Courier"/>
                <a:cs typeface="Courier"/>
                <a:sym typeface="Courier"/>
              </a:rPr>
              <a:t> </a:t>
            </a:r>
            <a:r>
              <a:rPr lang="en" sz="1200">
                <a:solidFill>
                  <a:srgbClr val="D2A8FF"/>
                </a:solidFill>
                <a:latin typeface="Courier"/>
                <a:ea typeface="Courier"/>
                <a:cs typeface="Courier"/>
                <a:sym typeface="Courier"/>
              </a:rPr>
              <a:t>__init__</a:t>
            </a:r>
            <a:r>
              <a:rPr lang="en" sz="1200">
                <a:solidFill>
                  <a:srgbClr val="C9D1D9"/>
                </a:solidFill>
                <a:highlight>
                  <a:srgbClr val="0D1117"/>
                </a:highlight>
                <a:latin typeface="Courier"/>
                <a:ea typeface="Courier"/>
                <a:cs typeface="Courier"/>
                <a:sym typeface="Courier"/>
              </a:rPr>
              <a:t>(</a:t>
            </a:r>
            <a:r>
              <a:rPr lang="en" sz="1200">
                <a:solidFill>
                  <a:srgbClr val="C9D1D9"/>
                </a:solidFill>
                <a:latin typeface="Courier"/>
                <a:ea typeface="Courier"/>
                <a:cs typeface="Courier"/>
                <a:sym typeface="Courier"/>
              </a:rPr>
              <a:t>self, shift: </a:t>
            </a:r>
            <a:r>
              <a:rPr lang="en" sz="1200">
                <a:solidFill>
                  <a:srgbClr val="FFA657"/>
                </a:solidFill>
                <a:latin typeface="Courier"/>
                <a:ea typeface="Courier"/>
                <a:cs typeface="Courier"/>
                <a:sym typeface="Courier"/>
              </a:rPr>
              <a:t>float</a:t>
            </a:r>
            <a:r>
              <a:rPr lang="en" sz="1200">
                <a:solidFill>
                  <a:srgbClr val="C9D1D9"/>
                </a:solidFill>
                <a:highlight>
                  <a:srgbClr val="0D1117"/>
                </a:highlight>
                <a:latin typeface="Courier"/>
                <a:ea typeface="Courier"/>
                <a:cs typeface="Courier"/>
                <a:sym typeface="Courier"/>
              </a:rPr>
              <a:t>):</a:t>
            </a:r>
            <a:endParaRPr sz="1200">
              <a:solidFill>
                <a:srgbClr val="C9D1D9"/>
              </a:solidFill>
              <a:highlight>
                <a:srgbClr val="0D1117"/>
              </a:highlight>
              <a:latin typeface="Courier"/>
              <a:ea typeface="Courier"/>
              <a:cs typeface="Courier"/>
              <a:sym typeface="Courier"/>
            </a:endParaRPr>
          </a:p>
          <a:p>
            <a:pPr indent="0" lvl="0" marL="0" rtl="0" algn="l">
              <a:spcBef>
                <a:spcPts val="0"/>
              </a:spcBef>
              <a:spcAft>
                <a:spcPts val="0"/>
              </a:spcAft>
              <a:buNone/>
            </a:pPr>
            <a:r>
              <a:rPr lang="en" sz="1200">
                <a:solidFill>
                  <a:srgbClr val="C9D1D9"/>
                </a:solidFill>
                <a:highlight>
                  <a:srgbClr val="0D1117"/>
                </a:highlight>
                <a:latin typeface="Courier"/>
                <a:ea typeface="Courier"/>
                <a:cs typeface="Courier"/>
                <a:sym typeface="Courier"/>
              </a:rPr>
              <a:t>       self.shift = shift</a:t>
            </a:r>
            <a:endParaRPr sz="1200">
              <a:solidFill>
                <a:srgbClr val="C9D1D9"/>
              </a:solidFill>
              <a:highlight>
                <a:srgbClr val="0D1117"/>
              </a:highlight>
              <a:latin typeface="Courier"/>
              <a:ea typeface="Courier"/>
              <a:cs typeface="Courier"/>
              <a:sym typeface="Courier"/>
            </a:endParaRPr>
          </a:p>
          <a:p>
            <a:pPr indent="0" lvl="0" marL="0" rtl="0" algn="l">
              <a:spcBef>
                <a:spcPts val="0"/>
              </a:spcBef>
              <a:spcAft>
                <a:spcPts val="0"/>
              </a:spcAft>
              <a:buNone/>
            </a:pPr>
            <a:r>
              <a:t/>
            </a:r>
            <a:endParaRPr sz="1200">
              <a:solidFill>
                <a:srgbClr val="C9D1D9"/>
              </a:solidFill>
              <a:highlight>
                <a:srgbClr val="0D1117"/>
              </a:highlight>
              <a:latin typeface="Courier"/>
              <a:ea typeface="Courier"/>
              <a:cs typeface="Courier"/>
              <a:sym typeface="Courier"/>
            </a:endParaRPr>
          </a:p>
          <a:p>
            <a:pPr indent="0" lvl="0" marL="0" rtl="0" algn="l">
              <a:spcBef>
                <a:spcPts val="0"/>
              </a:spcBef>
              <a:spcAft>
                <a:spcPts val="0"/>
              </a:spcAft>
              <a:buNone/>
            </a:pPr>
            <a:r>
              <a:t/>
            </a:r>
            <a:endParaRPr sz="1200">
              <a:solidFill>
                <a:srgbClr val="C9D1D9"/>
              </a:solidFill>
              <a:highlight>
                <a:srgbClr val="0D1117"/>
              </a:highlight>
              <a:latin typeface="Courier"/>
              <a:ea typeface="Courier"/>
              <a:cs typeface="Courier"/>
              <a:sym typeface="Courier"/>
            </a:endParaRPr>
          </a:p>
          <a:p>
            <a:pPr indent="0" lvl="0" marL="0" rtl="0" algn="l">
              <a:spcBef>
                <a:spcPts val="0"/>
              </a:spcBef>
              <a:spcAft>
                <a:spcPts val="0"/>
              </a:spcAft>
              <a:buNone/>
            </a:pPr>
            <a:r>
              <a:rPr lang="en" sz="1200">
                <a:solidFill>
                  <a:srgbClr val="C9D1D9"/>
                </a:solidFill>
                <a:highlight>
                  <a:srgbClr val="0D1117"/>
                </a:highlight>
                <a:latin typeface="Courier"/>
                <a:ea typeface="Courier"/>
                <a:cs typeface="Courier"/>
                <a:sym typeface="Courier"/>
              </a:rPr>
              <a:t>   </a:t>
            </a:r>
            <a:r>
              <a:rPr lang="en" sz="1200">
                <a:solidFill>
                  <a:srgbClr val="FF7B72"/>
                </a:solidFill>
                <a:latin typeface="Courier"/>
                <a:ea typeface="Courier"/>
                <a:cs typeface="Courier"/>
                <a:sym typeface="Courier"/>
              </a:rPr>
              <a:t>def</a:t>
            </a:r>
            <a:r>
              <a:rPr lang="en" sz="1200">
                <a:solidFill>
                  <a:srgbClr val="C9D1D9"/>
                </a:solidFill>
                <a:highlight>
                  <a:srgbClr val="0D1117"/>
                </a:highlight>
                <a:latin typeface="Courier"/>
                <a:ea typeface="Courier"/>
                <a:cs typeface="Courier"/>
                <a:sym typeface="Courier"/>
              </a:rPr>
              <a:t> </a:t>
            </a:r>
            <a:r>
              <a:rPr lang="en" sz="1200">
                <a:solidFill>
                  <a:srgbClr val="D2A8FF"/>
                </a:solidFill>
                <a:latin typeface="Courier"/>
                <a:ea typeface="Courier"/>
                <a:cs typeface="Courier"/>
                <a:sym typeface="Courier"/>
              </a:rPr>
              <a:t>__call__</a:t>
            </a:r>
            <a:r>
              <a:rPr lang="en" sz="1200">
                <a:solidFill>
                  <a:srgbClr val="C9D1D9"/>
                </a:solidFill>
                <a:highlight>
                  <a:srgbClr val="0D1117"/>
                </a:highlight>
                <a:latin typeface="Courier"/>
                <a:ea typeface="Courier"/>
                <a:cs typeface="Courier"/>
                <a:sym typeface="Courier"/>
              </a:rPr>
              <a:t>(</a:t>
            </a:r>
            <a:r>
              <a:rPr lang="en" sz="1200">
                <a:solidFill>
                  <a:srgbClr val="C9D1D9"/>
                </a:solidFill>
                <a:latin typeface="Courier"/>
                <a:ea typeface="Courier"/>
                <a:cs typeface="Courier"/>
                <a:sym typeface="Courier"/>
              </a:rPr>
              <a:t>self, x: jnp.ndarray</a:t>
            </a:r>
            <a:r>
              <a:rPr lang="en" sz="1200">
                <a:solidFill>
                  <a:srgbClr val="C9D1D9"/>
                </a:solidFill>
                <a:highlight>
                  <a:srgbClr val="0D1117"/>
                </a:highlight>
                <a:latin typeface="Courier"/>
                <a:ea typeface="Courier"/>
                <a:cs typeface="Courier"/>
                <a:sym typeface="Courier"/>
              </a:rPr>
              <a:t>):</a:t>
            </a:r>
            <a:endParaRPr sz="1200">
              <a:solidFill>
                <a:srgbClr val="C9D1D9"/>
              </a:solidFill>
              <a:highlight>
                <a:srgbClr val="0D1117"/>
              </a:highlight>
              <a:latin typeface="Courier"/>
              <a:ea typeface="Courier"/>
              <a:cs typeface="Courier"/>
              <a:sym typeface="Courier"/>
            </a:endParaRPr>
          </a:p>
          <a:p>
            <a:pPr indent="0" lvl="0" marL="0" rtl="0" algn="l">
              <a:spcBef>
                <a:spcPts val="0"/>
              </a:spcBef>
              <a:spcAft>
                <a:spcPts val="0"/>
              </a:spcAft>
              <a:buNone/>
            </a:pPr>
            <a:r>
              <a:rPr lang="en" sz="1200">
                <a:solidFill>
                  <a:srgbClr val="C9D1D9"/>
                </a:solidFill>
                <a:highlight>
                  <a:srgbClr val="0D1117"/>
                </a:highlight>
                <a:latin typeface="Courier"/>
                <a:ea typeface="Courier"/>
                <a:cs typeface="Courier"/>
                <a:sym typeface="Courier"/>
              </a:rPr>
              <a:t>       </a:t>
            </a:r>
            <a:r>
              <a:rPr lang="en" sz="1200">
                <a:solidFill>
                  <a:srgbClr val="FF7B72"/>
                </a:solidFill>
                <a:latin typeface="Courier"/>
                <a:ea typeface="Courier"/>
                <a:cs typeface="Courier"/>
                <a:sym typeface="Courier"/>
              </a:rPr>
              <a:t>return</a:t>
            </a:r>
            <a:r>
              <a:rPr lang="en" sz="1200">
                <a:solidFill>
                  <a:srgbClr val="C9D1D9"/>
                </a:solidFill>
                <a:highlight>
                  <a:srgbClr val="0D1117"/>
                </a:highlight>
                <a:latin typeface="Courier"/>
                <a:ea typeface="Courier"/>
                <a:cs typeface="Courier"/>
                <a:sym typeface="Courier"/>
              </a:rPr>
              <a:t> nnx.relu(x + self.shift)</a:t>
            </a:r>
            <a:endParaRPr sz="1200">
              <a:solidFill>
                <a:srgbClr val="FF7B72"/>
              </a:solidFill>
              <a:latin typeface="Courier"/>
              <a:ea typeface="Courier"/>
              <a:cs typeface="Courier"/>
              <a:sym typeface="Courie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D1116"/>
        </a:solidFill>
      </p:bgPr>
    </p:bg>
    <p:spTree>
      <p:nvGrpSpPr>
        <p:cNvPr id="1280" name="Shape 1280"/>
        <p:cNvGrpSpPr/>
        <p:nvPr/>
      </p:nvGrpSpPr>
      <p:grpSpPr>
        <a:xfrm>
          <a:off x="0" y="0"/>
          <a:ext cx="0" cy="0"/>
          <a:chOff x="0" y="0"/>
          <a:chExt cx="0" cy="0"/>
        </a:xfrm>
      </p:grpSpPr>
      <p:sp>
        <p:nvSpPr>
          <p:cNvPr id="1281" name="Google Shape;1281;p134"/>
          <p:cNvSpPr txBox="1"/>
          <p:nvPr/>
        </p:nvSpPr>
        <p:spPr>
          <a:xfrm>
            <a:off x="375525" y="933125"/>
            <a:ext cx="4039800" cy="4063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8B949E"/>
                </a:solidFill>
                <a:latin typeface="Courier"/>
                <a:ea typeface="Courier"/>
                <a:cs typeface="Courier"/>
                <a:sym typeface="Courier"/>
              </a:rPr>
              <a:t># PyTorch</a:t>
            </a:r>
            <a:endParaRPr sz="1200">
              <a:solidFill>
                <a:srgbClr val="C9D1D9"/>
              </a:solidFill>
              <a:highlight>
                <a:srgbClr val="0D1117"/>
              </a:highlight>
              <a:latin typeface="Courier"/>
              <a:ea typeface="Courier"/>
              <a:cs typeface="Courier"/>
              <a:sym typeface="Courier"/>
            </a:endParaRPr>
          </a:p>
          <a:p>
            <a:pPr indent="0" lvl="0" marL="0" rtl="0" algn="l">
              <a:spcBef>
                <a:spcPts val="0"/>
              </a:spcBef>
              <a:spcAft>
                <a:spcPts val="0"/>
              </a:spcAft>
              <a:buNone/>
            </a:pPr>
            <a:r>
              <a:rPr lang="en" sz="1200">
                <a:solidFill>
                  <a:srgbClr val="FF7B72"/>
                </a:solidFill>
                <a:latin typeface="Courier"/>
                <a:ea typeface="Courier"/>
                <a:cs typeface="Courier"/>
                <a:sym typeface="Courier"/>
              </a:rPr>
              <a:t>import</a:t>
            </a:r>
            <a:r>
              <a:rPr lang="en" sz="1200">
                <a:solidFill>
                  <a:srgbClr val="C9D1D9"/>
                </a:solidFill>
                <a:highlight>
                  <a:srgbClr val="0D1117"/>
                </a:highlight>
                <a:latin typeface="Courier"/>
                <a:ea typeface="Courier"/>
                <a:cs typeface="Courier"/>
                <a:sym typeface="Courier"/>
              </a:rPr>
              <a:t> torch</a:t>
            </a:r>
            <a:endParaRPr sz="1200">
              <a:solidFill>
                <a:srgbClr val="C9D1D9"/>
              </a:solidFill>
              <a:highlight>
                <a:srgbClr val="0D1117"/>
              </a:highlight>
              <a:latin typeface="Courier"/>
              <a:ea typeface="Courier"/>
              <a:cs typeface="Courier"/>
              <a:sym typeface="Courier"/>
            </a:endParaRPr>
          </a:p>
          <a:p>
            <a:pPr indent="0" lvl="0" marL="0" rtl="0" algn="l">
              <a:spcBef>
                <a:spcPts val="0"/>
              </a:spcBef>
              <a:spcAft>
                <a:spcPts val="0"/>
              </a:spcAft>
              <a:buNone/>
            </a:pPr>
            <a:r>
              <a:rPr lang="en" sz="1200">
                <a:solidFill>
                  <a:srgbClr val="FF7B72"/>
                </a:solidFill>
                <a:latin typeface="Courier"/>
                <a:ea typeface="Courier"/>
                <a:cs typeface="Courier"/>
                <a:sym typeface="Courier"/>
              </a:rPr>
              <a:t>import</a:t>
            </a:r>
            <a:r>
              <a:rPr lang="en" sz="1200">
                <a:solidFill>
                  <a:srgbClr val="C9D1D9"/>
                </a:solidFill>
                <a:highlight>
                  <a:srgbClr val="0D1117"/>
                </a:highlight>
                <a:latin typeface="Courier"/>
                <a:ea typeface="Courier"/>
                <a:cs typeface="Courier"/>
                <a:sym typeface="Courier"/>
              </a:rPr>
              <a:t> torch.nn </a:t>
            </a:r>
            <a:r>
              <a:rPr lang="en" sz="1200">
                <a:solidFill>
                  <a:srgbClr val="FF7B72"/>
                </a:solidFill>
                <a:latin typeface="Courier"/>
                <a:ea typeface="Courier"/>
                <a:cs typeface="Courier"/>
                <a:sym typeface="Courier"/>
              </a:rPr>
              <a:t>as</a:t>
            </a:r>
            <a:r>
              <a:rPr lang="en" sz="1200">
                <a:solidFill>
                  <a:srgbClr val="C9D1D9"/>
                </a:solidFill>
                <a:highlight>
                  <a:srgbClr val="0D1117"/>
                </a:highlight>
                <a:latin typeface="Courier"/>
                <a:ea typeface="Courier"/>
                <a:cs typeface="Courier"/>
                <a:sym typeface="Courier"/>
              </a:rPr>
              <a:t> nn</a:t>
            </a:r>
            <a:endParaRPr sz="1200">
              <a:solidFill>
                <a:srgbClr val="C9D1D9"/>
              </a:solidFill>
              <a:highlight>
                <a:srgbClr val="0D1117"/>
              </a:highlight>
              <a:latin typeface="Courier"/>
              <a:ea typeface="Courier"/>
              <a:cs typeface="Courier"/>
              <a:sym typeface="Courier"/>
            </a:endParaRPr>
          </a:p>
          <a:p>
            <a:pPr indent="0" lvl="0" marL="0" rtl="0" algn="l">
              <a:spcBef>
                <a:spcPts val="0"/>
              </a:spcBef>
              <a:spcAft>
                <a:spcPts val="0"/>
              </a:spcAft>
              <a:buNone/>
            </a:pPr>
            <a:r>
              <a:t/>
            </a:r>
            <a:endParaRPr sz="1200">
              <a:solidFill>
                <a:srgbClr val="C9D1D9"/>
              </a:solidFill>
              <a:highlight>
                <a:srgbClr val="0D1117"/>
              </a:highlight>
              <a:latin typeface="Courier"/>
              <a:ea typeface="Courier"/>
              <a:cs typeface="Courier"/>
              <a:sym typeface="Courier"/>
            </a:endParaRPr>
          </a:p>
          <a:p>
            <a:pPr indent="0" lvl="0" marL="0" rtl="0" algn="l">
              <a:spcBef>
                <a:spcPts val="0"/>
              </a:spcBef>
              <a:spcAft>
                <a:spcPts val="0"/>
              </a:spcAft>
              <a:buNone/>
            </a:pPr>
            <a:r>
              <a:t/>
            </a:r>
            <a:endParaRPr sz="1200">
              <a:solidFill>
                <a:srgbClr val="C9D1D9"/>
              </a:solidFill>
              <a:highlight>
                <a:srgbClr val="0D1117"/>
              </a:highlight>
              <a:latin typeface="Courier"/>
              <a:ea typeface="Courier"/>
              <a:cs typeface="Courier"/>
              <a:sym typeface="Courier"/>
            </a:endParaRPr>
          </a:p>
          <a:p>
            <a:pPr indent="0" lvl="0" marL="0" rtl="0" algn="l">
              <a:spcBef>
                <a:spcPts val="0"/>
              </a:spcBef>
              <a:spcAft>
                <a:spcPts val="0"/>
              </a:spcAft>
              <a:buNone/>
            </a:pPr>
            <a:r>
              <a:t/>
            </a:r>
            <a:endParaRPr sz="1200">
              <a:solidFill>
                <a:srgbClr val="FF7B72"/>
              </a:solidFill>
              <a:latin typeface="Courier"/>
              <a:ea typeface="Courier"/>
              <a:cs typeface="Courier"/>
              <a:sym typeface="Courier"/>
            </a:endParaRPr>
          </a:p>
          <a:p>
            <a:pPr indent="0" lvl="0" marL="0" rtl="0" algn="l">
              <a:spcBef>
                <a:spcPts val="0"/>
              </a:spcBef>
              <a:spcAft>
                <a:spcPts val="0"/>
              </a:spcAft>
              <a:buNone/>
            </a:pPr>
            <a:r>
              <a:rPr lang="en" sz="1200">
                <a:solidFill>
                  <a:srgbClr val="FF7B72"/>
                </a:solidFill>
                <a:latin typeface="Courier"/>
                <a:ea typeface="Courier"/>
                <a:cs typeface="Courier"/>
                <a:sym typeface="Courier"/>
              </a:rPr>
              <a:t>class</a:t>
            </a:r>
            <a:r>
              <a:rPr lang="en" sz="1200">
                <a:solidFill>
                  <a:srgbClr val="C9D1D9"/>
                </a:solidFill>
                <a:highlight>
                  <a:srgbClr val="0D1117"/>
                </a:highlight>
                <a:latin typeface="Courier"/>
                <a:ea typeface="Courier"/>
                <a:cs typeface="Courier"/>
                <a:sym typeface="Courier"/>
              </a:rPr>
              <a:t> </a:t>
            </a:r>
            <a:r>
              <a:rPr lang="en" sz="1200">
                <a:solidFill>
                  <a:srgbClr val="D2A8FF"/>
                </a:solidFill>
                <a:latin typeface="Courier"/>
                <a:ea typeface="Courier"/>
                <a:cs typeface="Courier"/>
                <a:sym typeface="Courier"/>
              </a:rPr>
              <a:t>SimpleClassifier_Torch</a:t>
            </a:r>
            <a:r>
              <a:rPr lang="en" sz="1200">
                <a:solidFill>
                  <a:srgbClr val="C9D1D9"/>
                </a:solidFill>
                <a:highlight>
                  <a:srgbClr val="0D1117"/>
                </a:highlight>
                <a:latin typeface="Courier"/>
                <a:ea typeface="Courier"/>
                <a:cs typeface="Courier"/>
                <a:sym typeface="Courier"/>
              </a:rPr>
              <a:t>(nn.Module):</a:t>
            </a:r>
            <a:endParaRPr sz="1200">
              <a:solidFill>
                <a:srgbClr val="C9D1D9"/>
              </a:solidFill>
              <a:highlight>
                <a:srgbClr val="0D1117"/>
              </a:highlight>
              <a:latin typeface="Courier"/>
              <a:ea typeface="Courier"/>
              <a:cs typeface="Courier"/>
              <a:sym typeface="Courier"/>
            </a:endParaRPr>
          </a:p>
          <a:p>
            <a:pPr indent="0" lvl="0" marL="0" rtl="0" algn="l">
              <a:spcBef>
                <a:spcPts val="0"/>
              </a:spcBef>
              <a:spcAft>
                <a:spcPts val="0"/>
              </a:spcAft>
              <a:buNone/>
            </a:pPr>
            <a:r>
              <a:rPr lang="en" sz="1200">
                <a:solidFill>
                  <a:srgbClr val="C9D1D9"/>
                </a:solidFill>
                <a:highlight>
                  <a:srgbClr val="0D1117"/>
                </a:highlight>
                <a:latin typeface="Courier"/>
                <a:ea typeface="Courier"/>
                <a:cs typeface="Courier"/>
                <a:sym typeface="Courier"/>
              </a:rPr>
              <a:t>   </a:t>
            </a:r>
            <a:r>
              <a:rPr lang="en" sz="1200">
                <a:solidFill>
                  <a:srgbClr val="FF7B72"/>
                </a:solidFill>
                <a:latin typeface="Courier"/>
                <a:ea typeface="Courier"/>
                <a:cs typeface="Courier"/>
                <a:sym typeface="Courier"/>
              </a:rPr>
              <a:t>def</a:t>
            </a:r>
            <a:r>
              <a:rPr lang="en" sz="1200">
                <a:solidFill>
                  <a:srgbClr val="C9D1D9"/>
                </a:solidFill>
                <a:highlight>
                  <a:srgbClr val="0D1117"/>
                </a:highlight>
                <a:latin typeface="Courier"/>
                <a:ea typeface="Courier"/>
                <a:cs typeface="Courier"/>
                <a:sym typeface="Courier"/>
              </a:rPr>
              <a:t> </a:t>
            </a:r>
            <a:r>
              <a:rPr lang="en" sz="1200">
                <a:solidFill>
                  <a:srgbClr val="D2A8FF"/>
                </a:solidFill>
                <a:latin typeface="Courier"/>
                <a:ea typeface="Courier"/>
                <a:cs typeface="Courier"/>
                <a:sym typeface="Courier"/>
              </a:rPr>
              <a:t>__init__</a:t>
            </a:r>
            <a:r>
              <a:rPr lang="en" sz="1200">
                <a:solidFill>
                  <a:srgbClr val="C9D1D9"/>
                </a:solidFill>
                <a:highlight>
                  <a:srgbClr val="0D1117"/>
                </a:highlight>
                <a:latin typeface="Courier"/>
                <a:ea typeface="Courier"/>
                <a:cs typeface="Courier"/>
                <a:sym typeface="Courier"/>
              </a:rPr>
              <a:t>(</a:t>
            </a:r>
            <a:r>
              <a:rPr lang="en" sz="1200">
                <a:solidFill>
                  <a:srgbClr val="C9D1D9"/>
                </a:solidFill>
                <a:latin typeface="Courier"/>
                <a:ea typeface="Courier"/>
                <a:cs typeface="Courier"/>
                <a:sym typeface="Courier"/>
              </a:rPr>
              <a:t>self, input_size: </a:t>
            </a:r>
            <a:r>
              <a:rPr lang="en" sz="1200">
                <a:solidFill>
                  <a:srgbClr val="FFA657"/>
                </a:solidFill>
                <a:latin typeface="Courier"/>
                <a:ea typeface="Courier"/>
                <a:cs typeface="Courier"/>
                <a:sym typeface="Courier"/>
              </a:rPr>
              <a:t>int</a:t>
            </a:r>
            <a:r>
              <a:rPr lang="en" sz="1200">
                <a:solidFill>
                  <a:srgbClr val="C9D1D9"/>
                </a:solidFill>
                <a:latin typeface="Courier"/>
                <a:ea typeface="Courier"/>
                <a:cs typeface="Courier"/>
                <a:sym typeface="Courier"/>
              </a:rPr>
              <a:t>, </a:t>
            </a:r>
            <a:br>
              <a:rPr lang="en" sz="1200">
                <a:solidFill>
                  <a:srgbClr val="C9D1D9"/>
                </a:solidFill>
                <a:latin typeface="Courier"/>
                <a:ea typeface="Courier"/>
                <a:cs typeface="Courier"/>
                <a:sym typeface="Courier"/>
              </a:rPr>
            </a:br>
            <a:r>
              <a:rPr lang="en" sz="1200">
                <a:solidFill>
                  <a:srgbClr val="C9D1D9"/>
                </a:solidFill>
                <a:latin typeface="Courier"/>
                <a:ea typeface="Courier"/>
                <a:cs typeface="Courier"/>
                <a:sym typeface="Courier"/>
              </a:rPr>
              <a:t>                num_classes: </a:t>
            </a:r>
            <a:r>
              <a:rPr lang="en" sz="1200">
                <a:solidFill>
                  <a:srgbClr val="FFA657"/>
                </a:solidFill>
                <a:latin typeface="Courier"/>
                <a:ea typeface="Courier"/>
                <a:cs typeface="Courier"/>
                <a:sym typeface="Courier"/>
              </a:rPr>
              <a:t>int</a:t>
            </a:r>
            <a:r>
              <a:rPr lang="en" sz="1200">
                <a:solidFill>
                  <a:srgbClr val="C9D1D9"/>
                </a:solidFill>
                <a:highlight>
                  <a:srgbClr val="0D1117"/>
                </a:highlight>
                <a:latin typeface="Courier"/>
                <a:ea typeface="Courier"/>
                <a:cs typeface="Courier"/>
                <a:sym typeface="Courier"/>
              </a:rPr>
              <a:t>):</a:t>
            </a:r>
            <a:endParaRPr sz="1200">
              <a:solidFill>
                <a:srgbClr val="C9D1D9"/>
              </a:solidFill>
              <a:highlight>
                <a:srgbClr val="0D1117"/>
              </a:highlight>
              <a:latin typeface="Courier"/>
              <a:ea typeface="Courier"/>
              <a:cs typeface="Courier"/>
              <a:sym typeface="Courier"/>
            </a:endParaRPr>
          </a:p>
          <a:p>
            <a:pPr indent="0" lvl="0" marL="0" rtl="0" algn="l">
              <a:spcBef>
                <a:spcPts val="0"/>
              </a:spcBef>
              <a:spcAft>
                <a:spcPts val="0"/>
              </a:spcAft>
              <a:buNone/>
            </a:pPr>
            <a:r>
              <a:rPr lang="en" sz="1200">
                <a:solidFill>
                  <a:srgbClr val="C9D1D9"/>
                </a:solidFill>
                <a:highlight>
                  <a:srgbClr val="0D1117"/>
                </a:highlight>
                <a:latin typeface="Courier"/>
                <a:ea typeface="Courier"/>
                <a:cs typeface="Courier"/>
                <a:sym typeface="Courier"/>
              </a:rPr>
              <a:t>       </a:t>
            </a:r>
            <a:r>
              <a:rPr lang="en" sz="1200">
                <a:solidFill>
                  <a:srgbClr val="FFA657"/>
                </a:solidFill>
                <a:latin typeface="Courier"/>
                <a:ea typeface="Courier"/>
                <a:cs typeface="Courier"/>
                <a:sym typeface="Courier"/>
              </a:rPr>
              <a:t>super</a:t>
            </a:r>
            <a:r>
              <a:rPr lang="en" sz="1200">
                <a:solidFill>
                  <a:srgbClr val="C9D1D9"/>
                </a:solidFill>
                <a:highlight>
                  <a:srgbClr val="0D1117"/>
                </a:highlight>
                <a:latin typeface="Courier"/>
                <a:ea typeface="Courier"/>
                <a:cs typeface="Courier"/>
                <a:sym typeface="Courier"/>
              </a:rPr>
              <a:t>().__init__()</a:t>
            </a:r>
            <a:endParaRPr sz="1200">
              <a:solidFill>
                <a:srgbClr val="C9D1D9"/>
              </a:solidFill>
              <a:highlight>
                <a:srgbClr val="0D1117"/>
              </a:highlight>
              <a:latin typeface="Courier"/>
              <a:ea typeface="Courier"/>
              <a:cs typeface="Courier"/>
              <a:sym typeface="Courier"/>
            </a:endParaRPr>
          </a:p>
          <a:p>
            <a:pPr indent="0" lvl="0" marL="0" rtl="0" algn="l">
              <a:spcBef>
                <a:spcPts val="0"/>
              </a:spcBef>
              <a:spcAft>
                <a:spcPts val="0"/>
              </a:spcAft>
              <a:buNone/>
            </a:pPr>
            <a:r>
              <a:rPr lang="en" sz="1200">
                <a:solidFill>
                  <a:srgbClr val="C9D1D9"/>
                </a:solidFill>
                <a:highlight>
                  <a:srgbClr val="0D1117"/>
                </a:highlight>
                <a:latin typeface="Courier"/>
                <a:ea typeface="Courier"/>
                <a:cs typeface="Courier"/>
                <a:sym typeface="Courier"/>
              </a:rPr>
              <a:t>       self.linear1 = nn.Linear(</a:t>
            </a:r>
            <a:br>
              <a:rPr lang="en" sz="1200">
                <a:solidFill>
                  <a:srgbClr val="C9D1D9"/>
                </a:solidFill>
                <a:highlight>
                  <a:srgbClr val="0D1117"/>
                </a:highlight>
                <a:latin typeface="Courier"/>
                <a:ea typeface="Courier"/>
                <a:cs typeface="Courier"/>
                <a:sym typeface="Courier"/>
              </a:rPr>
            </a:br>
            <a:r>
              <a:rPr lang="en" sz="1200">
                <a:solidFill>
                  <a:srgbClr val="C9D1D9"/>
                </a:solidFill>
                <a:highlight>
                  <a:srgbClr val="0D1117"/>
                </a:highlight>
                <a:latin typeface="Courier"/>
                <a:ea typeface="Courier"/>
                <a:cs typeface="Courier"/>
                <a:sym typeface="Courier"/>
              </a:rPr>
              <a:t>                       input_size, </a:t>
            </a:r>
            <a:r>
              <a:rPr lang="en" sz="1200">
                <a:solidFill>
                  <a:srgbClr val="79C0FF"/>
                </a:solidFill>
                <a:latin typeface="Courier"/>
                <a:ea typeface="Courier"/>
                <a:cs typeface="Courier"/>
                <a:sym typeface="Courier"/>
              </a:rPr>
              <a:t>10</a:t>
            </a:r>
            <a:r>
              <a:rPr lang="en" sz="1200">
                <a:solidFill>
                  <a:srgbClr val="C9D1D9"/>
                </a:solidFill>
                <a:highlight>
                  <a:srgbClr val="0D1117"/>
                </a:highlight>
                <a:latin typeface="Courier"/>
                <a:ea typeface="Courier"/>
                <a:cs typeface="Courier"/>
                <a:sym typeface="Courier"/>
              </a:rPr>
              <a:t>)</a:t>
            </a:r>
            <a:endParaRPr sz="1200">
              <a:solidFill>
                <a:srgbClr val="C9D1D9"/>
              </a:solidFill>
              <a:highlight>
                <a:srgbClr val="0D1117"/>
              </a:highlight>
              <a:latin typeface="Courier"/>
              <a:ea typeface="Courier"/>
              <a:cs typeface="Courier"/>
              <a:sym typeface="Courier"/>
            </a:endParaRPr>
          </a:p>
          <a:p>
            <a:pPr indent="0" lvl="0" marL="0" rtl="0" algn="l">
              <a:spcBef>
                <a:spcPts val="0"/>
              </a:spcBef>
              <a:spcAft>
                <a:spcPts val="0"/>
              </a:spcAft>
              <a:buNone/>
            </a:pPr>
            <a:r>
              <a:rPr lang="en" sz="1200">
                <a:solidFill>
                  <a:srgbClr val="C9D1D9"/>
                </a:solidFill>
                <a:highlight>
                  <a:srgbClr val="0D1117"/>
                </a:highlight>
                <a:latin typeface="Courier"/>
                <a:ea typeface="Courier"/>
                <a:cs typeface="Courier"/>
                <a:sym typeface="Courier"/>
              </a:rPr>
              <a:t>       self.relu = nn.ReLU()</a:t>
            </a:r>
            <a:endParaRPr sz="1200">
              <a:solidFill>
                <a:srgbClr val="C9D1D9"/>
              </a:solidFill>
              <a:highlight>
                <a:srgbClr val="0D1117"/>
              </a:highlight>
              <a:latin typeface="Courier"/>
              <a:ea typeface="Courier"/>
              <a:cs typeface="Courier"/>
              <a:sym typeface="Courier"/>
            </a:endParaRPr>
          </a:p>
          <a:p>
            <a:pPr indent="0" lvl="0" marL="0" rtl="0" algn="l">
              <a:spcBef>
                <a:spcPts val="0"/>
              </a:spcBef>
              <a:spcAft>
                <a:spcPts val="0"/>
              </a:spcAft>
              <a:buNone/>
            </a:pPr>
            <a:r>
              <a:rPr lang="en" sz="1200">
                <a:solidFill>
                  <a:srgbClr val="C9D1D9"/>
                </a:solidFill>
                <a:highlight>
                  <a:srgbClr val="0D1117"/>
                </a:highlight>
                <a:latin typeface="Courier"/>
                <a:ea typeface="Courier"/>
                <a:cs typeface="Courier"/>
                <a:sym typeface="Courier"/>
              </a:rPr>
              <a:t>       self.linear2 = nn.Linear(</a:t>
            </a:r>
            <a:endParaRPr sz="1200">
              <a:solidFill>
                <a:srgbClr val="C9D1D9"/>
              </a:solidFill>
              <a:highlight>
                <a:srgbClr val="0D1117"/>
              </a:highlight>
              <a:latin typeface="Courier"/>
              <a:ea typeface="Courier"/>
              <a:cs typeface="Courier"/>
              <a:sym typeface="Courier"/>
            </a:endParaRPr>
          </a:p>
          <a:p>
            <a:pPr indent="0" lvl="0" marL="0" rtl="0" algn="l">
              <a:spcBef>
                <a:spcPts val="0"/>
              </a:spcBef>
              <a:spcAft>
                <a:spcPts val="0"/>
              </a:spcAft>
              <a:buNone/>
            </a:pPr>
            <a:r>
              <a:rPr lang="en" sz="1200">
                <a:solidFill>
                  <a:srgbClr val="79C0FF"/>
                </a:solidFill>
                <a:latin typeface="Courier"/>
                <a:ea typeface="Courier"/>
                <a:cs typeface="Courier"/>
                <a:sym typeface="Courier"/>
              </a:rPr>
              <a:t>                       10</a:t>
            </a:r>
            <a:r>
              <a:rPr lang="en" sz="1200">
                <a:solidFill>
                  <a:srgbClr val="C9D1D9"/>
                </a:solidFill>
                <a:highlight>
                  <a:srgbClr val="0D1117"/>
                </a:highlight>
                <a:latin typeface="Courier"/>
                <a:ea typeface="Courier"/>
                <a:cs typeface="Courier"/>
                <a:sym typeface="Courier"/>
              </a:rPr>
              <a:t>, num_classes)</a:t>
            </a:r>
            <a:endParaRPr sz="1200">
              <a:solidFill>
                <a:srgbClr val="C9D1D9"/>
              </a:solidFill>
              <a:highlight>
                <a:srgbClr val="0D1117"/>
              </a:highlight>
              <a:latin typeface="Courier"/>
              <a:ea typeface="Courier"/>
              <a:cs typeface="Courier"/>
              <a:sym typeface="Courier"/>
            </a:endParaRPr>
          </a:p>
          <a:p>
            <a:pPr indent="0" lvl="0" marL="0" rtl="0" algn="l">
              <a:spcBef>
                <a:spcPts val="0"/>
              </a:spcBef>
              <a:spcAft>
                <a:spcPts val="0"/>
              </a:spcAft>
              <a:buNone/>
            </a:pPr>
            <a:r>
              <a:t/>
            </a:r>
            <a:endParaRPr sz="1200">
              <a:solidFill>
                <a:srgbClr val="C9D1D9"/>
              </a:solidFill>
              <a:highlight>
                <a:srgbClr val="0D1117"/>
              </a:highlight>
              <a:latin typeface="Courier"/>
              <a:ea typeface="Courier"/>
              <a:cs typeface="Courier"/>
              <a:sym typeface="Courier"/>
            </a:endParaRPr>
          </a:p>
          <a:p>
            <a:pPr indent="0" lvl="0" marL="0" rtl="0" algn="l">
              <a:spcBef>
                <a:spcPts val="0"/>
              </a:spcBef>
              <a:spcAft>
                <a:spcPts val="0"/>
              </a:spcAft>
              <a:buNone/>
            </a:pPr>
            <a:r>
              <a:t/>
            </a:r>
            <a:endParaRPr sz="1200">
              <a:solidFill>
                <a:srgbClr val="C9D1D9"/>
              </a:solidFill>
              <a:highlight>
                <a:srgbClr val="0D1117"/>
              </a:highlight>
              <a:latin typeface="Courier"/>
              <a:ea typeface="Courier"/>
              <a:cs typeface="Courier"/>
              <a:sym typeface="Courier"/>
            </a:endParaRPr>
          </a:p>
          <a:p>
            <a:pPr indent="0" lvl="0" marL="0" rtl="0" algn="l">
              <a:spcBef>
                <a:spcPts val="0"/>
              </a:spcBef>
              <a:spcAft>
                <a:spcPts val="0"/>
              </a:spcAft>
              <a:buNone/>
            </a:pPr>
            <a:r>
              <a:rPr lang="en" sz="1200">
                <a:solidFill>
                  <a:srgbClr val="C9D1D9"/>
                </a:solidFill>
                <a:highlight>
                  <a:srgbClr val="0D1117"/>
                </a:highlight>
                <a:latin typeface="Courier"/>
                <a:ea typeface="Courier"/>
                <a:cs typeface="Courier"/>
                <a:sym typeface="Courier"/>
              </a:rPr>
              <a:t>   </a:t>
            </a:r>
            <a:r>
              <a:rPr lang="en" sz="1200">
                <a:solidFill>
                  <a:srgbClr val="FF7B72"/>
                </a:solidFill>
                <a:latin typeface="Courier"/>
                <a:ea typeface="Courier"/>
                <a:cs typeface="Courier"/>
                <a:sym typeface="Courier"/>
              </a:rPr>
              <a:t>def</a:t>
            </a:r>
            <a:r>
              <a:rPr lang="en" sz="1200">
                <a:solidFill>
                  <a:srgbClr val="C9D1D9"/>
                </a:solidFill>
                <a:highlight>
                  <a:srgbClr val="0D1117"/>
                </a:highlight>
                <a:latin typeface="Courier"/>
                <a:ea typeface="Courier"/>
                <a:cs typeface="Courier"/>
                <a:sym typeface="Courier"/>
              </a:rPr>
              <a:t> </a:t>
            </a:r>
            <a:r>
              <a:rPr lang="en" sz="1200">
                <a:solidFill>
                  <a:srgbClr val="D2A8FF"/>
                </a:solidFill>
                <a:latin typeface="Courier"/>
                <a:ea typeface="Courier"/>
                <a:cs typeface="Courier"/>
                <a:sym typeface="Courier"/>
              </a:rPr>
              <a:t>forward</a:t>
            </a:r>
            <a:r>
              <a:rPr lang="en" sz="1200">
                <a:solidFill>
                  <a:srgbClr val="C9D1D9"/>
                </a:solidFill>
                <a:highlight>
                  <a:srgbClr val="0D1117"/>
                </a:highlight>
                <a:latin typeface="Courier"/>
                <a:ea typeface="Courier"/>
                <a:cs typeface="Courier"/>
                <a:sym typeface="Courier"/>
              </a:rPr>
              <a:t>(</a:t>
            </a:r>
            <a:r>
              <a:rPr lang="en" sz="1200">
                <a:solidFill>
                  <a:srgbClr val="C9D1D9"/>
                </a:solidFill>
                <a:latin typeface="Courier"/>
                <a:ea typeface="Courier"/>
                <a:cs typeface="Courier"/>
                <a:sym typeface="Courier"/>
              </a:rPr>
              <a:t>self, x</a:t>
            </a:r>
            <a:r>
              <a:rPr lang="en" sz="1200">
                <a:solidFill>
                  <a:srgbClr val="C9D1D9"/>
                </a:solidFill>
                <a:highlight>
                  <a:srgbClr val="0D1117"/>
                </a:highlight>
                <a:latin typeface="Courier"/>
                <a:ea typeface="Courier"/>
                <a:cs typeface="Courier"/>
                <a:sym typeface="Courier"/>
              </a:rPr>
              <a:t>):</a:t>
            </a:r>
            <a:endParaRPr sz="1200">
              <a:solidFill>
                <a:srgbClr val="C9D1D9"/>
              </a:solidFill>
              <a:highlight>
                <a:srgbClr val="0D1117"/>
              </a:highlight>
              <a:latin typeface="Courier"/>
              <a:ea typeface="Courier"/>
              <a:cs typeface="Courier"/>
              <a:sym typeface="Courier"/>
            </a:endParaRPr>
          </a:p>
          <a:p>
            <a:pPr indent="0" lvl="0" marL="0" rtl="0" algn="l">
              <a:spcBef>
                <a:spcPts val="0"/>
              </a:spcBef>
              <a:spcAft>
                <a:spcPts val="0"/>
              </a:spcAft>
              <a:buNone/>
            </a:pPr>
            <a:r>
              <a:rPr lang="en" sz="1200">
                <a:solidFill>
                  <a:srgbClr val="C9D1D9"/>
                </a:solidFill>
                <a:highlight>
                  <a:srgbClr val="0D1117"/>
                </a:highlight>
                <a:latin typeface="Courier"/>
                <a:ea typeface="Courier"/>
                <a:cs typeface="Courier"/>
                <a:sym typeface="Courier"/>
              </a:rPr>
              <a:t>       x = self.linear1(x)</a:t>
            </a:r>
            <a:endParaRPr sz="1200">
              <a:solidFill>
                <a:srgbClr val="C9D1D9"/>
              </a:solidFill>
              <a:highlight>
                <a:srgbClr val="0D1117"/>
              </a:highlight>
              <a:latin typeface="Courier"/>
              <a:ea typeface="Courier"/>
              <a:cs typeface="Courier"/>
              <a:sym typeface="Courier"/>
            </a:endParaRPr>
          </a:p>
          <a:p>
            <a:pPr indent="0" lvl="0" marL="0" rtl="0" algn="l">
              <a:spcBef>
                <a:spcPts val="0"/>
              </a:spcBef>
              <a:spcAft>
                <a:spcPts val="0"/>
              </a:spcAft>
              <a:buNone/>
            </a:pPr>
            <a:r>
              <a:rPr lang="en" sz="1200">
                <a:solidFill>
                  <a:srgbClr val="C9D1D9"/>
                </a:solidFill>
                <a:highlight>
                  <a:srgbClr val="0D1117"/>
                </a:highlight>
                <a:latin typeface="Courier"/>
                <a:ea typeface="Courier"/>
                <a:cs typeface="Courier"/>
                <a:sym typeface="Courier"/>
              </a:rPr>
              <a:t>       x = self.relu(x)</a:t>
            </a:r>
            <a:endParaRPr sz="1200">
              <a:solidFill>
                <a:srgbClr val="C9D1D9"/>
              </a:solidFill>
              <a:highlight>
                <a:srgbClr val="0D1117"/>
              </a:highlight>
              <a:latin typeface="Courier"/>
              <a:ea typeface="Courier"/>
              <a:cs typeface="Courier"/>
              <a:sym typeface="Courier"/>
            </a:endParaRPr>
          </a:p>
          <a:p>
            <a:pPr indent="0" lvl="0" marL="0" rtl="0" algn="l">
              <a:spcBef>
                <a:spcPts val="0"/>
              </a:spcBef>
              <a:spcAft>
                <a:spcPts val="0"/>
              </a:spcAft>
              <a:buNone/>
            </a:pPr>
            <a:r>
              <a:rPr lang="en" sz="1200">
                <a:solidFill>
                  <a:srgbClr val="C9D1D9"/>
                </a:solidFill>
                <a:highlight>
                  <a:srgbClr val="0D1117"/>
                </a:highlight>
                <a:latin typeface="Courier"/>
                <a:ea typeface="Courier"/>
                <a:cs typeface="Courier"/>
                <a:sym typeface="Courier"/>
              </a:rPr>
              <a:t>       </a:t>
            </a:r>
            <a:r>
              <a:rPr lang="en" sz="1200">
                <a:solidFill>
                  <a:srgbClr val="FF7B72"/>
                </a:solidFill>
                <a:latin typeface="Courier"/>
                <a:ea typeface="Courier"/>
                <a:cs typeface="Courier"/>
                <a:sym typeface="Courier"/>
              </a:rPr>
              <a:t>return</a:t>
            </a:r>
            <a:r>
              <a:rPr lang="en" sz="1200">
                <a:solidFill>
                  <a:srgbClr val="C9D1D9"/>
                </a:solidFill>
                <a:highlight>
                  <a:srgbClr val="0D1117"/>
                </a:highlight>
                <a:latin typeface="Courier"/>
                <a:ea typeface="Courier"/>
                <a:cs typeface="Courier"/>
                <a:sym typeface="Courier"/>
              </a:rPr>
              <a:t> self.linear2(x)</a:t>
            </a:r>
            <a:endParaRPr sz="1200">
              <a:solidFill>
                <a:srgbClr val="FF7B72"/>
              </a:solidFill>
              <a:latin typeface="Courier"/>
              <a:ea typeface="Courier"/>
              <a:cs typeface="Courier"/>
              <a:sym typeface="Courier"/>
            </a:endParaRPr>
          </a:p>
        </p:txBody>
      </p:sp>
      <p:sp>
        <p:nvSpPr>
          <p:cNvPr id="1282" name="Google Shape;1282;p134"/>
          <p:cNvSpPr txBox="1"/>
          <p:nvPr>
            <p:ph idx="4294967295" type="title"/>
          </p:nvPr>
        </p:nvSpPr>
        <p:spPr>
          <a:xfrm>
            <a:off x="344500" y="264375"/>
            <a:ext cx="7655100" cy="5541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2"/>
                </a:solidFill>
              </a:rPr>
              <a:t>Code Example: Simple Classifier in PyTorch and NNX</a:t>
            </a:r>
            <a:endParaRPr>
              <a:solidFill>
                <a:schemeClr val="lt2"/>
              </a:solidFill>
            </a:endParaRPr>
          </a:p>
        </p:txBody>
      </p:sp>
      <p:sp>
        <p:nvSpPr>
          <p:cNvPr id="1283" name="Google Shape;1283;p134"/>
          <p:cNvSpPr txBox="1"/>
          <p:nvPr/>
        </p:nvSpPr>
        <p:spPr>
          <a:xfrm>
            <a:off x="4718925" y="933125"/>
            <a:ext cx="4039800" cy="4063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8B949E"/>
                </a:solidFill>
                <a:latin typeface="Courier"/>
                <a:ea typeface="Courier"/>
                <a:cs typeface="Courier"/>
                <a:sym typeface="Courier"/>
              </a:rPr>
              <a:t># Flax NNX</a:t>
            </a:r>
            <a:endParaRPr sz="1200">
              <a:solidFill>
                <a:srgbClr val="C9D1D9"/>
              </a:solidFill>
              <a:highlight>
                <a:srgbClr val="0D1117"/>
              </a:highlight>
              <a:latin typeface="Courier"/>
              <a:ea typeface="Courier"/>
              <a:cs typeface="Courier"/>
              <a:sym typeface="Courier"/>
            </a:endParaRPr>
          </a:p>
          <a:p>
            <a:pPr indent="0" lvl="0" marL="0" rtl="0" algn="l">
              <a:spcBef>
                <a:spcPts val="0"/>
              </a:spcBef>
              <a:spcAft>
                <a:spcPts val="0"/>
              </a:spcAft>
              <a:buNone/>
            </a:pPr>
            <a:r>
              <a:rPr lang="en" sz="1200">
                <a:solidFill>
                  <a:srgbClr val="FF7B72"/>
                </a:solidFill>
                <a:latin typeface="Courier"/>
                <a:ea typeface="Courier"/>
                <a:cs typeface="Courier"/>
                <a:sym typeface="Courier"/>
              </a:rPr>
              <a:t>from</a:t>
            </a:r>
            <a:r>
              <a:rPr lang="en" sz="1200">
                <a:solidFill>
                  <a:srgbClr val="C9D1D9"/>
                </a:solidFill>
                <a:highlight>
                  <a:srgbClr val="0D1117"/>
                </a:highlight>
                <a:latin typeface="Courier"/>
                <a:ea typeface="Courier"/>
                <a:cs typeface="Courier"/>
                <a:sym typeface="Courier"/>
              </a:rPr>
              <a:t> flax </a:t>
            </a:r>
            <a:r>
              <a:rPr lang="en" sz="1200">
                <a:solidFill>
                  <a:srgbClr val="FF7B72"/>
                </a:solidFill>
                <a:latin typeface="Courier"/>
                <a:ea typeface="Courier"/>
                <a:cs typeface="Courier"/>
                <a:sym typeface="Courier"/>
              </a:rPr>
              <a:t>import</a:t>
            </a:r>
            <a:r>
              <a:rPr lang="en" sz="1200">
                <a:solidFill>
                  <a:srgbClr val="C9D1D9"/>
                </a:solidFill>
                <a:highlight>
                  <a:srgbClr val="0D1117"/>
                </a:highlight>
                <a:latin typeface="Courier"/>
                <a:ea typeface="Courier"/>
                <a:cs typeface="Courier"/>
                <a:sym typeface="Courier"/>
              </a:rPr>
              <a:t> nnx</a:t>
            </a:r>
            <a:endParaRPr sz="1200">
              <a:solidFill>
                <a:srgbClr val="C9D1D9"/>
              </a:solidFill>
              <a:highlight>
                <a:srgbClr val="0D1117"/>
              </a:highlight>
              <a:latin typeface="Courier"/>
              <a:ea typeface="Courier"/>
              <a:cs typeface="Courier"/>
              <a:sym typeface="Courier"/>
            </a:endParaRPr>
          </a:p>
          <a:p>
            <a:pPr indent="0" lvl="0" marL="0" rtl="0" algn="l">
              <a:spcBef>
                <a:spcPts val="0"/>
              </a:spcBef>
              <a:spcAft>
                <a:spcPts val="0"/>
              </a:spcAft>
              <a:buNone/>
            </a:pPr>
            <a:r>
              <a:rPr lang="en" sz="1200">
                <a:solidFill>
                  <a:srgbClr val="FF7B72"/>
                </a:solidFill>
                <a:latin typeface="Courier"/>
                <a:ea typeface="Courier"/>
                <a:cs typeface="Courier"/>
                <a:sym typeface="Courier"/>
              </a:rPr>
              <a:t>import</a:t>
            </a:r>
            <a:r>
              <a:rPr lang="en" sz="1200">
                <a:solidFill>
                  <a:srgbClr val="C9D1D9"/>
                </a:solidFill>
                <a:highlight>
                  <a:srgbClr val="0D1117"/>
                </a:highlight>
                <a:latin typeface="Courier"/>
                <a:ea typeface="Courier"/>
                <a:cs typeface="Courier"/>
                <a:sym typeface="Courier"/>
              </a:rPr>
              <a:t> jax</a:t>
            </a:r>
            <a:endParaRPr sz="1200">
              <a:solidFill>
                <a:srgbClr val="C9D1D9"/>
              </a:solidFill>
              <a:highlight>
                <a:srgbClr val="0D1117"/>
              </a:highlight>
              <a:latin typeface="Courier"/>
              <a:ea typeface="Courier"/>
              <a:cs typeface="Courier"/>
              <a:sym typeface="Courier"/>
            </a:endParaRPr>
          </a:p>
          <a:p>
            <a:pPr indent="0" lvl="0" marL="0" rtl="0" algn="l">
              <a:spcBef>
                <a:spcPts val="0"/>
              </a:spcBef>
              <a:spcAft>
                <a:spcPts val="0"/>
              </a:spcAft>
              <a:buNone/>
            </a:pPr>
            <a:r>
              <a:rPr lang="en" sz="1200">
                <a:solidFill>
                  <a:srgbClr val="FF7B72"/>
                </a:solidFill>
                <a:latin typeface="Courier"/>
                <a:ea typeface="Courier"/>
                <a:cs typeface="Courier"/>
                <a:sym typeface="Courier"/>
              </a:rPr>
              <a:t>import</a:t>
            </a:r>
            <a:r>
              <a:rPr lang="en" sz="1200">
                <a:solidFill>
                  <a:srgbClr val="C9D1D9"/>
                </a:solidFill>
                <a:highlight>
                  <a:srgbClr val="0D1117"/>
                </a:highlight>
                <a:latin typeface="Courier"/>
                <a:ea typeface="Courier"/>
                <a:cs typeface="Courier"/>
                <a:sym typeface="Courier"/>
              </a:rPr>
              <a:t> jax.numpy </a:t>
            </a:r>
            <a:r>
              <a:rPr lang="en" sz="1200">
                <a:solidFill>
                  <a:srgbClr val="FF7B72"/>
                </a:solidFill>
                <a:latin typeface="Courier"/>
                <a:ea typeface="Courier"/>
                <a:cs typeface="Courier"/>
                <a:sym typeface="Courier"/>
              </a:rPr>
              <a:t>as</a:t>
            </a:r>
            <a:r>
              <a:rPr lang="en" sz="1200">
                <a:solidFill>
                  <a:srgbClr val="C9D1D9"/>
                </a:solidFill>
                <a:highlight>
                  <a:srgbClr val="0D1117"/>
                </a:highlight>
                <a:latin typeface="Courier"/>
                <a:ea typeface="Courier"/>
                <a:cs typeface="Courier"/>
                <a:sym typeface="Courier"/>
              </a:rPr>
              <a:t> jnp</a:t>
            </a:r>
            <a:endParaRPr sz="1200">
              <a:solidFill>
                <a:srgbClr val="C9D1D9"/>
              </a:solidFill>
              <a:highlight>
                <a:srgbClr val="0D1117"/>
              </a:highlight>
              <a:latin typeface="Courier"/>
              <a:ea typeface="Courier"/>
              <a:cs typeface="Courier"/>
              <a:sym typeface="Courier"/>
            </a:endParaRPr>
          </a:p>
          <a:p>
            <a:pPr indent="0" lvl="0" marL="0" rtl="0" algn="l">
              <a:spcBef>
                <a:spcPts val="0"/>
              </a:spcBef>
              <a:spcAft>
                <a:spcPts val="0"/>
              </a:spcAft>
              <a:buNone/>
            </a:pPr>
            <a:r>
              <a:t/>
            </a:r>
            <a:endParaRPr sz="1200">
              <a:solidFill>
                <a:srgbClr val="C9D1D9"/>
              </a:solidFill>
              <a:highlight>
                <a:srgbClr val="0D1117"/>
              </a:highlight>
              <a:latin typeface="Courier"/>
              <a:ea typeface="Courier"/>
              <a:cs typeface="Courier"/>
              <a:sym typeface="Courier"/>
            </a:endParaRPr>
          </a:p>
          <a:p>
            <a:pPr indent="0" lvl="0" marL="0" rtl="0" algn="l">
              <a:spcBef>
                <a:spcPts val="0"/>
              </a:spcBef>
              <a:spcAft>
                <a:spcPts val="0"/>
              </a:spcAft>
              <a:buNone/>
            </a:pPr>
            <a:r>
              <a:t/>
            </a:r>
            <a:endParaRPr sz="1200">
              <a:solidFill>
                <a:srgbClr val="C9D1D9"/>
              </a:solidFill>
              <a:highlight>
                <a:srgbClr val="0D1117"/>
              </a:highlight>
              <a:latin typeface="Courier"/>
              <a:ea typeface="Courier"/>
              <a:cs typeface="Courier"/>
              <a:sym typeface="Courier"/>
            </a:endParaRPr>
          </a:p>
          <a:p>
            <a:pPr indent="0" lvl="0" marL="0" rtl="0" algn="l">
              <a:spcBef>
                <a:spcPts val="0"/>
              </a:spcBef>
              <a:spcAft>
                <a:spcPts val="0"/>
              </a:spcAft>
              <a:buNone/>
            </a:pPr>
            <a:r>
              <a:rPr lang="en" sz="1200">
                <a:solidFill>
                  <a:srgbClr val="FF7B72"/>
                </a:solidFill>
                <a:latin typeface="Courier"/>
                <a:ea typeface="Courier"/>
                <a:cs typeface="Courier"/>
                <a:sym typeface="Courier"/>
              </a:rPr>
              <a:t>class</a:t>
            </a:r>
            <a:r>
              <a:rPr lang="en" sz="1200">
                <a:solidFill>
                  <a:srgbClr val="C9D1D9"/>
                </a:solidFill>
                <a:highlight>
                  <a:srgbClr val="0D1117"/>
                </a:highlight>
                <a:latin typeface="Courier"/>
                <a:ea typeface="Courier"/>
                <a:cs typeface="Courier"/>
                <a:sym typeface="Courier"/>
              </a:rPr>
              <a:t> </a:t>
            </a:r>
            <a:r>
              <a:rPr lang="en" sz="1200">
                <a:solidFill>
                  <a:srgbClr val="D2A8FF"/>
                </a:solidFill>
                <a:latin typeface="Courier"/>
                <a:ea typeface="Courier"/>
                <a:cs typeface="Courier"/>
                <a:sym typeface="Courier"/>
              </a:rPr>
              <a:t>SimpleClassifier_NNX</a:t>
            </a:r>
            <a:r>
              <a:rPr lang="en" sz="1200">
                <a:solidFill>
                  <a:srgbClr val="C9D1D9"/>
                </a:solidFill>
                <a:highlight>
                  <a:srgbClr val="0D1117"/>
                </a:highlight>
                <a:latin typeface="Courier"/>
                <a:ea typeface="Courier"/>
                <a:cs typeface="Courier"/>
                <a:sym typeface="Courier"/>
              </a:rPr>
              <a:t>(nnx.Module):</a:t>
            </a:r>
            <a:endParaRPr sz="1200">
              <a:solidFill>
                <a:srgbClr val="C9D1D9"/>
              </a:solidFill>
              <a:highlight>
                <a:srgbClr val="0D1117"/>
              </a:highlight>
              <a:latin typeface="Courier"/>
              <a:ea typeface="Courier"/>
              <a:cs typeface="Courier"/>
              <a:sym typeface="Courier"/>
            </a:endParaRPr>
          </a:p>
          <a:p>
            <a:pPr indent="0" lvl="0" marL="0" rtl="0" algn="l">
              <a:spcBef>
                <a:spcPts val="0"/>
              </a:spcBef>
              <a:spcAft>
                <a:spcPts val="0"/>
              </a:spcAft>
              <a:buNone/>
            </a:pPr>
            <a:r>
              <a:rPr lang="en" sz="1200">
                <a:solidFill>
                  <a:srgbClr val="C9D1D9"/>
                </a:solidFill>
                <a:highlight>
                  <a:srgbClr val="0D1117"/>
                </a:highlight>
                <a:latin typeface="Courier"/>
                <a:ea typeface="Courier"/>
                <a:cs typeface="Courier"/>
                <a:sym typeface="Courier"/>
              </a:rPr>
              <a:t>   </a:t>
            </a:r>
            <a:r>
              <a:rPr lang="en" sz="1200">
                <a:solidFill>
                  <a:srgbClr val="FF7B72"/>
                </a:solidFill>
                <a:latin typeface="Courier"/>
                <a:ea typeface="Courier"/>
                <a:cs typeface="Courier"/>
                <a:sym typeface="Courier"/>
              </a:rPr>
              <a:t>def</a:t>
            </a:r>
            <a:r>
              <a:rPr lang="en" sz="1200">
                <a:solidFill>
                  <a:srgbClr val="C9D1D9"/>
                </a:solidFill>
                <a:highlight>
                  <a:srgbClr val="0D1117"/>
                </a:highlight>
                <a:latin typeface="Courier"/>
                <a:ea typeface="Courier"/>
                <a:cs typeface="Courier"/>
                <a:sym typeface="Courier"/>
              </a:rPr>
              <a:t> </a:t>
            </a:r>
            <a:r>
              <a:rPr lang="en" sz="1200">
                <a:solidFill>
                  <a:srgbClr val="D2A8FF"/>
                </a:solidFill>
                <a:latin typeface="Courier"/>
                <a:ea typeface="Courier"/>
                <a:cs typeface="Courier"/>
                <a:sym typeface="Courier"/>
              </a:rPr>
              <a:t>__init__</a:t>
            </a:r>
            <a:r>
              <a:rPr lang="en" sz="1200">
                <a:solidFill>
                  <a:srgbClr val="C9D1D9"/>
                </a:solidFill>
                <a:highlight>
                  <a:srgbClr val="0D1117"/>
                </a:highlight>
                <a:latin typeface="Courier"/>
                <a:ea typeface="Courier"/>
                <a:cs typeface="Courier"/>
                <a:sym typeface="Courier"/>
              </a:rPr>
              <a:t>(</a:t>
            </a:r>
            <a:r>
              <a:rPr lang="en" sz="1200">
                <a:solidFill>
                  <a:srgbClr val="C9D1D9"/>
                </a:solidFill>
                <a:latin typeface="Courier"/>
                <a:ea typeface="Courier"/>
                <a:cs typeface="Courier"/>
                <a:sym typeface="Courier"/>
              </a:rPr>
              <a:t>self, input_size: </a:t>
            </a:r>
            <a:r>
              <a:rPr lang="en" sz="1200">
                <a:solidFill>
                  <a:srgbClr val="FFA657"/>
                </a:solidFill>
                <a:latin typeface="Courier"/>
                <a:ea typeface="Courier"/>
                <a:cs typeface="Courier"/>
                <a:sym typeface="Courier"/>
              </a:rPr>
              <a:t>int</a:t>
            </a:r>
            <a:r>
              <a:rPr lang="en" sz="1200">
                <a:solidFill>
                  <a:srgbClr val="C9D1D9"/>
                </a:solidFill>
                <a:latin typeface="Courier"/>
                <a:ea typeface="Courier"/>
                <a:cs typeface="Courier"/>
                <a:sym typeface="Courier"/>
              </a:rPr>
              <a:t>, </a:t>
            </a:r>
            <a:br>
              <a:rPr lang="en" sz="1200">
                <a:solidFill>
                  <a:srgbClr val="C9D1D9"/>
                </a:solidFill>
                <a:latin typeface="Courier"/>
                <a:ea typeface="Courier"/>
                <a:cs typeface="Courier"/>
                <a:sym typeface="Courier"/>
              </a:rPr>
            </a:br>
            <a:r>
              <a:rPr lang="en" sz="1200">
                <a:solidFill>
                  <a:srgbClr val="C9D1D9"/>
                </a:solidFill>
                <a:latin typeface="Courier"/>
                <a:ea typeface="Courier"/>
                <a:cs typeface="Courier"/>
                <a:sym typeface="Courier"/>
              </a:rPr>
              <a:t>                num_classes: </a:t>
            </a:r>
            <a:r>
              <a:rPr lang="en" sz="1200">
                <a:solidFill>
                  <a:srgbClr val="FFA657"/>
                </a:solidFill>
                <a:latin typeface="Courier"/>
                <a:ea typeface="Courier"/>
                <a:cs typeface="Courier"/>
                <a:sym typeface="Courier"/>
              </a:rPr>
              <a:t>int</a:t>
            </a:r>
            <a:r>
              <a:rPr lang="en" sz="1200">
                <a:solidFill>
                  <a:srgbClr val="C9D1D9"/>
                </a:solidFill>
                <a:latin typeface="Courier"/>
                <a:ea typeface="Courier"/>
                <a:cs typeface="Courier"/>
                <a:sym typeface="Courier"/>
              </a:rPr>
              <a:t>, *,</a:t>
            </a:r>
            <a:br>
              <a:rPr lang="en" sz="1200">
                <a:solidFill>
                  <a:srgbClr val="C9D1D9"/>
                </a:solidFill>
                <a:latin typeface="Courier"/>
                <a:ea typeface="Courier"/>
                <a:cs typeface="Courier"/>
                <a:sym typeface="Courier"/>
              </a:rPr>
            </a:br>
            <a:r>
              <a:rPr lang="en" sz="1200">
                <a:solidFill>
                  <a:srgbClr val="C9D1D9"/>
                </a:solidFill>
                <a:latin typeface="Courier"/>
                <a:ea typeface="Courier"/>
                <a:cs typeface="Courier"/>
                <a:sym typeface="Courier"/>
              </a:rPr>
              <a:t>                rngs: nnx.Rngs</a:t>
            </a:r>
            <a:r>
              <a:rPr lang="en" sz="1200">
                <a:solidFill>
                  <a:srgbClr val="C9D1D9"/>
                </a:solidFill>
                <a:highlight>
                  <a:srgbClr val="0D1117"/>
                </a:highlight>
                <a:latin typeface="Courier"/>
                <a:ea typeface="Courier"/>
                <a:cs typeface="Courier"/>
                <a:sym typeface="Courier"/>
              </a:rPr>
              <a:t>):</a:t>
            </a:r>
            <a:endParaRPr sz="1200">
              <a:solidFill>
                <a:srgbClr val="C9D1D9"/>
              </a:solidFill>
              <a:highlight>
                <a:srgbClr val="0D1117"/>
              </a:highlight>
              <a:latin typeface="Courier"/>
              <a:ea typeface="Courier"/>
              <a:cs typeface="Courier"/>
              <a:sym typeface="Courier"/>
            </a:endParaRPr>
          </a:p>
          <a:p>
            <a:pPr indent="0" lvl="0" marL="0" rtl="0" algn="l">
              <a:spcBef>
                <a:spcPts val="0"/>
              </a:spcBef>
              <a:spcAft>
                <a:spcPts val="0"/>
              </a:spcAft>
              <a:buNone/>
            </a:pPr>
            <a:r>
              <a:rPr lang="en" sz="1200">
                <a:solidFill>
                  <a:srgbClr val="C9D1D9"/>
                </a:solidFill>
                <a:highlight>
                  <a:srgbClr val="0D1117"/>
                </a:highlight>
                <a:latin typeface="Courier"/>
                <a:ea typeface="Courier"/>
                <a:cs typeface="Courier"/>
                <a:sym typeface="Courier"/>
              </a:rPr>
              <a:t>       self.linear1 = nnx.Linear(</a:t>
            </a:r>
            <a:br>
              <a:rPr lang="en" sz="1200">
                <a:solidFill>
                  <a:srgbClr val="C9D1D9"/>
                </a:solidFill>
                <a:highlight>
                  <a:srgbClr val="0D1117"/>
                </a:highlight>
                <a:latin typeface="Courier"/>
                <a:ea typeface="Courier"/>
                <a:cs typeface="Courier"/>
                <a:sym typeface="Courier"/>
              </a:rPr>
            </a:br>
            <a:r>
              <a:rPr lang="en" sz="1200">
                <a:solidFill>
                  <a:srgbClr val="C9D1D9"/>
                </a:solidFill>
                <a:highlight>
                  <a:srgbClr val="0D1117"/>
                </a:highlight>
                <a:latin typeface="Courier"/>
                <a:ea typeface="Courier"/>
                <a:cs typeface="Courier"/>
                <a:sym typeface="Courier"/>
              </a:rPr>
              <a:t>            input_size, </a:t>
            </a:r>
            <a:r>
              <a:rPr lang="en" sz="1200">
                <a:solidFill>
                  <a:srgbClr val="79C0FF"/>
                </a:solidFill>
                <a:latin typeface="Courier"/>
                <a:ea typeface="Courier"/>
                <a:cs typeface="Courier"/>
                <a:sym typeface="Courier"/>
              </a:rPr>
              <a:t>10</a:t>
            </a:r>
            <a:r>
              <a:rPr lang="en" sz="1200">
                <a:solidFill>
                  <a:srgbClr val="C9D1D9"/>
                </a:solidFill>
                <a:highlight>
                  <a:srgbClr val="0D1117"/>
                </a:highlight>
                <a:latin typeface="Courier"/>
                <a:ea typeface="Courier"/>
                <a:cs typeface="Courier"/>
                <a:sym typeface="Courier"/>
              </a:rPr>
              <a:t>, rngs=rngs)</a:t>
            </a:r>
            <a:endParaRPr sz="1200">
              <a:solidFill>
                <a:srgbClr val="C9D1D9"/>
              </a:solidFill>
              <a:highlight>
                <a:srgbClr val="0D1117"/>
              </a:highlight>
              <a:latin typeface="Courier"/>
              <a:ea typeface="Courier"/>
              <a:cs typeface="Courier"/>
              <a:sym typeface="Courier"/>
            </a:endParaRPr>
          </a:p>
          <a:p>
            <a:pPr indent="0" lvl="0" marL="0" rtl="0" algn="l">
              <a:spcBef>
                <a:spcPts val="0"/>
              </a:spcBef>
              <a:spcAft>
                <a:spcPts val="0"/>
              </a:spcAft>
              <a:buNone/>
            </a:pPr>
            <a:r>
              <a:rPr lang="en" sz="1200">
                <a:solidFill>
                  <a:srgbClr val="C9D1D9"/>
                </a:solidFill>
                <a:highlight>
                  <a:srgbClr val="0D1117"/>
                </a:highlight>
                <a:latin typeface="Courier"/>
                <a:ea typeface="Courier"/>
                <a:cs typeface="Courier"/>
                <a:sym typeface="Courier"/>
              </a:rPr>
              <a:t>       self.relu = nnx.relu</a:t>
            </a:r>
            <a:endParaRPr sz="1200">
              <a:solidFill>
                <a:srgbClr val="C9D1D9"/>
              </a:solidFill>
              <a:highlight>
                <a:srgbClr val="0D1117"/>
              </a:highlight>
              <a:latin typeface="Courier"/>
              <a:ea typeface="Courier"/>
              <a:cs typeface="Courier"/>
              <a:sym typeface="Courier"/>
            </a:endParaRPr>
          </a:p>
          <a:p>
            <a:pPr indent="0" lvl="0" marL="0" rtl="0" algn="l">
              <a:spcBef>
                <a:spcPts val="0"/>
              </a:spcBef>
              <a:spcAft>
                <a:spcPts val="0"/>
              </a:spcAft>
              <a:buNone/>
            </a:pPr>
            <a:r>
              <a:rPr lang="en" sz="1200">
                <a:solidFill>
                  <a:srgbClr val="C9D1D9"/>
                </a:solidFill>
                <a:highlight>
                  <a:srgbClr val="0D1117"/>
                </a:highlight>
                <a:latin typeface="Courier"/>
                <a:ea typeface="Courier"/>
                <a:cs typeface="Courier"/>
                <a:sym typeface="Courier"/>
              </a:rPr>
              <a:t>       self.linear2 = nnx.Linear(</a:t>
            </a:r>
            <a:endParaRPr sz="1200">
              <a:solidFill>
                <a:srgbClr val="C9D1D9"/>
              </a:solidFill>
              <a:highlight>
                <a:srgbClr val="0D1117"/>
              </a:highlight>
              <a:latin typeface="Courier"/>
              <a:ea typeface="Courier"/>
              <a:cs typeface="Courier"/>
              <a:sym typeface="Courier"/>
            </a:endParaRPr>
          </a:p>
          <a:p>
            <a:pPr indent="0" lvl="0" marL="0" rtl="0" algn="l">
              <a:spcBef>
                <a:spcPts val="0"/>
              </a:spcBef>
              <a:spcAft>
                <a:spcPts val="0"/>
              </a:spcAft>
              <a:buNone/>
            </a:pPr>
            <a:r>
              <a:rPr lang="en" sz="1200">
                <a:solidFill>
                  <a:srgbClr val="79C0FF"/>
                </a:solidFill>
                <a:latin typeface="Courier"/>
                <a:ea typeface="Courier"/>
                <a:cs typeface="Courier"/>
                <a:sym typeface="Courier"/>
              </a:rPr>
              <a:t>            10</a:t>
            </a:r>
            <a:r>
              <a:rPr lang="en" sz="1200">
                <a:solidFill>
                  <a:srgbClr val="C9D1D9"/>
                </a:solidFill>
                <a:highlight>
                  <a:srgbClr val="0D1117"/>
                </a:highlight>
                <a:latin typeface="Courier"/>
                <a:ea typeface="Courier"/>
                <a:cs typeface="Courier"/>
                <a:sym typeface="Courier"/>
              </a:rPr>
              <a:t>, num_classes, rngs=rngs)</a:t>
            </a:r>
            <a:endParaRPr sz="1200">
              <a:solidFill>
                <a:srgbClr val="C9D1D9"/>
              </a:solidFill>
              <a:highlight>
                <a:srgbClr val="0D1117"/>
              </a:highlight>
              <a:latin typeface="Courier"/>
              <a:ea typeface="Courier"/>
              <a:cs typeface="Courier"/>
              <a:sym typeface="Courier"/>
            </a:endParaRPr>
          </a:p>
          <a:p>
            <a:pPr indent="0" lvl="0" marL="0" rtl="0" algn="l">
              <a:spcBef>
                <a:spcPts val="0"/>
              </a:spcBef>
              <a:spcAft>
                <a:spcPts val="0"/>
              </a:spcAft>
              <a:buNone/>
            </a:pPr>
            <a:r>
              <a:t/>
            </a:r>
            <a:endParaRPr sz="1200">
              <a:solidFill>
                <a:srgbClr val="C9D1D9"/>
              </a:solidFill>
              <a:highlight>
                <a:srgbClr val="0D1117"/>
              </a:highlight>
              <a:latin typeface="Courier"/>
              <a:ea typeface="Courier"/>
              <a:cs typeface="Courier"/>
              <a:sym typeface="Courier"/>
            </a:endParaRPr>
          </a:p>
          <a:p>
            <a:pPr indent="0" lvl="0" marL="0" rtl="0" algn="l">
              <a:spcBef>
                <a:spcPts val="0"/>
              </a:spcBef>
              <a:spcAft>
                <a:spcPts val="0"/>
              </a:spcAft>
              <a:buNone/>
            </a:pPr>
            <a:r>
              <a:t/>
            </a:r>
            <a:endParaRPr sz="1200">
              <a:solidFill>
                <a:srgbClr val="C9D1D9"/>
              </a:solidFill>
              <a:highlight>
                <a:srgbClr val="0D1117"/>
              </a:highlight>
              <a:latin typeface="Courier"/>
              <a:ea typeface="Courier"/>
              <a:cs typeface="Courier"/>
              <a:sym typeface="Courier"/>
            </a:endParaRPr>
          </a:p>
          <a:p>
            <a:pPr indent="0" lvl="0" marL="0" rtl="0" algn="l">
              <a:spcBef>
                <a:spcPts val="0"/>
              </a:spcBef>
              <a:spcAft>
                <a:spcPts val="0"/>
              </a:spcAft>
              <a:buNone/>
            </a:pPr>
            <a:r>
              <a:rPr lang="en" sz="1200">
                <a:solidFill>
                  <a:srgbClr val="C9D1D9"/>
                </a:solidFill>
                <a:highlight>
                  <a:srgbClr val="0D1117"/>
                </a:highlight>
                <a:latin typeface="Courier"/>
                <a:ea typeface="Courier"/>
                <a:cs typeface="Courier"/>
                <a:sym typeface="Courier"/>
              </a:rPr>
              <a:t>   </a:t>
            </a:r>
            <a:r>
              <a:rPr lang="en" sz="1200">
                <a:solidFill>
                  <a:srgbClr val="FF7B72"/>
                </a:solidFill>
                <a:latin typeface="Courier"/>
                <a:ea typeface="Courier"/>
                <a:cs typeface="Courier"/>
                <a:sym typeface="Courier"/>
              </a:rPr>
              <a:t>def</a:t>
            </a:r>
            <a:r>
              <a:rPr lang="en" sz="1200">
                <a:solidFill>
                  <a:srgbClr val="C9D1D9"/>
                </a:solidFill>
                <a:highlight>
                  <a:srgbClr val="0D1117"/>
                </a:highlight>
                <a:latin typeface="Courier"/>
                <a:ea typeface="Courier"/>
                <a:cs typeface="Courier"/>
                <a:sym typeface="Courier"/>
              </a:rPr>
              <a:t> </a:t>
            </a:r>
            <a:r>
              <a:rPr lang="en" sz="1200">
                <a:solidFill>
                  <a:srgbClr val="D2A8FF"/>
                </a:solidFill>
                <a:latin typeface="Courier"/>
                <a:ea typeface="Courier"/>
                <a:cs typeface="Courier"/>
                <a:sym typeface="Courier"/>
              </a:rPr>
              <a:t>__call__</a:t>
            </a:r>
            <a:r>
              <a:rPr lang="en" sz="1200">
                <a:solidFill>
                  <a:srgbClr val="C9D1D9"/>
                </a:solidFill>
                <a:highlight>
                  <a:srgbClr val="0D1117"/>
                </a:highlight>
                <a:latin typeface="Courier"/>
                <a:ea typeface="Courier"/>
                <a:cs typeface="Courier"/>
                <a:sym typeface="Courier"/>
              </a:rPr>
              <a:t>(</a:t>
            </a:r>
            <a:r>
              <a:rPr lang="en" sz="1200">
                <a:solidFill>
                  <a:srgbClr val="C9D1D9"/>
                </a:solidFill>
                <a:latin typeface="Courier"/>
                <a:ea typeface="Courier"/>
                <a:cs typeface="Courier"/>
                <a:sym typeface="Courier"/>
              </a:rPr>
              <a:t>self, x: jnp.ndarray</a:t>
            </a:r>
            <a:r>
              <a:rPr lang="en" sz="1200">
                <a:solidFill>
                  <a:srgbClr val="C9D1D9"/>
                </a:solidFill>
                <a:highlight>
                  <a:srgbClr val="0D1117"/>
                </a:highlight>
                <a:latin typeface="Courier"/>
                <a:ea typeface="Courier"/>
                <a:cs typeface="Courier"/>
                <a:sym typeface="Courier"/>
              </a:rPr>
              <a:t>):</a:t>
            </a:r>
            <a:endParaRPr sz="1200">
              <a:solidFill>
                <a:srgbClr val="C9D1D9"/>
              </a:solidFill>
              <a:highlight>
                <a:srgbClr val="0D1117"/>
              </a:highlight>
              <a:latin typeface="Courier"/>
              <a:ea typeface="Courier"/>
              <a:cs typeface="Courier"/>
              <a:sym typeface="Courier"/>
            </a:endParaRPr>
          </a:p>
          <a:p>
            <a:pPr indent="0" lvl="0" marL="0" rtl="0" algn="l">
              <a:spcBef>
                <a:spcPts val="0"/>
              </a:spcBef>
              <a:spcAft>
                <a:spcPts val="0"/>
              </a:spcAft>
              <a:buNone/>
            </a:pPr>
            <a:r>
              <a:rPr lang="en" sz="1200">
                <a:solidFill>
                  <a:srgbClr val="C9D1D9"/>
                </a:solidFill>
                <a:highlight>
                  <a:srgbClr val="0D1117"/>
                </a:highlight>
                <a:latin typeface="Courier"/>
                <a:ea typeface="Courier"/>
                <a:cs typeface="Courier"/>
                <a:sym typeface="Courier"/>
              </a:rPr>
              <a:t>       x = self.linear1(x)</a:t>
            </a:r>
            <a:endParaRPr sz="1200">
              <a:solidFill>
                <a:srgbClr val="C9D1D9"/>
              </a:solidFill>
              <a:highlight>
                <a:srgbClr val="0D1117"/>
              </a:highlight>
              <a:latin typeface="Courier"/>
              <a:ea typeface="Courier"/>
              <a:cs typeface="Courier"/>
              <a:sym typeface="Courier"/>
            </a:endParaRPr>
          </a:p>
          <a:p>
            <a:pPr indent="0" lvl="0" marL="0" rtl="0" algn="l">
              <a:spcBef>
                <a:spcPts val="0"/>
              </a:spcBef>
              <a:spcAft>
                <a:spcPts val="0"/>
              </a:spcAft>
              <a:buNone/>
            </a:pPr>
            <a:r>
              <a:rPr lang="en" sz="1200">
                <a:solidFill>
                  <a:srgbClr val="C9D1D9"/>
                </a:solidFill>
                <a:highlight>
                  <a:srgbClr val="0D1117"/>
                </a:highlight>
                <a:latin typeface="Courier"/>
                <a:ea typeface="Courier"/>
                <a:cs typeface="Courier"/>
                <a:sym typeface="Courier"/>
              </a:rPr>
              <a:t>       x = self.relu(x)</a:t>
            </a:r>
            <a:endParaRPr sz="1200">
              <a:solidFill>
                <a:srgbClr val="C9D1D9"/>
              </a:solidFill>
              <a:highlight>
                <a:srgbClr val="0D1117"/>
              </a:highlight>
              <a:latin typeface="Courier"/>
              <a:ea typeface="Courier"/>
              <a:cs typeface="Courier"/>
              <a:sym typeface="Courier"/>
            </a:endParaRPr>
          </a:p>
          <a:p>
            <a:pPr indent="0" lvl="0" marL="0" rtl="0" algn="l">
              <a:spcBef>
                <a:spcPts val="0"/>
              </a:spcBef>
              <a:spcAft>
                <a:spcPts val="0"/>
              </a:spcAft>
              <a:buNone/>
            </a:pPr>
            <a:r>
              <a:rPr lang="en" sz="1200">
                <a:solidFill>
                  <a:srgbClr val="C9D1D9"/>
                </a:solidFill>
                <a:highlight>
                  <a:srgbClr val="0D1117"/>
                </a:highlight>
                <a:latin typeface="Courier"/>
                <a:ea typeface="Courier"/>
                <a:cs typeface="Courier"/>
                <a:sym typeface="Courier"/>
              </a:rPr>
              <a:t>       </a:t>
            </a:r>
            <a:r>
              <a:rPr lang="en" sz="1200">
                <a:solidFill>
                  <a:srgbClr val="FF7B72"/>
                </a:solidFill>
                <a:latin typeface="Courier"/>
                <a:ea typeface="Courier"/>
                <a:cs typeface="Courier"/>
                <a:sym typeface="Courier"/>
              </a:rPr>
              <a:t>return</a:t>
            </a:r>
            <a:r>
              <a:rPr lang="en" sz="1200">
                <a:solidFill>
                  <a:srgbClr val="C9D1D9"/>
                </a:solidFill>
                <a:highlight>
                  <a:srgbClr val="0D1117"/>
                </a:highlight>
                <a:latin typeface="Courier"/>
                <a:ea typeface="Courier"/>
                <a:cs typeface="Courier"/>
                <a:sym typeface="Courier"/>
              </a:rPr>
              <a:t> self.linear2(x) </a:t>
            </a:r>
            <a:endParaRPr sz="1200">
              <a:solidFill>
                <a:srgbClr val="FF7B72"/>
              </a:solidFill>
              <a:latin typeface="Courier"/>
              <a:ea typeface="Courier"/>
              <a:cs typeface="Courier"/>
              <a:sym typeface="Courie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7" name="Shape 1287"/>
        <p:cNvGrpSpPr/>
        <p:nvPr/>
      </p:nvGrpSpPr>
      <p:grpSpPr>
        <a:xfrm>
          <a:off x="0" y="0"/>
          <a:ext cx="0" cy="0"/>
          <a:chOff x="0" y="0"/>
          <a:chExt cx="0" cy="0"/>
        </a:xfrm>
      </p:grpSpPr>
      <p:sp>
        <p:nvSpPr>
          <p:cNvPr id="1288" name="Google Shape;1288;p135"/>
          <p:cNvSpPr txBox="1"/>
          <p:nvPr>
            <p:ph idx="1" type="body"/>
          </p:nvPr>
        </p:nvSpPr>
        <p:spPr>
          <a:xfrm>
            <a:off x="344500" y="1496175"/>
            <a:ext cx="5140500" cy="2501700"/>
          </a:xfrm>
          <a:prstGeom prst="rect">
            <a:avLst/>
          </a:prstGeom>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Clr>
                <a:schemeClr val="lt1"/>
              </a:buClr>
              <a:buSzPts val="1800"/>
              <a:buChar char="●"/>
            </a:pPr>
            <a:r>
              <a:rPr b="1" lang="en" sz="1800">
                <a:solidFill>
                  <a:schemeClr val="lt1"/>
                </a:solidFill>
              </a:rPr>
              <a:t>PyTorch</a:t>
            </a:r>
            <a:r>
              <a:rPr lang="en" sz="1800">
                <a:solidFill>
                  <a:schemeClr val="lt1"/>
                </a:solidFill>
              </a:rPr>
              <a:t>: </a:t>
            </a:r>
            <a:r>
              <a:rPr lang="en" sz="1800">
                <a:solidFill>
                  <a:schemeClr val="lt1"/>
                </a:solidFill>
                <a:latin typeface="Roboto Mono Medium"/>
                <a:ea typeface="Roboto Mono Medium"/>
                <a:cs typeface="Roboto Mono Medium"/>
                <a:sym typeface="Roboto Mono Medium"/>
              </a:rPr>
              <a:t>loss.backward()</a:t>
            </a:r>
            <a:r>
              <a:rPr lang="en" sz="1800">
                <a:solidFill>
                  <a:schemeClr val="lt1"/>
                </a:solidFill>
              </a:rPr>
              <a:t> for automatic gradient computation, optimizer updates parameters directly.</a:t>
            </a:r>
            <a:endParaRPr sz="1800">
              <a:solidFill>
                <a:schemeClr val="lt1"/>
              </a:solidFill>
            </a:endParaRPr>
          </a:p>
          <a:p>
            <a:pPr indent="-342900" lvl="0" marL="457200" rtl="0" algn="l">
              <a:lnSpc>
                <a:spcPct val="115000"/>
              </a:lnSpc>
              <a:spcBef>
                <a:spcPts val="1000"/>
              </a:spcBef>
              <a:spcAft>
                <a:spcPts val="1000"/>
              </a:spcAft>
              <a:buClr>
                <a:schemeClr val="lt1"/>
              </a:buClr>
              <a:buSzPts val="1800"/>
              <a:buChar char="●"/>
            </a:pPr>
            <a:r>
              <a:rPr b="1" lang="en" sz="1800">
                <a:solidFill>
                  <a:schemeClr val="lt1"/>
                </a:solidFill>
              </a:rPr>
              <a:t>Flax NNX</a:t>
            </a:r>
            <a:r>
              <a:rPr lang="en" sz="1800">
                <a:solidFill>
                  <a:schemeClr val="lt1"/>
                </a:solidFill>
              </a:rPr>
              <a:t>: </a:t>
            </a:r>
            <a:r>
              <a:rPr lang="en" sz="1800">
                <a:solidFill>
                  <a:schemeClr val="lt1"/>
                </a:solidFill>
                <a:latin typeface="Roboto Mono Medium"/>
                <a:ea typeface="Roboto Mono Medium"/>
                <a:cs typeface="Roboto Mono Medium"/>
                <a:sym typeface="Roboto Mono Medium"/>
              </a:rPr>
              <a:t>nnx.value_and_grad</a:t>
            </a:r>
            <a:r>
              <a:rPr lang="en" sz="1800">
                <a:solidFill>
                  <a:schemeClr val="lt1"/>
                </a:solidFill>
              </a:rPr>
              <a:t> to compute gradients and </a:t>
            </a:r>
            <a:r>
              <a:rPr lang="en" sz="1800">
                <a:solidFill>
                  <a:schemeClr val="lt1"/>
                </a:solidFill>
                <a:latin typeface="Roboto Mono Medium"/>
                <a:ea typeface="Roboto Mono Medium"/>
                <a:cs typeface="Roboto Mono Medium"/>
                <a:sym typeface="Roboto Mono Medium"/>
              </a:rPr>
              <a:t>optimizer.update</a:t>
            </a:r>
            <a:r>
              <a:rPr lang="en" sz="1800">
                <a:solidFill>
                  <a:schemeClr val="lt1"/>
                </a:solidFill>
              </a:rPr>
              <a:t> to update the model's state with computed gradients.</a:t>
            </a:r>
            <a:endParaRPr sz="1800">
              <a:solidFill>
                <a:schemeClr val="lt1"/>
              </a:solidFill>
            </a:endParaRPr>
          </a:p>
        </p:txBody>
      </p:sp>
      <p:sp>
        <p:nvSpPr>
          <p:cNvPr id="1289" name="Google Shape;1289;p135"/>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Comparison: Training Loop &amp; Backpropagation</a:t>
            </a:r>
            <a:endParaRPr/>
          </a:p>
        </p:txBody>
      </p:sp>
      <p:sp>
        <p:nvSpPr>
          <p:cNvPr id="1290" name="Google Shape;1290;p135"/>
          <p:cNvSpPr txBox="1"/>
          <p:nvPr/>
        </p:nvSpPr>
        <p:spPr>
          <a:xfrm>
            <a:off x="0" y="4164875"/>
            <a:ext cx="91440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sz="1800">
              <a:solidFill>
                <a:schemeClr val="dk1"/>
              </a:solidFill>
              <a:latin typeface="Roboto Mono"/>
              <a:ea typeface="Roboto Mono"/>
              <a:cs typeface="Roboto Mono"/>
              <a:sym typeface="Roboto Mono"/>
            </a:endParaRPr>
          </a:p>
        </p:txBody>
      </p:sp>
      <p:grpSp>
        <p:nvGrpSpPr>
          <p:cNvPr id="1291" name="Google Shape;1291;p135"/>
          <p:cNvGrpSpPr/>
          <p:nvPr/>
        </p:nvGrpSpPr>
        <p:grpSpPr>
          <a:xfrm>
            <a:off x="6514050" y="789250"/>
            <a:ext cx="1673025" cy="3451575"/>
            <a:chOff x="6514050" y="789250"/>
            <a:chExt cx="1673025" cy="3451575"/>
          </a:xfrm>
        </p:grpSpPr>
        <p:pic>
          <p:nvPicPr>
            <p:cNvPr id="1292" name="Google Shape;1292;p135"/>
            <p:cNvPicPr preferRelativeResize="0"/>
            <p:nvPr/>
          </p:nvPicPr>
          <p:blipFill>
            <a:blip r:embed="rId3">
              <a:alphaModFix/>
            </a:blip>
            <a:stretch>
              <a:fillRect/>
            </a:stretch>
          </p:blipFill>
          <p:spPr>
            <a:xfrm>
              <a:off x="6688575" y="2697775"/>
              <a:ext cx="1323975" cy="1543050"/>
            </a:xfrm>
            <a:prstGeom prst="rect">
              <a:avLst/>
            </a:prstGeom>
            <a:noFill/>
            <a:ln>
              <a:noFill/>
            </a:ln>
          </p:spPr>
        </p:pic>
        <p:pic>
          <p:nvPicPr>
            <p:cNvPr id="1293" name="Google Shape;1293;p135"/>
            <p:cNvPicPr preferRelativeResize="0"/>
            <p:nvPr/>
          </p:nvPicPr>
          <p:blipFill>
            <a:blip r:embed="rId4">
              <a:alphaModFix/>
            </a:blip>
            <a:stretch>
              <a:fillRect/>
            </a:stretch>
          </p:blipFill>
          <p:spPr>
            <a:xfrm>
              <a:off x="6514050" y="789250"/>
              <a:ext cx="1673025" cy="1673025"/>
            </a:xfrm>
            <a:prstGeom prst="rect">
              <a:avLst/>
            </a:prstGeom>
            <a:noFill/>
            <a:ln>
              <a:noFill/>
            </a:ln>
          </p:spPr>
        </p:pic>
      </p:grpSp>
      <p:sp>
        <p:nvSpPr>
          <p:cNvPr id="1294" name="Google Shape;1294;p135"/>
          <p:cNvSpPr txBox="1"/>
          <p:nvPr/>
        </p:nvSpPr>
        <p:spPr>
          <a:xfrm>
            <a:off x="512075" y="4824875"/>
            <a:ext cx="65544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rgbClr val="80868B"/>
                </a:solidFill>
                <a:latin typeface="Roboto"/>
                <a:ea typeface="Roboto"/>
                <a:cs typeface="Roboto"/>
                <a:sym typeface="Roboto"/>
              </a:rPr>
              <a:t>PyTorch, the PyTorch logo and any related marks are trademarks of The Linux Foundation.</a:t>
            </a:r>
            <a:endParaRPr sz="900">
              <a:solidFill>
                <a:srgbClr val="80868B"/>
              </a:solidFill>
              <a:latin typeface="Roboto"/>
              <a:ea typeface="Roboto"/>
              <a:cs typeface="Roboto"/>
              <a:sym typeface="Roboto"/>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D1116"/>
        </a:solidFill>
      </p:bgPr>
    </p:bg>
    <p:spTree>
      <p:nvGrpSpPr>
        <p:cNvPr id="1298" name="Shape 1298"/>
        <p:cNvGrpSpPr/>
        <p:nvPr/>
      </p:nvGrpSpPr>
      <p:grpSpPr>
        <a:xfrm>
          <a:off x="0" y="0"/>
          <a:ext cx="0" cy="0"/>
          <a:chOff x="0" y="0"/>
          <a:chExt cx="0" cy="0"/>
        </a:xfrm>
      </p:grpSpPr>
      <p:sp>
        <p:nvSpPr>
          <p:cNvPr id="1299" name="Google Shape;1299;p136"/>
          <p:cNvSpPr txBox="1"/>
          <p:nvPr/>
        </p:nvSpPr>
        <p:spPr>
          <a:xfrm>
            <a:off x="375525" y="1314125"/>
            <a:ext cx="4039800" cy="306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rgbClr val="F06292"/>
                </a:solidFill>
                <a:latin typeface="Roboto Mono"/>
                <a:ea typeface="Roboto Mono"/>
                <a:cs typeface="Roboto Mono"/>
                <a:sym typeface="Roboto Mono"/>
              </a:rPr>
              <a:t># PyTorch</a:t>
            </a:r>
            <a:endParaRPr sz="1100">
              <a:latin typeface="Roboto Mono"/>
              <a:ea typeface="Roboto Mono"/>
              <a:cs typeface="Roboto Mono"/>
              <a:sym typeface="Roboto Mono"/>
            </a:endParaRPr>
          </a:p>
          <a:p>
            <a:pPr indent="0" lvl="0" marL="0" rtl="0" algn="l">
              <a:spcBef>
                <a:spcPts val="0"/>
              </a:spcBef>
              <a:spcAft>
                <a:spcPts val="0"/>
              </a:spcAft>
              <a:buNone/>
            </a:pPr>
            <a:r>
              <a:rPr lang="en" sz="1100">
                <a:solidFill>
                  <a:srgbClr val="4DD0E1"/>
                </a:solidFill>
                <a:latin typeface="Roboto Mono"/>
                <a:ea typeface="Roboto Mono"/>
                <a:cs typeface="Roboto Mono"/>
                <a:sym typeface="Roboto Mono"/>
              </a:rPr>
              <a:t>import</a:t>
            </a:r>
            <a:r>
              <a:rPr lang="en" sz="1100">
                <a:solidFill>
                  <a:srgbClr val="ECEFF1"/>
                </a:solidFill>
                <a:latin typeface="Roboto Mono"/>
                <a:ea typeface="Roboto Mono"/>
                <a:cs typeface="Roboto Mono"/>
                <a:sym typeface="Roboto Mono"/>
              </a:rPr>
              <a:t> torch</a:t>
            </a:r>
            <a:endParaRPr sz="1100">
              <a:latin typeface="Roboto Mono"/>
              <a:ea typeface="Roboto Mono"/>
              <a:cs typeface="Roboto Mono"/>
              <a:sym typeface="Roboto Mono"/>
            </a:endParaRPr>
          </a:p>
          <a:p>
            <a:pPr indent="0" lvl="0" marL="0" rtl="0" algn="l">
              <a:spcBef>
                <a:spcPts val="0"/>
              </a:spcBef>
              <a:spcAft>
                <a:spcPts val="0"/>
              </a:spcAft>
              <a:buNone/>
            </a:pPr>
            <a:r>
              <a:rPr lang="en" sz="1100">
                <a:solidFill>
                  <a:srgbClr val="4DD0E1"/>
                </a:solidFill>
                <a:latin typeface="Roboto Mono"/>
                <a:ea typeface="Roboto Mono"/>
                <a:cs typeface="Roboto Mono"/>
                <a:sym typeface="Roboto Mono"/>
              </a:rPr>
              <a:t>import</a:t>
            </a:r>
            <a:r>
              <a:rPr lang="en" sz="1100">
                <a:solidFill>
                  <a:srgbClr val="ECEFF1"/>
                </a:solidFill>
                <a:latin typeface="Roboto Mono"/>
                <a:ea typeface="Roboto Mono"/>
                <a:cs typeface="Roboto Mono"/>
                <a:sym typeface="Roboto Mono"/>
              </a:rPr>
              <a:t> torch.nn </a:t>
            </a:r>
            <a:r>
              <a:rPr lang="en" sz="1100">
                <a:solidFill>
                  <a:srgbClr val="4DD0E1"/>
                </a:solidFill>
                <a:latin typeface="Roboto Mono"/>
                <a:ea typeface="Roboto Mono"/>
                <a:cs typeface="Roboto Mono"/>
                <a:sym typeface="Roboto Mono"/>
              </a:rPr>
              <a:t>as</a:t>
            </a:r>
            <a:r>
              <a:rPr lang="en" sz="1100">
                <a:solidFill>
                  <a:srgbClr val="ECEFF1"/>
                </a:solidFill>
                <a:latin typeface="Roboto Mono"/>
                <a:ea typeface="Roboto Mono"/>
                <a:cs typeface="Roboto Mono"/>
                <a:sym typeface="Roboto Mono"/>
              </a:rPr>
              <a:t> nn</a:t>
            </a:r>
            <a:endParaRPr sz="1100">
              <a:latin typeface="Roboto Mono"/>
              <a:ea typeface="Roboto Mono"/>
              <a:cs typeface="Roboto Mono"/>
              <a:sym typeface="Roboto Mono"/>
            </a:endParaRPr>
          </a:p>
          <a:p>
            <a:pPr indent="0" lvl="0" marL="0" rtl="0" algn="l">
              <a:spcBef>
                <a:spcPts val="0"/>
              </a:spcBef>
              <a:spcAft>
                <a:spcPts val="0"/>
              </a:spcAft>
              <a:buNone/>
            </a:pPr>
            <a:r>
              <a:rPr lang="en" sz="1100">
                <a:solidFill>
                  <a:srgbClr val="4DD0E1"/>
                </a:solidFill>
                <a:latin typeface="Roboto Mono"/>
                <a:ea typeface="Roboto Mono"/>
                <a:cs typeface="Roboto Mono"/>
                <a:sym typeface="Roboto Mono"/>
              </a:rPr>
              <a:t>import</a:t>
            </a:r>
            <a:r>
              <a:rPr lang="en" sz="1100">
                <a:solidFill>
                  <a:srgbClr val="ECEFF1"/>
                </a:solidFill>
                <a:latin typeface="Roboto Mono"/>
                <a:ea typeface="Roboto Mono"/>
                <a:cs typeface="Roboto Mono"/>
                <a:sym typeface="Roboto Mono"/>
              </a:rPr>
              <a:t> torch.optim </a:t>
            </a:r>
            <a:r>
              <a:rPr lang="en" sz="1100">
                <a:solidFill>
                  <a:srgbClr val="4DD0E1"/>
                </a:solidFill>
                <a:latin typeface="Roboto Mono"/>
                <a:ea typeface="Roboto Mono"/>
                <a:cs typeface="Roboto Mono"/>
                <a:sym typeface="Roboto Mono"/>
              </a:rPr>
              <a:t>as</a:t>
            </a:r>
            <a:r>
              <a:rPr lang="en" sz="1100">
                <a:solidFill>
                  <a:srgbClr val="ECEFF1"/>
                </a:solidFill>
                <a:latin typeface="Roboto Mono"/>
                <a:ea typeface="Roboto Mono"/>
                <a:cs typeface="Roboto Mono"/>
                <a:sym typeface="Roboto Mono"/>
              </a:rPr>
              <a:t> optim</a:t>
            </a:r>
            <a:endParaRPr sz="1100">
              <a:latin typeface="Roboto Mono"/>
              <a:ea typeface="Roboto Mono"/>
              <a:cs typeface="Roboto Mono"/>
              <a:sym typeface="Roboto Mono"/>
            </a:endParaRPr>
          </a:p>
          <a:p>
            <a:pPr indent="0" lvl="0" marL="0" rtl="0" algn="l">
              <a:spcBef>
                <a:spcPts val="0"/>
              </a:spcBef>
              <a:spcAft>
                <a:spcPts val="0"/>
              </a:spcAft>
              <a:buNone/>
            </a:pPr>
            <a:r>
              <a:t/>
            </a:r>
            <a:endParaRPr sz="1100">
              <a:latin typeface="Roboto Mono"/>
              <a:ea typeface="Roboto Mono"/>
              <a:cs typeface="Roboto Mono"/>
              <a:sym typeface="Roboto Mono"/>
            </a:endParaRPr>
          </a:p>
          <a:p>
            <a:pPr indent="0" lvl="0" marL="0" rtl="0" algn="l">
              <a:spcBef>
                <a:spcPts val="0"/>
              </a:spcBef>
              <a:spcAft>
                <a:spcPts val="0"/>
              </a:spcAft>
              <a:buNone/>
            </a:pPr>
            <a:r>
              <a:t/>
            </a:r>
            <a:endParaRPr sz="1100">
              <a:latin typeface="Roboto Mono"/>
              <a:ea typeface="Roboto Mono"/>
              <a:cs typeface="Roboto Mono"/>
              <a:sym typeface="Roboto Mono"/>
            </a:endParaRPr>
          </a:p>
          <a:p>
            <a:pPr indent="0" lvl="0" marL="0" rtl="0" algn="l">
              <a:spcBef>
                <a:spcPts val="0"/>
              </a:spcBef>
              <a:spcAft>
                <a:spcPts val="0"/>
              </a:spcAft>
              <a:buNone/>
            </a:pPr>
            <a:r>
              <a:t/>
            </a:r>
            <a:endParaRPr sz="1100">
              <a:latin typeface="Roboto Mono"/>
              <a:ea typeface="Roboto Mono"/>
              <a:cs typeface="Roboto Mono"/>
              <a:sym typeface="Roboto Mono"/>
            </a:endParaRPr>
          </a:p>
          <a:p>
            <a:pPr indent="0" lvl="0" marL="0" rtl="0" algn="l">
              <a:spcBef>
                <a:spcPts val="0"/>
              </a:spcBef>
              <a:spcAft>
                <a:spcPts val="0"/>
              </a:spcAft>
              <a:buNone/>
            </a:pPr>
            <a:r>
              <a:t/>
            </a:r>
            <a:endParaRPr sz="1100">
              <a:latin typeface="Roboto Mono"/>
              <a:ea typeface="Roboto Mono"/>
              <a:cs typeface="Roboto Mono"/>
              <a:sym typeface="Roboto Mono"/>
            </a:endParaRPr>
          </a:p>
          <a:p>
            <a:pPr indent="0" lvl="0" marL="0" rtl="0" algn="l">
              <a:spcBef>
                <a:spcPts val="0"/>
              </a:spcBef>
              <a:spcAft>
                <a:spcPts val="0"/>
              </a:spcAft>
              <a:buNone/>
            </a:pPr>
            <a:r>
              <a:rPr lang="en" sz="1100">
                <a:solidFill>
                  <a:srgbClr val="F06292"/>
                </a:solidFill>
                <a:latin typeface="Roboto Mono"/>
                <a:ea typeface="Roboto Mono"/>
                <a:cs typeface="Roboto Mono"/>
                <a:sym typeface="Roboto Mono"/>
              </a:rPr>
              <a:t># Define a simple model</a:t>
            </a:r>
            <a:endParaRPr sz="1100">
              <a:latin typeface="Roboto Mono"/>
              <a:ea typeface="Roboto Mono"/>
              <a:cs typeface="Roboto Mono"/>
              <a:sym typeface="Roboto Mono"/>
            </a:endParaRPr>
          </a:p>
          <a:p>
            <a:pPr indent="0" lvl="0" marL="0" rtl="0" algn="l">
              <a:spcBef>
                <a:spcPts val="0"/>
              </a:spcBef>
              <a:spcAft>
                <a:spcPts val="0"/>
              </a:spcAft>
              <a:buNone/>
            </a:pPr>
            <a:r>
              <a:rPr lang="en" sz="1100">
                <a:solidFill>
                  <a:srgbClr val="4DD0E1"/>
                </a:solidFill>
                <a:latin typeface="Roboto Mono"/>
                <a:ea typeface="Roboto Mono"/>
                <a:cs typeface="Roboto Mono"/>
                <a:sym typeface="Roboto Mono"/>
              </a:rPr>
              <a:t>class</a:t>
            </a:r>
            <a:r>
              <a:rPr lang="en" sz="1100">
                <a:solidFill>
                  <a:srgbClr val="CE93D8"/>
                </a:solidFill>
                <a:latin typeface="Roboto Mono"/>
                <a:ea typeface="Roboto Mono"/>
                <a:cs typeface="Roboto Mono"/>
                <a:sym typeface="Roboto Mono"/>
              </a:rPr>
              <a:t> SimpleModel_Torch</a:t>
            </a:r>
            <a:r>
              <a:rPr lang="en" sz="1100">
                <a:solidFill>
                  <a:srgbClr val="ECEFF1"/>
                </a:solidFill>
                <a:latin typeface="Roboto Mono"/>
                <a:ea typeface="Roboto Mono"/>
                <a:cs typeface="Roboto Mono"/>
                <a:sym typeface="Roboto Mono"/>
              </a:rPr>
              <a:t>(</a:t>
            </a:r>
            <a:r>
              <a:rPr lang="en" sz="1100">
                <a:solidFill>
                  <a:srgbClr val="CE93D8"/>
                </a:solidFill>
                <a:latin typeface="Roboto Mono"/>
                <a:ea typeface="Roboto Mono"/>
                <a:cs typeface="Roboto Mono"/>
                <a:sym typeface="Roboto Mono"/>
              </a:rPr>
              <a:t>nn</a:t>
            </a:r>
            <a:r>
              <a:rPr lang="en" sz="1100">
                <a:solidFill>
                  <a:srgbClr val="ECEFF1"/>
                </a:solidFill>
                <a:latin typeface="Roboto Mono"/>
                <a:ea typeface="Roboto Mono"/>
                <a:cs typeface="Roboto Mono"/>
                <a:sym typeface="Roboto Mono"/>
              </a:rPr>
              <a:t>.</a:t>
            </a:r>
            <a:r>
              <a:rPr lang="en" sz="1100">
                <a:solidFill>
                  <a:srgbClr val="CE93D8"/>
                </a:solidFill>
                <a:latin typeface="Roboto Mono"/>
                <a:ea typeface="Roboto Mono"/>
                <a:cs typeface="Roboto Mono"/>
                <a:sym typeface="Roboto Mono"/>
              </a:rPr>
              <a:t>Module</a:t>
            </a:r>
            <a:r>
              <a:rPr lang="en" sz="1100">
                <a:solidFill>
                  <a:srgbClr val="ECEFF1"/>
                </a:solidFill>
                <a:latin typeface="Roboto Mono"/>
                <a:ea typeface="Roboto Mono"/>
                <a:cs typeface="Roboto Mono"/>
                <a:sym typeface="Roboto Mono"/>
              </a:rPr>
              <a:t>):</a:t>
            </a:r>
            <a:endParaRPr sz="1100">
              <a:latin typeface="Roboto Mono"/>
              <a:ea typeface="Roboto Mono"/>
              <a:cs typeface="Roboto Mono"/>
              <a:sym typeface="Roboto Mono"/>
            </a:endParaRPr>
          </a:p>
          <a:p>
            <a:pPr indent="0" lvl="0" marL="0" rtl="0" algn="l">
              <a:spcBef>
                <a:spcPts val="0"/>
              </a:spcBef>
              <a:spcAft>
                <a:spcPts val="0"/>
              </a:spcAft>
              <a:buNone/>
            </a:pPr>
            <a:r>
              <a:rPr lang="en" sz="1100">
                <a:solidFill>
                  <a:srgbClr val="4DD0E1"/>
                </a:solidFill>
                <a:latin typeface="Roboto Mono"/>
                <a:ea typeface="Roboto Mono"/>
                <a:cs typeface="Roboto Mono"/>
                <a:sym typeface="Roboto Mono"/>
              </a:rPr>
              <a:t>   def</a:t>
            </a:r>
            <a:r>
              <a:rPr lang="en" sz="1100">
                <a:solidFill>
                  <a:srgbClr val="ECEFF1"/>
                </a:solidFill>
                <a:latin typeface="Roboto Mono"/>
                <a:ea typeface="Roboto Mono"/>
                <a:cs typeface="Roboto Mono"/>
                <a:sym typeface="Roboto Mono"/>
              </a:rPr>
              <a:t> __init__(self):</a:t>
            </a:r>
            <a:endParaRPr sz="1100">
              <a:latin typeface="Roboto Mono"/>
              <a:ea typeface="Roboto Mono"/>
              <a:cs typeface="Roboto Mono"/>
              <a:sym typeface="Roboto Mono"/>
            </a:endParaRPr>
          </a:p>
          <a:p>
            <a:pPr indent="0" lvl="0" marL="0" rtl="0" algn="l">
              <a:spcBef>
                <a:spcPts val="0"/>
              </a:spcBef>
              <a:spcAft>
                <a:spcPts val="0"/>
              </a:spcAft>
              <a:buNone/>
            </a:pPr>
            <a:r>
              <a:rPr lang="en" sz="1100">
                <a:solidFill>
                  <a:srgbClr val="ECEFF1"/>
                </a:solidFill>
                <a:latin typeface="Roboto Mono"/>
                <a:ea typeface="Roboto Mono"/>
                <a:cs typeface="Roboto Mono"/>
                <a:sym typeface="Roboto Mono"/>
              </a:rPr>
              <a:t>       super().__init__()</a:t>
            </a:r>
            <a:endParaRPr sz="1100">
              <a:latin typeface="Roboto Mono"/>
              <a:ea typeface="Roboto Mono"/>
              <a:cs typeface="Roboto Mono"/>
              <a:sym typeface="Roboto Mono"/>
            </a:endParaRPr>
          </a:p>
          <a:p>
            <a:pPr indent="0" lvl="0" marL="0" rtl="0" algn="l">
              <a:spcBef>
                <a:spcPts val="0"/>
              </a:spcBef>
              <a:spcAft>
                <a:spcPts val="0"/>
              </a:spcAft>
              <a:buNone/>
            </a:pPr>
            <a:r>
              <a:rPr lang="en" sz="1100">
                <a:solidFill>
                  <a:srgbClr val="FBC02D"/>
                </a:solidFill>
                <a:latin typeface="Roboto Mono"/>
                <a:ea typeface="Roboto Mono"/>
                <a:cs typeface="Roboto Mono"/>
                <a:sym typeface="Roboto Mono"/>
              </a:rPr>
              <a:t>       self</a:t>
            </a:r>
            <a:r>
              <a:rPr lang="en" sz="1100">
                <a:solidFill>
                  <a:srgbClr val="ECEFF1"/>
                </a:solidFill>
                <a:latin typeface="Roboto Mono"/>
                <a:ea typeface="Roboto Mono"/>
                <a:cs typeface="Roboto Mono"/>
                <a:sym typeface="Roboto Mono"/>
              </a:rPr>
              <a:t>.linear </a:t>
            </a:r>
            <a:r>
              <a:rPr lang="en" sz="1100">
                <a:solidFill>
                  <a:srgbClr val="4DD0E1"/>
                </a:solidFill>
                <a:latin typeface="Roboto Mono"/>
                <a:ea typeface="Roboto Mono"/>
                <a:cs typeface="Roboto Mono"/>
                <a:sym typeface="Roboto Mono"/>
              </a:rPr>
              <a:t>=</a:t>
            </a:r>
            <a:r>
              <a:rPr lang="en" sz="1100">
                <a:solidFill>
                  <a:srgbClr val="ECEFF1"/>
                </a:solidFill>
                <a:latin typeface="Roboto Mono"/>
                <a:ea typeface="Roboto Mono"/>
                <a:cs typeface="Roboto Mono"/>
                <a:sym typeface="Roboto Mono"/>
              </a:rPr>
              <a:t> nn.Linear(</a:t>
            </a:r>
            <a:r>
              <a:rPr lang="en" sz="1100">
                <a:solidFill>
                  <a:srgbClr val="FBC02D"/>
                </a:solidFill>
                <a:latin typeface="Roboto Mono"/>
                <a:ea typeface="Roboto Mono"/>
                <a:cs typeface="Roboto Mono"/>
                <a:sym typeface="Roboto Mono"/>
              </a:rPr>
              <a:t>1</a:t>
            </a:r>
            <a:r>
              <a:rPr lang="en" sz="1100">
                <a:solidFill>
                  <a:srgbClr val="ECEFF1"/>
                </a:solidFill>
                <a:latin typeface="Roboto Mono"/>
                <a:ea typeface="Roboto Mono"/>
                <a:cs typeface="Roboto Mono"/>
                <a:sym typeface="Roboto Mono"/>
              </a:rPr>
              <a:t>, </a:t>
            </a:r>
            <a:r>
              <a:rPr lang="en" sz="1100">
                <a:solidFill>
                  <a:srgbClr val="FBC02D"/>
                </a:solidFill>
                <a:latin typeface="Roboto Mono"/>
                <a:ea typeface="Roboto Mono"/>
                <a:cs typeface="Roboto Mono"/>
                <a:sym typeface="Roboto Mono"/>
              </a:rPr>
              <a:t>1</a:t>
            </a:r>
            <a:r>
              <a:rPr lang="en" sz="1100">
                <a:solidFill>
                  <a:srgbClr val="ECEFF1"/>
                </a:solidFill>
                <a:latin typeface="Roboto Mono"/>
                <a:ea typeface="Roboto Mono"/>
                <a:cs typeface="Roboto Mono"/>
                <a:sym typeface="Roboto Mono"/>
              </a:rPr>
              <a:t>)</a:t>
            </a:r>
            <a:endParaRPr sz="1100">
              <a:latin typeface="Roboto Mono"/>
              <a:ea typeface="Roboto Mono"/>
              <a:cs typeface="Roboto Mono"/>
              <a:sym typeface="Roboto Mono"/>
            </a:endParaRPr>
          </a:p>
          <a:p>
            <a:pPr indent="0" lvl="0" marL="0" rtl="0" algn="l">
              <a:spcBef>
                <a:spcPts val="0"/>
              </a:spcBef>
              <a:spcAft>
                <a:spcPts val="0"/>
              </a:spcAft>
              <a:buNone/>
            </a:pPr>
            <a:r>
              <a:t/>
            </a:r>
            <a:endParaRPr sz="1100">
              <a:latin typeface="Roboto Mono"/>
              <a:ea typeface="Roboto Mono"/>
              <a:cs typeface="Roboto Mono"/>
              <a:sym typeface="Roboto Mono"/>
            </a:endParaRPr>
          </a:p>
          <a:p>
            <a:pPr indent="0" lvl="0" marL="0" rtl="0" algn="l">
              <a:spcBef>
                <a:spcPts val="0"/>
              </a:spcBef>
              <a:spcAft>
                <a:spcPts val="0"/>
              </a:spcAft>
              <a:buNone/>
            </a:pPr>
            <a:r>
              <a:t/>
            </a:r>
            <a:endParaRPr sz="1100">
              <a:latin typeface="Roboto Mono"/>
              <a:ea typeface="Roboto Mono"/>
              <a:cs typeface="Roboto Mono"/>
              <a:sym typeface="Roboto Mono"/>
            </a:endParaRPr>
          </a:p>
          <a:p>
            <a:pPr indent="0" lvl="0" marL="0" rtl="0" algn="l">
              <a:spcBef>
                <a:spcPts val="0"/>
              </a:spcBef>
              <a:spcAft>
                <a:spcPts val="0"/>
              </a:spcAft>
              <a:buNone/>
            </a:pPr>
            <a:r>
              <a:rPr lang="en" sz="1100">
                <a:solidFill>
                  <a:srgbClr val="4DD0E1"/>
                </a:solidFill>
                <a:latin typeface="Roboto Mono"/>
                <a:ea typeface="Roboto Mono"/>
                <a:cs typeface="Roboto Mono"/>
                <a:sym typeface="Roboto Mono"/>
              </a:rPr>
              <a:t>   def</a:t>
            </a:r>
            <a:r>
              <a:rPr lang="en" sz="1100">
                <a:solidFill>
                  <a:srgbClr val="CE93D8"/>
                </a:solidFill>
                <a:latin typeface="Roboto Mono"/>
                <a:ea typeface="Roboto Mono"/>
                <a:cs typeface="Roboto Mono"/>
                <a:sym typeface="Roboto Mono"/>
              </a:rPr>
              <a:t> forward</a:t>
            </a:r>
            <a:r>
              <a:rPr lang="en" sz="1100">
                <a:solidFill>
                  <a:srgbClr val="ECEFF1"/>
                </a:solidFill>
                <a:latin typeface="Roboto Mono"/>
                <a:ea typeface="Roboto Mono"/>
                <a:cs typeface="Roboto Mono"/>
                <a:sym typeface="Roboto Mono"/>
              </a:rPr>
              <a:t>(self, x):</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4DD0E1"/>
                </a:solidFill>
                <a:latin typeface="Roboto Mono"/>
                <a:ea typeface="Roboto Mono"/>
                <a:cs typeface="Roboto Mono"/>
                <a:sym typeface="Roboto Mono"/>
              </a:rPr>
              <a:t>       return</a:t>
            </a:r>
            <a:r>
              <a:rPr lang="en" sz="1100">
                <a:solidFill>
                  <a:srgbClr val="FBC02D"/>
                </a:solidFill>
                <a:latin typeface="Roboto Mono"/>
                <a:ea typeface="Roboto Mono"/>
                <a:cs typeface="Roboto Mono"/>
                <a:sym typeface="Roboto Mono"/>
              </a:rPr>
              <a:t> self</a:t>
            </a:r>
            <a:r>
              <a:rPr lang="en" sz="1100">
                <a:solidFill>
                  <a:srgbClr val="ECEFF1"/>
                </a:solidFill>
                <a:latin typeface="Roboto Mono"/>
                <a:ea typeface="Roboto Mono"/>
                <a:cs typeface="Roboto Mono"/>
                <a:sym typeface="Roboto Mono"/>
              </a:rPr>
              <a:t>.linear(x)</a:t>
            </a:r>
            <a:endParaRPr sz="1100">
              <a:solidFill>
                <a:srgbClr val="8B949E"/>
              </a:solidFill>
              <a:latin typeface="Courier"/>
              <a:ea typeface="Courier"/>
              <a:cs typeface="Courier"/>
              <a:sym typeface="Courier"/>
            </a:endParaRPr>
          </a:p>
        </p:txBody>
      </p:sp>
      <p:sp>
        <p:nvSpPr>
          <p:cNvPr id="1300" name="Google Shape;1300;p136"/>
          <p:cNvSpPr txBox="1"/>
          <p:nvPr>
            <p:ph idx="4294967295" type="title"/>
          </p:nvPr>
        </p:nvSpPr>
        <p:spPr>
          <a:xfrm>
            <a:off x="344500" y="264375"/>
            <a:ext cx="7655100" cy="5541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2"/>
                </a:solidFill>
              </a:rPr>
              <a:t>Comparison: Training Loop &amp; Backpropagation</a:t>
            </a:r>
            <a:endParaRPr>
              <a:solidFill>
                <a:schemeClr val="lt2"/>
              </a:solidFill>
            </a:endParaRPr>
          </a:p>
        </p:txBody>
      </p:sp>
      <p:sp>
        <p:nvSpPr>
          <p:cNvPr id="1301" name="Google Shape;1301;p136"/>
          <p:cNvSpPr txBox="1"/>
          <p:nvPr/>
        </p:nvSpPr>
        <p:spPr>
          <a:xfrm>
            <a:off x="4718925" y="1314125"/>
            <a:ext cx="4315500" cy="2893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rgbClr val="F06292"/>
                </a:solidFill>
                <a:latin typeface="Roboto Mono"/>
                <a:ea typeface="Roboto Mono"/>
                <a:cs typeface="Roboto Mono"/>
                <a:sym typeface="Roboto Mono"/>
              </a:rPr>
              <a:t># Flax NNX</a:t>
            </a:r>
            <a:endParaRPr sz="1100">
              <a:latin typeface="Roboto Mono"/>
              <a:ea typeface="Roboto Mono"/>
              <a:cs typeface="Roboto Mono"/>
              <a:sym typeface="Roboto Mono"/>
            </a:endParaRPr>
          </a:p>
          <a:p>
            <a:pPr indent="0" lvl="0" marL="0" rtl="0" algn="l">
              <a:spcBef>
                <a:spcPts val="0"/>
              </a:spcBef>
              <a:spcAft>
                <a:spcPts val="0"/>
              </a:spcAft>
              <a:buNone/>
            </a:pPr>
            <a:r>
              <a:rPr lang="en" sz="1100">
                <a:solidFill>
                  <a:srgbClr val="4DD0E1"/>
                </a:solidFill>
                <a:latin typeface="Roboto Mono"/>
                <a:ea typeface="Roboto Mono"/>
                <a:cs typeface="Roboto Mono"/>
                <a:sym typeface="Roboto Mono"/>
              </a:rPr>
              <a:t>from</a:t>
            </a:r>
            <a:r>
              <a:rPr lang="en" sz="1100">
                <a:solidFill>
                  <a:srgbClr val="ECEFF1"/>
                </a:solidFill>
                <a:latin typeface="Roboto Mono"/>
                <a:ea typeface="Roboto Mono"/>
                <a:cs typeface="Roboto Mono"/>
                <a:sym typeface="Roboto Mono"/>
              </a:rPr>
              <a:t> flax </a:t>
            </a:r>
            <a:r>
              <a:rPr lang="en" sz="1100">
                <a:solidFill>
                  <a:srgbClr val="4DD0E1"/>
                </a:solidFill>
                <a:latin typeface="Roboto Mono"/>
                <a:ea typeface="Roboto Mono"/>
                <a:cs typeface="Roboto Mono"/>
                <a:sym typeface="Roboto Mono"/>
              </a:rPr>
              <a:t>import</a:t>
            </a:r>
            <a:r>
              <a:rPr lang="en" sz="1100">
                <a:solidFill>
                  <a:srgbClr val="ECEFF1"/>
                </a:solidFill>
                <a:latin typeface="Roboto Mono"/>
                <a:ea typeface="Roboto Mono"/>
                <a:cs typeface="Roboto Mono"/>
                <a:sym typeface="Roboto Mono"/>
              </a:rPr>
              <a:t> nnx</a:t>
            </a:r>
            <a:endParaRPr sz="1100">
              <a:latin typeface="Roboto Mono"/>
              <a:ea typeface="Roboto Mono"/>
              <a:cs typeface="Roboto Mono"/>
              <a:sym typeface="Roboto Mono"/>
            </a:endParaRPr>
          </a:p>
          <a:p>
            <a:pPr indent="0" lvl="0" marL="0" rtl="0" algn="l">
              <a:spcBef>
                <a:spcPts val="0"/>
              </a:spcBef>
              <a:spcAft>
                <a:spcPts val="0"/>
              </a:spcAft>
              <a:buNone/>
            </a:pPr>
            <a:r>
              <a:rPr lang="en" sz="1100">
                <a:solidFill>
                  <a:srgbClr val="4DD0E1"/>
                </a:solidFill>
                <a:latin typeface="Roboto Mono"/>
                <a:ea typeface="Roboto Mono"/>
                <a:cs typeface="Roboto Mono"/>
                <a:sym typeface="Roboto Mono"/>
              </a:rPr>
              <a:t>import</a:t>
            </a:r>
            <a:r>
              <a:rPr lang="en" sz="1100">
                <a:solidFill>
                  <a:srgbClr val="ECEFF1"/>
                </a:solidFill>
                <a:latin typeface="Roboto Mono"/>
                <a:ea typeface="Roboto Mono"/>
                <a:cs typeface="Roboto Mono"/>
                <a:sym typeface="Roboto Mono"/>
              </a:rPr>
              <a:t> jax</a:t>
            </a:r>
            <a:endParaRPr sz="1100">
              <a:latin typeface="Roboto Mono"/>
              <a:ea typeface="Roboto Mono"/>
              <a:cs typeface="Roboto Mono"/>
              <a:sym typeface="Roboto Mono"/>
            </a:endParaRPr>
          </a:p>
          <a:p>
            <a:pPr indent="0" lvl="0" marL="0" rtl="0" algn="l">
              <a:spcBef>
                <a:spcPts val="0"/>
              </a:spcBef>
              <a:spcAft>
                <a:spcPts val="0"/>
              </a:spcAft>
              <a:buNone/>
            </a:pPr>
            <a:r>
              <a:rPr lang="en" sz="1100">
                <a:solidFill>
                  <a:srgbClr val="4DD0E1"/>
                </a:solidFill>
                <a:latin typeface="Roboto Mono"/>
                <a:ea typeface="Roboto Mono"/>
                <a:cs typeface="Roboto Mono"/>
                <a:sym typeface="Roboto Mono"/>
              </a:rPr>
              <a:t>import</a:t>
            </a:r>
            <a:r>
              <a:rPr lang="en" sz="1100">
                <a:solidFill>
                  <a:srgbClr val="ECEFF1"/>
                </a:solidFill>
                <a:latin typeface="Roboto Mono"/>
                <a:ea typeface="Roboto Mono"/>
                <a:cs typeface="Roboto Mono"/>
                <a:sym typeface="Roboto Mono"/>
              </a:rPr>
              <a:t> jax.numpy </a:t>
            </a:r>
            <a:r>
              <a:rPr lang="en" sz="1100">
                <a:solidFill>
                  <a:srgbClr val="4DD0E1"/>
                </a:solidFill>
                <a:latin typeface="Roboto Mono"/>
                <a:ea typeface="Roboto Mono"/>
                <a:cs typeface="Roboto Mono"/>
                <a:sym typeface="Roboto Mono"/>
              </a:rPr>
              <a:t>as</a:t>
            </a:r>
            <a:r>
              <a:rPr lang="en" sz="1100">
                <a:solidFill>
                  <a:srgbClr val="ECEFF1"/>
                </a:solidFill>
                <a:latin typeface="Roboto Mono"/>
                <a:ea typeface="Roboto Mono"/>
                <a:cs typeface="Roboto Mono"/>
                <a:sym typeface="Roboto Mono"/>
              </a:rPr>
              <a:t> jnp</a:t>
            </a:r>
            <a:endParaRPr sz="1100">
              <a:latin typeface="Roboto Mono"/>
              <a:ea typeface="Roboto Mono"/>
              <a:cs typeface="Roboto Mono"/>
              <a:sym typeface="Roboto Mono"/>
            </a:endParaRPr>
          </a:p>
          <a:p>
            <a:pPr indent="0" lvl="0" marL="0" rtl="0" algn="l">
              <a:spcBef>
                <a:spcPts val="0"/>
              </a:spcBef>
              <a:spcAft>
                <a:spcPts val="0"/>
              </a:spcAft>
              <a:buNone/>
            </a:pPr>
            <a:r>
              <a:rPr lang="en" sz="1100">
                <a:solidFill>
                  <a:srgbClr val="4DD0E1"/>
                </a:solidFill>
                <a:latin typeface="Roboto Mono"/>
                <a:ea typeface="Roboto Mono"/>
                <a:cs typeface="Roboto Mono"/>
                <a:sym typeface="Roboto Mono"/>
              </a:rPr>
              <a:t>from</a:t>
            </a:r>
            <a:r>
              <a:rPr lang="en" sz="1100">
                <a:solidFill>
                  <a:srgbClr val="ECEFF1"/>
                </a:solidFill>
                <a:latin typeface="Roboto Mono"/>
                <a:ea typeface="Roboto Mono"/>
                <a:cs typeface="Roboto Mono"/>
                <a:sym typeface="Roboto Mono"/>
              </a:rPr>
              <a:t> optax </a:t>
            </a:r>
            <a:r>
              <a:rPr lang="en" sz="1100">
                <a:solidFill>
                  <a:srgbClr val="4DD0E1"/>
                </a:solidFill>
                <a:latin typeface="Roboto Mono"/>
                <a:ea typeface="Roboto Mono"/>
                <a:cs typeface="Roboto Mono"/>
                <a:sym typeface="Roboto Mono"/>
              </a:rPr>
              <a:t>import</a:t>
            </a:r>
            <a:r>
              <a:rPr lang="en" sz="1100">
                <a:solidFill>
                  <a:srgbClr val="ECEFF1"/>
                </a:solidFill>
                <a:latin typeface="Roboto Mono"/>
                <a:ea typeface="Roboto Mono"/>
                <a:cs typeface="Roboto Mono"/>
                <a:sym typeface="Roboto Mono"/>
              </a:rPr>
              <a:t> sgd</a:t>
            </a:r>
            <a:endParaRPr sz="1100">
              <a:latin typeface="Roboto Mono"/>
              <a:ea typeface="Roboto Mono"/>
              <a:cs typeface="Roboto Mono"/>
              <a:sym typeface="Roboto Mono"/>
            </a:endParaRPr>
          </a:p>
          <a:p>
            <a:pPr indent="0" lvl="0" marL="0" rtl="0" algn="l">
              <a:spcBef>
                <a:spcPts val="0"/>
              </a:spcBef>
              <a:spcAft>
                <a:spcPts val="0"/>
              </a:spcAft>
              <a:buNone/>
            </a:pPr>
            <a:r>
              <a:rPr lang="en" sz="1100">
                <a:solidFill>
                  <a:srgbClr val="4DD0E1"/>
                </a:solidFill>
                <a:latin typeface="Roboto Mono"/>
                <a:ea typeface="Roboto Mono"/>
                <a:cs typeface="Roboto Mono"/>
                <a:sym typeface="Roboto Mono"/>
              </a:rPr>
              <a:t>from</a:t>
            </a:r>
            <a:r>
              <a:rPr lang="en" sz="1100">
                <a:solidFill>
                  <a:srgbClr val="ECEFF1"/>
                </a:solidFill>
                <a:latin typeface="Roboto Mono"/>
                <a:ea typeface="Roboto Mono"/>
                <a:cs typeface="Roboto Mono"/>
                <a:sym typeface="Roboto Mono"/>
              </a:rPr>
              <a:t> typing </a:t>
            </a:r>
            <a:r>
              <a:rPr lang="en" sz="1100">
                <a:solidFill>
                  <a:srgbClr val="4DD0E1"/>
                </a:solidFill>
                <a:latin typeface="Roboto Mono"/>
                <a:ea typeface="Roboto Mono"/>
                <a:cs typeface="Roboto Mono"/>
                <a:sym typeface="Roboto Mono"/>
              </a:rPr>
              <a:t>import</a:t>
            </a:r>
            <a:r>
              <a:rPr lang="en" sz="1100">
                <a:solidFill>
                  <a:srgbClr val="ECEFF1"/>
                </a:solidFill>
                <a:latin typeface="Roboto Mono"/>
                <a:ea typeface="Roboto Mono"/>
                <a:cs typeface="Roboto Mono"/>
                <a:sym typeface="Roboto Mono"/>
              </a:rPr>
              <a:t> Any</a:t>
            </a:r>
            <a:endParaRPr sz="1100">
              <a:latin typeface="Roboto Mono"/>
              <a:ea typeface="Roboto Mono"/>
              <a:cs typeface="Roboto Mono"/>
              <a:sym typeface="Roboto Mono"/>
            </a:endParaRPr>
          </a:p>
          <a:p>
            <a:pPr indent="0" lvl="0" marL="0" rtl="0" algn="l">
              <a:spcBef>
                <a:spcPts val="0"/>
              </a:spcBef>
              <a:spcAft>
                <a:spcPts val="0"/>
              </a:spcAft>
              <a:buNone/>
            </a:pPr>
            <a:r>
              <a:t/>
            </a:r>
            <a:endParaRPr sz="1100">
              <a:latin typeface="Roboto Mono"/>
              <a:ea typeface="Roboto Mono"/>
              <a:cs typeface="Roboto Mono"/>
              <a:sym typeface="Roboto Mono"/>
            </a:endParaRPr>
          </a:p>
          <a:p>
            <a:pPr indent="0" lvl="0" marL="0" rtl="0" algn="l">
              <a:spcBef>
                <a:spcPts val="0"/>
              </a:spcBef>
              <a:spcAft>
                <a:spcPts val="0"/>
              </a:spcAft>
              <a:buNone/>
            </a:pPr>
            <a:r>
              <a:t/>
            </a:r>
            <a:endParaRPr sz="1100">
              <a:latin typeface="Roboto Mono"/>
              <a:ea typeface="Roboto Mono"/>
              <a:cs typeface="Roboto Mono"/>
              <a:sym typeface="Roboto Mono"/>
            </a:endParaRPr>
          </a:p>
          <a:p>
            <a:pPr indent="0" lvl="0" marL="0" rtl="0" algn="l">
              <a:spcBef>
                <a:spcPts val="0"/>
              </a:spcBef>
              <a:spcAft>
                <a:spcPts val="0"/>
              </a:spcAft>
              <a:buNone/>
            </a:pPr>
            <a:r>
              <a:rPr lang="en" sz="1100">
                <a:solidFill>
                  <a:srgbClr val="F06292"/>
                </a:solidFill>
                <a:latin typeface="Roboto Mono"/>
                <a:ea typeface="Roboto Mono"/>
                <a:cs typeface="Roboto Mono"/>
                <a:sym typeface="Roboto Mono"/>
              </a:rPr>
              <a:t># Define a simple model</a:t>
            </a:r>
            <a:endParaRPr sz="1100">
              <a:latin typeface="Roboto Mono"/>
              <a:ea typeface="Roboto Mono"/>
              <a:cs typeface="Roboto Mono"/>
              <a:sym typeface="Roboto Mono"/>
            </a:endParaRPr>
          </a:p>
          <a:p>
            <a:pPr indent="0" lvl="0" marL="0" rtl="0" algn="l">
              <a:spcBef>
                <a:spcPts val="0"/>
              </a:spcBef>
              <a:spcAft>
                <a:spcPts val="0"/>
              </a:spcAft>
              <a:buNone/>
            </a:pPr>
            <a:r>
              <a:rPr lang="en" sz="1100">
                <a:solidFill>
                  <a:srgbClr val="4DD0E1"/>
                </a:solidFill>
                <a:latin typeface="Roboto Mono"/>
                <a:ea typeface="Roboto Mono"/>
                <a:cs typeface="Roboto Mono"/>
                <a:sym typeface="Roboto Mono"/>
              </a:rPr>
              <a:t>class</a:t>
            </a:r>
            <a:r>
              <a:rPr lang="en" sz="1100">
                <a:solidFill>
                  <a:srgbClr val="CE93D8"/>
                </a:solidFill>
                <a:latin typeface="Roboto Mono"/>
                <a:ea typeface="Roboto Mono"/>
                <a:cs typeface="Roboto Mono"/>
                <a:sym typeface="Roboto Mono"/>
              </a:rPr>
              <a:t> SimpleModel_NNX</a:t>
            </a:r>
            <a:r>
              <a:rPr lang="en" sz="1100">
                <a:solidFill>
                  <a:srgbClr val="ECEFF1"/>
                </a:solidFill>
                <a:latin typeface="Roboto Mono"/>
                <a:ea typeface="Roboto Mono"/>
                <a:cs typeface="Roboto Mono"/>
                <a:sym typeface="Roboto Mono"/>
              </a:rPr>
              <a:t>(</a:t>
            </a:r>
            <a:r>
              <a:rPr lang="en" sz="1100">
                <a:solidFill>
                  <a:srgbClr val="CE93D8"/>
                </a:solidFill>
                <a:latin typeface="Roboto Mono"/>
                <a:ea typeface="Roboto Mono"/>
                <a:cs typeface="Roboto Mono"/>
                <a:sym typeface="Roboto Mono"/>
              </a:rPr>
              <a:t>nnx</a:t>
            </a:r>
            <a:r>
              <a:rPr lang="en" sz="1100">
                <a:solidFill>
                  <a:srgbClr val="ECEFF1"/>
                </a:solidFill>
                <a:latin typeface="Roboto Mono"/>
                <a:ea typeface="Roboto Mono"/>
                <a:cs typeface="Roboto Mono"/>
                <a:sym typeface="Roboto Mono"/>
              </a:rPr>
              <a:t>.</a:t>
            </a:r>
            <a:r>
              <a:rPr lang="en" sz="1100">
                <a:solidFill>
                  <a:srgbClr val="CE93D8"/>
                </a:solidFill>
                <a:latin typeface="Roboto Mono"/>
                <a:ea typeface="Roboto Mono"/>
                <a:cs typeface="Roboto Mono"/>
                <a:sym typeface="Roboto Mono"/>
              </a:rPr>
              <a:t>Module</a:t>
            </a:r>
            <a:r>
              <a:rPr lang="en" sz="1100">
                <a:solidFill>
                  <a:srgbClr val="ECEFF1"/>
                </a:solidFill>
                <a:latin typeface="Roboto Mono"/>
                <a:ea typeface="Roboto Mono"/>
                <a:cs typeface="Roboto Mono"/>
                <a:sym typeface="Roboto Mono"/>
              </a:rPr>
              <a:t>):</a:t>
            </a:r>
            <a:endParaRPr sz="1100">
              <a:latin typeface="Roboto Mono"/>
              <a:ea typeface="Roboto Mono"/>
              <a:cs typeface="Roboto Mono"/>
              <a:sym typeface="Roboto Mono"/>
            </a:endParaRPr>
          </a:p>
          <a:p>
            <a:pPr indent="0" lvl="0" marL="0" rtl="0" algn="l">
              <a:spcBef>
                <a:spcPts val="0"/>
              </a:spcBef>
              <a:spcAft>
                <a:spcPts val="0"/>
              </a:spcAft>
              <a:buNone/>
            </a:pPr>
            <a:r>
              <a:rPr lang="en" sz="1100">
                <a:solidFill>
                  <a:srgbClr val="4DD0E1"/>
                </a:solidFill>
                <a:latin typeface="Roboto Mono"/>
                <a:ea typeface="Roboto Mono"/>
                <a:cs typeface="Roboto Mono"/>
                <a:sym typeface="Roboto Mono"/>
              </a:rPr>
              <a:t>   def</a:t>
            </a:r>
            <a:r>
              <a:rPr lang="en" sz="1100">
                <a:solidFill>
                  <a:srgbClr val="ECEFF1"/>
                </a:solidFill>
                <a:latin typeface="Roboto Mono"/>
                <a:ea typeface="Roboto Mono"/>
                <a:cs typeface="Roboto Mono"/>
                <a:sym typeface="Roboto Mono"/>
              </a:rPr>
              <a:t> __init__(self, </a:t>
            </a:r>
            <a:r>
              <a:rPr lang="en" sz="1100">
                <a:solidFill>
                  <a:srgbClr val="4DD0E1"/>
                </a:solidFill>
                <a:latin typeface="Roboto Mono"/>
                <a:ea typeface="Roboto Mono"/>
                <a:cs typeface="Roboto Mono"/>
                <a:sym typeface="Roboto Mono"/>
              </a:rPr>
              <a:t>*</a:t>
            </a:r>
            <a:r>
              <a:rPr lang="en" sz="1100">
                <a:solidFill>
                  <a:srgbClr val="ECEFF1"/>
                </a:solidFill>
                <a:latin typeface="Roboto Mono"/>
                <a:ea typeface="Roboto Mono"/>
                <a:cs typeface="Roboto Mono"/>
                <a:sym typeface="Roboto Mono"/>
              </a:rPr>
              <a:t>, rngs: nnx.Rngs):</a:t>
            </a:r>
            <a:endParaRPr sz="1100">
              <a:latin typeface="Roboto Mono"/>
              <a:ea typeface="Roboto Mono"/>
              <a:cs typeface="Roboto Mono"/>
              <a:sym typeface="Roboto Mono"/>
            </a:endParaRPr>
          </a:p>
          <a:p>
            <a:pPr indent="0" lvl="0" marL="0" rtl="0" algn="l">
              <a:spcBef>
                <a:spcPts val="0"/>
              </a:spcBef>
              <a:spcAft>
                <a:spcPts val="0"/>
              </a:spcAft>
              <a:buNone/>
            </a:pPr>
            <a:r>
              <a:rPr lang="en" sz="1100">
                <a:solidFill>
                  <a:srgbClr val="FBC02D"/>
                </a:solidFill>
                <a:latin typeface="Roboto Mono"/>
                <a:ea typeface="Roboto Mono"/>
                <a:cs typeface="Roboto Mono"/>
                <a:sym typeface="Roboto Mono"/>
              </a:rPr>
              <a:t>       self</a:t>
            </a:r>
            <a:r>
              <a:rPr lang="en" sz="1100">
                <a:solidFill>
                  <a:srgbClr val="ECEFF1"/>
                </a:solidFill>
                <a:latin typeface="Roboto Mono"/>
                <a:ea typeface="Roboto Mono"/>
                <a:cs typeface="Roboto Mono"/>
                <a:sym typeface="Roboto Mono"/>
              </a:rPr>
              <a:t>.linear </a:t>
            </a:r>
            <a:r>
              <a:rPr lang="en" sz="1100">
                <a:solidFill>
                  <a:srgbClr val="4DD0E1"/>
                </a:solidFill>
                <a:latin typeface="Roboto Mono"/>
                <a:ea typeface="Roboto Mono"/>
                <a:cs typeface="Roboto Mono"/>
                <a:sym typeface="Roboto Mono"/>
              </a:rPr>
              <a:t>=</a:t>
            </a:r>
            <a:r>
              <a:rPr lang="en" sz="1100">
                <a:solidFill>
                  <a:srgbClr val="ECEFF1"/>
                </a:solidFill>
                <a:latin typeface="Roboto Mono"/>
                <a:ea typeface="Roboto Mono"/>
                <a:cs typeface="Roboto Mono"/>
                <a:sym typeface="Roboto Mono"/>
              </a:rPr>
              <a:t> nnx.Linear(</a:t>
            </a:r>
            <a:r>
              <a:rPr lang="en" sz="1100">
                <a:solidFill>
                  <a:srgbClr val="FBC02D"/>
                </a:solidFill>
                <a:latin typeface="Roboto Mono"/>
                <a:ea typeface="Roboto Mono"/>
                <a:cs typeface="Roboto Mono"/>
                <a:sym typeface="Roboto Mono"/>
              </a:rPr>
              <a:t>1</a:t>
            </a:r>
            <a:r>
              <a:rPr lang="en" sz="1100">
                <a:solidFill>
                  <a:srgbClr val="ECEFF1"/>
                </a:solidFill>
                <a:latin typeface="Roboto Mono"/>
                <a:ea typeface="Roboto Mono"/>
                <a:cs typeface="Roboto Mono"/>
                <a:sym typeface="Roboto Mono"/>
              </a:rPr>
              <a:t>, </a:t>
            </a:r>
            <a:r>
              <a:rPr lang="en" sz="1100">
                <a:solidFill>
                  <a:srgbClr val="FBC02D"/>
                </a:solidFill>
                <a:latin typeface="Roboto Mono"/>
                <a:ea typeface="Roboto Mono"/>
                <a:cs typeface="Roboto Mono"/>
                <a:sym typeface="Roboto Mono"/>
              </a:rPr>
              <a:t>1</a:t>
            </a:r>
            <a:r>
              <a:rPr lang="en" sz="1100">
                <a:solidFill>
                  <a:srgbClr val="ECEFF1"/>
                </a:solidFill>
                <a:latin typeface="Roboto Mono"/>
                <a:ea typeface="Roboto Mono"/>
                <a:cs typeface="Roboto Mono"/>
                <a:sym typeface="Roboto Mono"/>
              </a:rPr>
              <a:t>, </a:t>
            </a:r>
            <a:r>
              <a:rPr lang="en" sz="1100">
                <a:solidFill>
                  <a:srgbClr val="FBC02D"/>
                </a:solidFill>
                <a:latin typeface="Roboto Mono"/>
                <a:ea typeface="Roboto Mono"/>
                <a:cs typeface="Roboto Mono"/>
                <a:sym typeface="Roboto Mono"/>
              </a:rPr>
              <a:t>rngs</a:t>
            </a:r>
            <a:r>
              <a:rPr lang="en" sz="1100">
                <a:solidFill>
                  <a:srgbClr val="4DD0E1"/>
                </a:solidFill>
                <a:latin typeface="Roboto Mono"/>
                <a:ea typeface="Roboto Mono"/>
                <a:cs typeface="Roboto Mono"/>
                <a:sym typeface="Roboto Mono"/>
              </a:rPr>
              <a:t>=</a:t>
            </a:r>
            <a:r>
              <a:rPr lang="en" sz="1100">
                <a:solidFill>
                  <a:srgbClr val="ECEFF1"/>
                </a:solidFill>
                <a:latin typeface="Roboto Mono"/>
                <a:ea typeface="Roboto Mono"/>
                <a:cs typeface="Roboto Mono"/>
                <a:sym typeface="Roboto Mono"/>
              </a:rPr>
              <a:t>rngs)</a:t>
            </a:r>
            <a:endParaRPr sz="1100">
              <a:latin typeface="Roboto Mono"/>
              <a:ea typeface="Roboto Mono"/>
              <a:cs typeface="Roboto Mono"/>
              <a:sym typeface="Roboto Mono"/>
            </a:endParaRPr>
          </a:p>
          <a:p>
            <a:pPr indent="0" lvl="0" marL="0" rtl="0" algn="l">
              <a:spcBef>
                <a:spcPts val="0"/>
              </a:spcBef>
              <a:spcAft>
                <a:spcPts val="0"/>
              </a:spcAft>
              <a:buNone/>
            </a:pPr>
            <a:r>
              <a:t/>
            </a:r>
            <a:endParaRPr sz="1100">
              <a:latin typeface="Roboto Mono"/>
              <a:ea typeface="Roboto Mono"/>
              <a:cs typeface="Roboto Mono"/>
              <a:sym typeface="Roboto Mono"/>
            </a:endParaRPr>
          </a:p>
          <a:p>
            <a:pPr indent="0" lvl="0" marL="0" rtl="0" algn="l">
              <a:spcBef>
                <a:spcPts val="0"/>
              </a:spcBef>
              <a:spcAft>
                <a:spcPts val="0"/>
              </a:spcAft>
              <a:buNone/>
            </a:pPr>
            <a:r>
              <a:t/>
            </a:r>
            <a:endParaRPr sz="1100">
              <a:latin typeface="Roboto Mono"/>
              <a:ea typeface="Roboto Mono"/>
              <a:cs typeface="Roboto Mono"/>
              <a:sym typeface="Roboto Mono"/>
            </a:endParaRPr>
          </a:p>
          <a:p>
            <a:pPr indent="0" lvl="0" marL="0" rtl="0" algn="l">
              <a:spcBef>
                <a:spcPts val="0"/>
              </a:spcBef>
              <a:spcAft>
                <a:spcPts val="0"/>
              </a:spcAft>
              <a:buNone/>
            </a:pPr>
            <a:r>
              <a:rPr lang="en" sz="1100">
                <a:solidFill>
                  <a:srgbClr val="4DD0E1"/>
                </a:solidFill>
                <a:latin typeface="Roboto Mono"/>
                <a:ea typeface="Roboto Mono"/>
                <a:cs typeface="Roboto Mono"/>
                <a:sym typeface="Roboto Mono"/>
              </a:rPr>
              <a:t>   def</a:t>
            </a:r>
            <a:r>
              <a:rPr lang="en" sz="1100">
                <a:solidFill>
                  <a:srgbClr val="ECEFF1"/>
                </a:solidFill>
                <a:latin typeface="Roboto Mono"/>
                <a:ea typeface="Roboto Mono"/>
                <a:cs typeface="Roboto Mono"/>
                <a:sym typeface="Roboto Mono"/>
              </a:rPr>
              <a:t> __call__(self, x: jnp.ndarray):</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4DD0E1"/>
                </a:solidFill>
                <a:latin typeface="Roboto Mono"/>
                <a:ea typeface="Roboto Mono"/>
                <a:cs typeface="Roboto Mono"/>
                <a:sym typeface="Roboto Mono"/>
              </a:rPr>
              <a:t>       return</a:t>
            </a:r>
            <a:r>
              <a:rPr lang="en" sz="1100">
                <a:solidFill>
                  <a:srgbClr val="FBC02D"/>
                </a:solidFill>
                <a:latin typeface="Roboto Mono"/>
                <a:ea typeface="Roboto Mono"/>
                <a:cs typeface="Roboto Mono"/>
                <a:sym typeface="Roboto Mono"/>
              </a:rPr>
              <a:t> self</a:t>
            </a:r>
            <a:r>
              <a:rPr lang="en" sz="1100">
                <a:solidFill>
                  <a:srgbClr val="ECEFF1"/>
                </a:solidFill>
                <a:latin typeface="Roboto Mono"/>
                <a:ea typeface="Roboto Mono"/>
                <a:cs typeface="Roboto Mono"/>
                <a:sym typeface="Roboto Mono"/>
              </a:rPr>
              <a:t>.linear(x)</a:t>
            </a:r>
            <a:endParaRPr sz="1100">
              <a:solidFill>
                <a:srgbClr val="8B949E"/>
              </a:solidFill>
              <a:latin typeface="Courier"/>
              <a:ea typeface="Courier"/>
              <a:cs typeface="Courier"/>
              <a:sym typeface="Courie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4" name="Shape 924"/>
        <p:cNvGrpSpPr/>
        <p:nvPr/>
      </p:nvGrpSpPr>
      <p:grpSpPr>
        <a:xfrm>
          <a:off x="0" y="0"/>
          <a:ext cx="0" cy="0"/>
          <a:chOff x="0" y="0"/>
          <a:chExt cx="0" cy="0"/>
        </a:xfrm>
      </p:grpSpPr>
      <p:sp>
        <p:nvSpPr>
          <p:cNvPr id="925" name="Google Shape;925;p92"/>
          <p:cNvSpPr txBox="1"/>
          <p:nvPr>
            <p:ph idx="1" type="body"/>
          </p:nvPr>
        </p:nvSpPr>
        <p:spPr>
          <a:xfrm>
            <a:off x="344500" y="1800975"/>
            <a:ext cx="6606300" cy="1802400"/>
          </a:xfrm>
          <a:prstGeom prst="rect">
            <a:avLst/>
          </a:prstGeom>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SzPts val="1800"/>
              <a:buChar char="●"/>
            </a:pPr>
            <a:r>
              <a:rPr lang="en" sz="1800"/>
              <a:t>Performance</a:t>
            </a:r>
            <a:endParaRPr sz="1800"/>
          </a:p>
          <a:p>
            <a:pPr indent="-342900" lvl="0" marL="457200" rtl="0" algn="l">
              <a:lnSpc>
                <a:spcPct val="115000"/>
              </a:lnSpc>
              <a:spcBef>
                <a:spcPts val="1000"/>
              </a:spcBef>
              <a:spcAft>
                <a:spcPts val="0"/>
              </a:spcAft>
              <a:buSzPts val="1800"/>
              <a:buChar char="●"/>
            </a:pPr>
            <a:r>
              <a:rPr lang="en" sz="1800"/>
              <a:t>Smoother transition into the JAX ecosystem.</a:t>
            </a:r>
            <a:endParaRPr sz="1800"/>
          </a:p>
          <a:p>
            <a:pPr indent="-342900" lvl="0" marL="457200" rtl="0" algn="l">
              <a:lnSpc>
                <a:spcPct val="115000"/>
              </a:lnSpc>
              <a:spcBef>
                <a:spcPts val="1000"/>
              </a:spcBef>
              <a:spcAft>
                <a:spcPts val="0"/>
              </a:spcAft>
              <a:buSzPts val="1800"/>
              <a:buChar char="●"/>
            </a:pPr>
            <a:r>
              <a:rPr lang="en" sz="1800"/>
              <a:t>API design shares conceptual similarities with PyTorch.</a:t>
            </a:r>
            <a:endParaRPr sz="1800"/>
          </a:p>
          <a:p>
            <a:pPr indent="-342900" lvl="0" marL="457200" rtl="0" algn="l">
              <a:lnSpc>
                <a:spcPct val="115000"/>
              </a:lnSpc>
              <a:spcBef>
                <a:spcPts val="1000"/>
              </a:spcBef>
              <a:spcAft>
                <a:spcPts val="1000"/>
              </a:spcAft>
              <a:buSzPts val="1800"/>
              <a:buChar char="●"/>
            </a:pPr>
            <a:r>
              <a:rPr lang="en" sz="1800"/>
              <a:t>Familiar patterns for defining neural network architectures.</a:t>
            </a:r>
            <a:endParaRPr sz="1800"/>
          </a:p>
        </p:txBody>
      </p:sp>
      <p:sp>
        <p:nvSpPr>
          <p:cNvPr id="926" name="Google Shape;926;p92"/>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Benefits for PyTorch Users</a:t>
            </a:r>
            <a:endParaRPr/>
          </a:p>
        </p:txBody>
      </p:sp>
      <p:pic>
        <p:nvPicPr>
          <p:cNvPr id="927" name="Google Shape;927;p92"/>
          <p:cNvPicPr preferRelativeResize="0"/>
          <p:nvPr/>
        </p:nvPicPr>
        <p:blipFill>
          <a:blip r:embed="rId3">
            <a:alphaModFix/>
          </a:blip>
          <a:stretch>
            <a:fillRect/>
          </a:stretch>
        </p:blipFill>
        <p:spPr>
          <a:xfrm>
            <a:off x="7374375" y="1707175"/>
            <a:ext cx="1323975" cy="1543050"/>
          </a:xfrm>
          <a:prstGeom prst="rect">
            <a:avLst/>
          </a:prstGeom>
          <a:noFill/>
          <a:ln>
            <a:noFill/>
          </a:ln>
        </p:spPr>
      </p:pic>
      <p:sp>
        <p:nvSpPr>
          <p:cNvPr id="928" name="Google Shape;928;p92"/>
          <p:cNvSpPr txBox="1"/>
          <p:nvPr/>
        </p:nvSpPr>
        <p:spPr>
          <a:xfrm>
            <a:off x="512075" y="4824875"/>
            <a:ext cx="65544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rgbClr val="80868B"/>
                </a:solidFill>
                <a:latin typeface="Roboto"/>
                <a:ea typeface="Roboto"/>
                <a:cs typeface="Roboto"/>
                <a:sym typeface="Roboto"/>
              </a:rPr>
              <a:t>PyTorch, the PyTorch logo and any related marks are trademarks of The Linux Foundation.</a:t>
            </a:r>
            <a:endParaRPr sz="900">
              <a:solidFill>
                <a:srgbClr val="80868B"/>
              </a:solidFill>
              <a:latin typeface="Roboto"/>
              <a:ea typeface="Roboto"/>
              <a:cs typeface="Roboto"/>
              <a:sym typeface="Roboto"/>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D1116"/>
        </a:solidFill>
      </p:bgPr>
    </p:bg>
    <p:spTree>
      <p:nvGrpSpPr>
        <p:cNvPr id="1305" name="Shape 1305"/>
        <p:cNvGrpSpPr/>
        <p:nvPr/>
      </p:nvGrpSpPr>
      <p:grpSpPr>
        <a:xfrm>
          <a:off x="0" y="0"/>
          <a:ext cx="0" cy="0"/>
          <a:chOff x="0" y="0"/>
          <a:chExt cx="0" cy="0"/>
        </a:xfrm>
      </p:grpSpPr>
      <p:sp>
        <p:nvSpPr>
          <p:cNvPr id="1306" name="Google Shape;1306;p137"/>
          <p:cNvSpPr txBox="1"/>
          <p:nvPr/>
        </p:nvSpPr>
        <p:spPr>
          <a:xfrm>
            <a:off x="375525" y="1314125"/>
            <a:ext cx="4039800" cy="221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rgbClr val="F06292"/>
                </a:solidFill>
                <a:latin typeface="Roboto Mono"/>
                <a:ea typeface="Roboto Mono"/>
                <a:cs typeface="Roboto Mono"/>
                <a:sym typeface="Roboto Mono"/>
              </a:rPr>
              <a:t># PyTorch</a:t>
            </a:r>
            <a:endParaRPr sz="1100">
              <a:latin typeface="Roboto Mono"/>
              <a:ea typeface="Roboto Mono"/>
              <a:cs typeface="Roboto Mono"/>
              <a:sym typeface="Roboto Mono"/>
            </a:endParaRPr>
          </a:p>
          <a:p>
            <a:pPr indent="0" lvl="0" marL="0" rtl="0" algn="l">
              <a:spcBef>
                <a:spcPts val="0"/>
              </a:spcBef>
              <a:spcAft>
                <a:spcPts val="0"/>
              </a:spcAft>
              <a:buNone/>
            </a:pPr>
            <a:r>
              <a:rPr lang="en" sz="1100">
                <a:solidFill>
                  <a:srgbClr val="ECEFF1"/>
                </a:solidFill>
                <a:latin typeface="Roboto Mono"/>
                <a:ea typeface="Roboto Mono"/>
                <a:cs typeface="Roboto Mono"/>
                <a:sym typeface="Roboto Mono"/>
              </a:rPr>
              <a:t>model_torch </a:t>
            </a:r>
            <a:r>
              <a:rPr lang="en" sz="1100">
                <a:solidFill>
                  <a:srgbClr val="4DD0E1"/>
                </a:solidFill>
                <a:latin typeface="Roboto Mono"/>
                <a:ea typeface="Roboto Mono"/>
                <a:cs typeface="Roboto Mono"/>
                <a:sym typeface="Roboto Mono"/>
              </a:rPr>
              <a:t>=</a:t>
            </a:r>
            <a:r>
              <a:rPr lang="en" sz="1100">
                <a:solidFill>
                  <a:srgbClr val="ECEFF1"/>
                </a:solidFill>
                <a:latin typeface="Roboto Mono"/>
                <a:ea typeface="Roboto Mono"/>
                <a:cs typeface="Roboto Mono"/>
                <a:sym typeface="Roboto Mono"/>
              </a:rPr>
              <a:t> SimpleModel_Torch()</a:t>
            </a:r>
            <a:endParaRPr sz="1100">
              <a:latin typeface="Roboto Mono"/>
              <a:ea typeface="Roboto Mono"/>
              <a:cs typeface="Roboto Mono"/>
              <a:sym typeface="Roboto Mono"/>
            </a:endParaRPr>
          </a:p>
          <a:p>
            <a:pPr indent="0" lvl="0" marL="0" rtl="0" algn="l">
              <a:spcBef>
                <a:spcPts val="0"/>
              </a:spcBef>
              <a:spcAft>
                <a:spcPts val="0"/>
              </a:spcAft>
              <a:buNone/>
            </a:pPr>
            <a:r>
              <a:t/>
            </a:r>
            <a:endParaRPr sz="1100">
              <a:solidFill>
                <a:srgbClr val="ECEFF1"/>
              </a:solidFill>
              <a:latin typeface="Roboto Mono"/>
              <a:ea typeface="Roboto Mono"/>
              <a:cs typeface="Roboto Mono"/>
              <a:sym typeface="Roboto Mono"/>
            </a:endParaRPr>
          </a:p>
          <a:p>
            <a:pPr indent="0" lvl="0" marL="0" rtl="0" algn="l">
              <a:spcBef>
                <a:spcPts val="0"/>
              </a:spcBef>
              <a:spcAft>
                <a:spcPts val="0"/>
              </a:spcAft>
              <a:buNone/>
            </a:pPr>
            <a:r>
              <a:rPr lang="en" sz="1100">
                <a:solidFill>
                  <a:srgbClr val="ECEFF1"/>
                </a:solidFill>
                <a:latin typeface="Roboto Mono"/>
                <a:ea typeface="Roboto Mono"/>
                <a:cs typeface="Roboto Mono"/>
                <a:sym typeface="Roboto Mono"/>
              </a:rPr>
              <a:t>optimizer_torch </a:t>
            </a:r>
            <a:r>
              <a:rPr lang="en" sz="1100">
                <a:solidFill>
                  <a:srgbClr val="4DD0E1"/>
                </a:solidFill>
                <a:latin typeface="Roboto Mono"/>
                <a:ea typeface="Roboto Mono"/>
                <a:cs typeface="Roboto Mono"/>
                <a:sym typeface="Roboto Mono"/>
              </a:rPr>
              <a:t>=</a:t>
            </a:r>
            <a:r>
              <a:rPr lang="en" sz="1100">
                <a:solidFill>
                  <a:srgbClr val="ECEFF1"/>
                </a:solidFill>
                <a:latin typeface="Roboto Mono"/>
                <a:ea typeface="Roboto Mono"/>
                <a:cs typeface="Roboto Mono"/>
                <a:sym typeface="Roboto Mono"/>
              </a:rPr>
              <a:t> \</a:t>
            </a:r>
            <a:endParaRPr sz="1100">
              <a:latin typeface="Roboto Mono"/>
              <a:ea typeface="Roboto Mono"/>
              <a:cs typeface="Roboto Mono"/>
              <a:sym typeface="Roboto Mono"/>
            </a:endParaRPr>
          </a:p>
          <a:p>
            <a:pPr indent="0" lvl="0" marL="0" rtl="0" algn="l">
              <a:spcBef>
                <a:spcPts val="0"/>
              </a:spcBef>
              <a:spcAft>
                <a:spcPts val="0"/>
              </a:spcAft>
              <a:buNone/>
            </a:pPr>
            <a:r>
              <a:rPr lang="en" sz="1100">
                <a:solidFill>
                  <a:srgbClr val="ECEFF1"/>
                </a:solidFill>
                <a:latin typeface="Roboto Mono"/>
                <a:ea typeface="Roboto Mono"/>
                <a:cs typeface="Roboto Mono"/>
                <a:sym typeface="Roboto Mono"/>
              </a:rPr>
              <a:t>  optim.SGD(model_torch.parameters(), </a:t>
            </a:r>
            <a:r>
              <a:rPr lang="en" sz="1100">
                <a:solidFill>
                  <a:srgbClr val="FBC02D"/>
                </a:solidFill>
                <a:latin typeface="Roboto Mono"/>
                <a:ea typeface="Roboto Mono"/>
                <a:cs typeface="Roboto Mono"/>
                <a:sym typeface="Roboto Mono"/>
              </a:rPr>
              <a:t>lr</a:t>
            </a:r>
            <a:r>
              <a:rPr lang="en" sz="1100">
                <a:solidFill>
                  <a:srgbClr val="4DD0E1"/>
                </a:solidFill>
                <a:latin typeface="Roboto Mono"/>
                <a:ea typeface="Roboto Mono"/>
                <a:cs typeface="Roboto Mono"/>
                <a:sym typeface="Roboto Mono"/>
              </a:rPr>
              <a:t>=</a:t>
            </a:r>
            <a:r>
              <a:rPr lang="en" sz="1100">
                <a:solidFill>
                  <a:srgbClr val="FBC02D"/>
                </a:solidFill>
                <a:latin typeface="Roboto Mono"/>
                <a:ea typeface="Roboto Mono"/>
                <a:cs typeface="Roboto Mono"/>
                <a:sym typeface="Roboto Mono"/>
              </a:rPr>
              <a:t>0.01</a:t>
            </a:r>
            <a:r>
              <a:rPr lang="en" sz="1100">
                <a:solidFill>
                  <a:srgbClr val="ECEFF1"/>
                </a:solidFill>
                <a:latin typeface="Roboto Mono"/>
                <a:ea typeface="Roboto Mono"/>
                <a:cs typeface="Roboto Mono"/>
                <a:sym typeface="Roboto Mono"/>
              </a:rPr>
              <a:t>)</a:t>
            </a:r>
            <a:endParaRPr sz="1100">
              <a:latin typeface="Roboto Mono"/>
              <a:ea typeface="Roboto Mono"/>
              <a:cs typeface="Roboto Mono"/>
              <a:sym typeface="Roboto Mono"/>
            </a:endParaRPr>
          </a:p>
          <a:p>
            <a:pPr indent="0" lvl="0" marL="0" rtl="0" algn="l">
              <a:spcBef>
                <a:spcPts val="0"/>
              </a:spcBef>
              <a:spcAft>
                <a:spcPts val="0"/>
              </a:spcAft>
              <a:buNone/>
            </a:pPr>
            <a:r>
              <a:rPr lang="en" sz="1100">
                <a:solidFill>
                  <a:srgbClr val="ECEFF1"/>
                </a:solidFill>
                <a:latin typeface="Roboto Mono"/>
                <a:ea typeface="Roboto Mono"/>
                <a:cs typeface="Roboto Mono"/>
                <a:sym typeface="Roboto Mono"/>
              </a:rPr>
              <a:t>loss_fn </a:t>
            </a:r>
            <a:r>
              <a:rPr lang="en" sz="1100">
                <a:solidFill>
                  <a:srgbClr val="4DD0E1"/>
                </a:solidFill>
                <a:latin typeface="Roboto Mono"/>
                <a:ea typeface="Roboto Mono"/>
                <a:cs typeface="Roboto Mono"/>
                <a:sym typeface="Roboto Mono"/>
              </a:rPr>
              <a:t>=</a:t>
            </a:r>
            <a:r>
              <a:rPr lang="en" sz="1100">
                <a:solidFill>
                  <a:srgbClr val="ECEFF1"/>
                </a:solidFill>
                <a:latin typeface="Roboto Mono"/>
                <a:ea typeface="Roboto Mono"/>
                <a:cs typeface="Roboto Mono"/>
                <a:sym typeface="Roboto Mono"/>
              </a:rPr>
              <a:t> nn.MSELoss()</a:t>
            </a:r>
            <a:endParaRPr sz="1100">
              <a:latin typeface="Roboto Mono"/>
              <a:ea typeface="Roboto Mono"/>
              <a:cs typeface="Roboto Mono"/>
              <a:sym typeface="Roboto Mono"/>
            </a:endParaRPr>
          </a:p>
          <a:p>
            <a:pPr indent="0" lvl="0" marL="0" rtl="0" algn="l">
              <a:spcBef>
                <a:spcPts val="0"/>
              </a:spcBef>
              <a:spcAft>
                <a:spcPts val="0"/>
              </a:spcAft>
              <a:buNone/>
            </a:pPr>
            <a:r>
              <a:t/>
            </a:r>
            <a:endParaRPr sz="1100">
              <a:latin typeface="Roboto Mono"/>
              <a:ea typeface="Roboto Mono"/>
              <a:cs typeface="Roboto Mono"/>
              <a:sym typeface="Roboto Mono"/>
            </a:endParaRPr>
          </a:p>
          <a:p>
            <a:pPr indent="0" lvl="0" marL="0" rtl="0" algn="l">
              <a:spcBef>
                <a:spcPts val="0"/>
              </a:spcBef>
              <a:spcAft>
                <a:spcPts val="0"/>
              </a:spcAft>
              <a:buNone/>
            </a:pPr>
            <a:r>
              <a:t/>
            </a:r>
            <a:endParaRPr sz="1100">
              <a:latin typeface="Roboto Mono"/>
              <a:ea typeface="Roboto Mono"/>
              <a:cs typeface="Roboto Mono"/>
              <a:sym typeface="Roboto Mono"/>
            </a:endParaRPr>
          </a:p>
          <a:p>
            <a:pPr indent="0" lvl="0" marL="0" rtl="0" algn="l">
              <a:spcBef>
                <a:spcPts val="0"/>
              </a:spcBef>
              <a:spcAft>
                <a:spcPts val="0"/>
              </a:spcAft>
              <a:buNone/>
            </a:pPr>
            <a:r>
              <a:rPr lang="en" sz="1100">
                <a:solidFill>
                  <a:srgbClr val="F06292"/>
                </a:solidFill>
                <a:latin typeface="Roboto Mono"/>
                <a:ea typeface="Roboto Mono"/>
                <a:cs typeface="Roboto Mono"/>
                <a:sym typeface="Roboto Mono"/>
              </a:rPr>
              <a:t># Dummy data</a:t>
            </a:r>
            <a:endParaRPr sz="1100">
              <a:latin typeface="Roboto Mono"/>
              <a:ea typeface="Roboto Mono"/>
              <a:cs typeface="Roboto Mono"/>
              <a:sym typeface="Roboto Mono"/>
            </a:endParaRPr>
          </a:p>
          <a:p>
            <a:pPr indent="0" lvl="0" marL="0" rtl="0" algn="l">
              <a:spcBef>
                <a:spcPts val="0"/>
              </a:spcBef>
              <a:spcAft>
                <a:spcPts val="0"/>
              </a:spcAft>
              <a:buNone/>
            </a:pPr>
            <a:r>
              <a:rPr lang="en" sz="1100">
                <a:solidFill>
                  <a:srgbClr val="ECEFF1"/>
                </a:solidFill>
                <a:latin typeface="Roboto Mono"/>
                <a:ea typeface="Roboto Mono"/>
                <a:cs typeface="Roboto Mono"/>
                <a:sym typeface="Roboto Mono"/>
              </a:rPr>
              <a:t>x_torch </a:t>
            </a:r>
            <a:r>
              <a:rPr lang="en" sz="1100">
                <a:solidFill>
                  <a:srgbClr val="4DD0E1"/>
                </a:solidFill>
                <a:latin typeface="Roboto Mono"/>
                <a:ea typeface="Roboto Mono"/>
                <a:cs typeface="Roboto Mono"/>
                <a:sym typeface="Roboto Mono"/>
              </a:rPr>
              <a:t>=</a:t>
            </a:r>
            <a:r>
              <a:rPr lang="en" sz="1100">
                <a:solidFill>
                  <a:srgbClr val="ECEFF1"/>
                </a:solidFill>
                <a:latin typeface="Roboto Mono"/>
                <a:ea typeface="Roboto Mono"/>
                <a:cs typeface="Roboto Mono"/>
                <a:sym typeface="Roboto Mono"/>
              </a:rPr>
              <a:t> torch.tensor(</a:t>
            </a:r>
            <a:endParaRPr sz="1100">
              <a:latin typeface="Roboto Mono"/>
              <a:ea typeface="Roboto Mono"/>
              <a:cs typeface="Roboto Mono"/>
              <a:sym typeface="Roboto Mono"/>
            </a:endParaRPr>
          </a:p>
          <a:p>
            <a:pPr indent="0" lvl="0" marL="0" rtl="0" algn="l">
              <a:spcBef>
                <a:spcPts val="0"/>
              </a:spcBef>
              <a:spcAft>
                <a:spcPts val="0"/>
              </a:spcAft>
              <a:buNone/>
            </a:pPr>
            <a:r>
              <a:rPr lang="en" sz="1100">
                <a:solidFill>
                  <a:srgbClr val="ECEFF1"/>
                </a:solidFill>
                <a:latin typeface="Roboto Mono"/>
                <a:ea typeface="Roboto Mono"/>
                <a:cs typeface="Roboto Mono"/>
                <a:sym typeface="Roboto Mono"/>
              </a:rPr>
              <a:t>          [[</a:t>
            </a:r>
            <a:r>
              <a:rPr lang="en" sz="1100">
                <a:solidFill>
                  <a:srgbClr val="FBC02D"/>
                </a:solidFill>
                <a:latin typeface="Roboto Mono"/>
                <a:ea typeface="Roboto Mono"/>
                <a:cs typeface="Roboto Mono"/>
                <a:sym typeface="Roboto Mono"/>
              </a:rPr>
              <a:t>2.0</a:t>
            </a:r>
            <a:r>
              <a:rPr lang="en" sz="1100">
                <a:solidFill>
                  <a:srgbClr val="ECEFF1"/>
                </a:solidFill>
                <a:latin typeface="Roboto Mono"/>
                <a:ea typeface="Roboto Mono"/>
                <a:cs typeface="Roboto Mono"/>
                <a:sym typeface="Roboto Mono"/>
              </a:rPr>
              <a:t>]], </a:t>
            </a:r>
            <a:r>
              <a:rPr lang="en" sz="1100">
                <a:solidFill>
                  <a:srgbClr val="FBC02D"/>
                </a:solidFill>
                <a:latin typeface="Roboto Mono"/>
                <a:ea typeface="Roboto Mono"/>
                <a:cs typeface="Roboto Mono"/>
                <a:sym typeface="Roboto Mono"/>
              </a:rPr>
              <a:t>requires_grad</a:t>
            </a:r>
            <a:r>
              <a:rPr lang="en" sz="1100">
                <a:solidFill>
                  <a:srgbClr val="4DD0E1"/>
                </a:solidFill>
                <a:latin typeface="Roboto Mono"/>
                <a:ea typeface="Roboto Mono"/>
                <a:cs typeface="Roboto Mono"/>
                <a:sym typeface="Roboto Mono"/>
              </a:rPr>
              <a:t>=</a:t>
            </a:r>
            <a:r>
              <a:rPr lang="en" sz="1100">
                <a:solidFill>
                  <a:srgbClr val="FBC02D"/>
                </a:solidFill>
                <a:latin typeface="Roboto Mono"/>
                <a:ea typeface="Roboto Mono"/>
                <a:cs typeface="Roboto Mono"/>
                <a:sym typeface="Roboto Mono"/>
              </a:rPr>
              <a:t>True</a:t>
            </a:r>
            <a:r>
              <a:rPr lang="en" sz="1100">
                <a:solidFill>
                  <a:srgbClr val="ECEFF1"/>
                </a:solidFill>
                <a:latin typeface="Roboto Mono"/>
                <a:ea typeface="Roboto Mono"/>
                <a:cs typeface="Roboto Mono"/>
                <a:sym typeface="Roboto Mono"/>
              </a:rPr>
              <a:t>)</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ECEFF1"/>
                </a:solidFill>
                <a:latin typeface="Roboto Mono"/>
                <a:ea typeface="Roboto Mono"/>
                <a:cs typeface="Roboto Mono"/>
                <a:sym typeface="Roboto Mono"/>
              </a:rPr>
              <a:t>y_torch </a:t>
            </a:r>
            <a:r>
              <a:rPr lang="en" sz="1100">
                <a:solidFill>
                  <a:srgbClr val="4DD0E1"/>
                </a:solidFill>
                <a:latin typeface="Roboto Mono"/>
                <a:ea typeface="Roboto Mono"/>
                <a:cs typeface="Roboto Mono"/>
                <a:sym typeface="Roboto Mono"/>
              </a:rPr>
              <a:t>=</a:t>
            </a:r>
            <a:r>
              <a:rPr lang="en" sz="1100">
                <a:solidFill>
                  <a:srgbClr val="ECEFF1"/>
                </a:solidFill>
                <a:latin typeface="Roboto Mono"/>
                <a:ea typeface="Roboto Mono"/>
                <a:cs typeface="Roboto Mono"/>
                <a:sym typeface="Roboto Mono"/>
              </a:rPr>
              <a:t> torch.tensor([[</a:t>
            </a:r>
            <a:r>
              <a:rPr lang="en" sz="1100">
                <a:solidFill>
                  <a:srgbClr val="FBC02D"/>
                </a:solidFill>
                <a:latin typeface="Roboto Mono"/>
                <a:ea typeface="Roboto Mono"/>
                <a:cs typeface="Roboto Mono"/>
                <a:sym typeface="Roboto Mono"/>
              </a:rPr>
              <a:t>4.0</a:t>
            </a:r>
            <a:r>
              <a:rPr lang="en" sz="1100">
                <a:solidFill>
                  <a:srgbClr val="ECEFF1"/>
                </a:solidFill>
                <a:latin typeface="Roboto Mono"/>
                <a:ea typeface="Roboto Mono"/>
                <a:cs typeface="Roboto Mono"/>
                <a:sym typeface="Roboto Mono"/>
              </a:rPr>
              <a:t>]])</a:t>
            </a:r>
            <a:endParaRPr sz="1100">
              <a:solidFill>
                <a:srgbClr val="8B949E"/>
              </a:solidFill>
              <a:latin typeface="Courier"/>
              <a:ea typeface="Courier"/>
              <a:cs typeface="Courier"/>
              <a:sym typeface="Courier"/>
            </a:endParaRPr>
          </a:p>
        </p:txBody>
      </p:sp>
      <p:sp>
        <p:nvSpPr>
          <p:cNvPr id="1307" name="Google Shape;1307;p137"/>
          <p:cNvSpPr txBox="1"/>
          <p:nvPr>
            <p:ph idx="4294967295" type="title"/>
          </p:nvPr>
        </p:nvSpPr>
        <p:spPr>
          <a:xfrm>
            <a:off x="344500" y="264375"/>
            <a:ext cx="7655100" cy="5541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2"/>
                </a:solidFill>
              </a:rPr>
              <a:t>Comparison: Training Loop &amp; Backpropagation</a:t>
            </a:r>
            <a:endParaRPr>
              <a:solidFill>
                <a:schemeClr val="lt2"/>
              </a:solidFill>
            </a:endParaRPr>
          </a:p>
        </p:txBody>
      </p:sp>
      <p:sp>
        <p:nvSpPr>
          <p:cNvPr id="1308" name="Google Shape;1308;p137"/>
          <p:cNvSpPr txBox="1"/>
          <p:nvPr/>
        </p:nvSpPr>
        <p:spPr>
          <a:xfrm>
            <a:off x="4718925" y="1314125"/>
            <a:ext cx="4039800" cy="221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rgbClr val="F06292"/>
                </a:solidFill>
                <a:latin typeface="Roboto Mono"/>
                <a:ea typeface="Roboto Mono"/>
                <a:cs typeface="Roboto Mono"/>
                <a:sym typeface="Roboto Mono"/>
              </a:rPr>
              <a:t># Flax NNX</a:t>
            </a:r>
            <a:endParaRPr sz="1100">
              <a:latin typeface="Roboto Mono"/>
              <a:ea typeface="Roboto Mono"/>
              <a:cs typeface="Roboto Mono"/>
              <a:sym typeface="Roboto Mono"/>
            </a:endParaRPr>
          </a:p>
          <a:p>
            <a:pPr indent="0" lvl="0" marL="0" rtl="0" algn="l">
              <a:spcBef>
                <a:spcPts val="0"/>
              </a:spcBef>
              <a:spcAft>
                <a:spcPts val="0"/>
              </a:spcAft>
              <a:buNone/>
            </a:pPr>
            <a:r>
              <a:rPr lang="en" sz="1100">
                <a:solidFill>
                  <a:srgbClr val="ECEFF1"/>
                </a:solidFill>
                <a:latin typeface="Roboto Mono"/>
                <a:ea typeface="Roboto Mono"/>
                <a:cs typeface="Roboto Mono"/>
                <a:sym typeface="Roboto Mono"/>
              </a:rPr>
              <a:t>model_nnx </a:t>
            </a:r>
            <a:r>
              <a:rPr lang="en" sz="1100">
                <a:solidFill>
                  <a:srgbClr val="4DD0E1"/>
                </a:solidFill>
                <a:latin typeface="Roboto Mono"/>
                <a:ea typeface="Roboto Mono"/>
                <a:cs typeface="Roboto Mono"/>
                <a:sym typeface="Roboto Mono"/>
              </a:rPr>
              <a:t>=</a:t>
            </a:r>
            <a:r>
              <a:rPr lang="en" sz="1100">
                <a:solidFill>
                  <a:srgbClr val="ECEFF1"/>
                </a:solidFill>
                <a:latin typeface="Roboto Mono"/>
                <a:ea typeface="Roboto Mono"/>
                <a:cs typeface="Roboto Mono"/>
                <a:sym typeface="Roboto Mono"/>
              </a:rPr>
              <a:t> SimpleModel_NNX(</a:t>
            </a:r>
            <a:r>
              <a:rPr lang="en" sz="1100">
                <a:solidFill>
                  <a:srgbClr val="FBC02D"/>
                </a:solidFill>
                <a:latin typeface="Roboto Mono"/>
                <a:ea typeface="Roboto Mono"/>
                <a:cs typeface="Roboto Mono"/>
                <a:sym typeface="Roboto Mono"/>
              </a:rPr>
              <a:t>rngs</a:t>
            </a:r>
            <a:r>
              <a:rPr lang="en" sz="1100">
                <a:solidFill>
                  <a:srgbClr val="4DD0E1"/>
                </a:solidFill>
                <a:latin typeface="Roboto Mono"/>
                <a:ea typeface="Roboto Mono"/>
                <a:cs typeface="Roboto Mono"/>
                <a:sym typeface="Roboto Mono"/>
              </a:rPr>
              <a:t>=</a:t>
            </a:r>
            <a:r>
              <a:rPr lang="en" sz="1100">
                <a:solidFill>
                  <a:srgbClr val="ECEFF1"/>
                </a:solidFill>
                <a:latin typeface="Roboto Mono"/>
                <a:ea typeface="Roboto Mono"/>
                <a:cs typeface="Roboto Mono"/>
                <a:sym typeface="Roboto Mono"/>
              </a:rPr>
              <a:t>nnx.Rngs(</a:t>
            </a:r>
            <a:r>
              <a:rPr lang="en" sz="1100">
                <a:solidFill>
                  <a:srgbClr val="FBC02D"/>
                </a:solidFill>
                <a:latin typeface="Roboto Mono"/>
                <a:ea typeface="Roboto Mono"/>
                <a:cs typeface="Roboto Mono"/>
                <a:sym typeface="Roboto Mono"/>
              </a:rPr>
              <a:t>0</a:t>
            </a:r>
            <a:r>
              <a:rPr lang="en" sz="1100">
                <a:solidFill>
                  <a:srgbClr val="ECEFF1"/>
                </a:solidFill>
                <a:latin typeface="Roboto Mono"/>
                <a:ea typeface="Roboto Mono"/>
                <a:cs typeface="Roboto Mono"/>
                <a:sym typeface="Roboto Mono"/>
              </a:rPr>
              <a:t>))</a:t>
            </a:r>
            <a:endParaRPr sz="1100">
              <a:latin typeface="Roboto Mono"/>
              <a:ea typeface="Roboto Mono"/>
              <a:cs typeface="Roboto Mono"/>
              <a:sym typeface="Roboto Mono"/>
            </a:endParaRPr>
          </a:p>
          <a:p>
            <a:pPr indent="0" lvl="0" marL="0" rtl="0" algn="l">
              <a:spcBef>
                <a:spcPts val="0"/>
              </a:spcBef>
              <a:spcAft>
                <a:spcPts val="0"/>
              </a:spcAft>
              <a:buNone/>
            </a:pPr>
            <a:r>
              <a:t/>
            </a:r>
            <a:endParaRPr sz="1100">
              <a:latin typeface="Roboto Mono"/>
              <a:ea typeface="Roboto Mono"/>
              <a:cs typeface="Roboto Mono"/>
              <a:sym typeface="Roboto Mono"/>
            </a:endParaRPr>
          </a:p>
          <a:p>
            <a:pPr indent="0" lvl="0" marL="0" rtl="0" algn="l">
              <a:spcBef>
                <a:spcPts val="0"/>
              </a:spcBef>
              <a:spcAft>
                <a:spcPts val="0"/>
              </a:spcAft>
              <a:buNone/>
            </a:pPr>
            <a:r>
              <a:rPr lang="en" sz="1100">
                <a:solidFill>
                  <a:srgbClr val="F06292"/>
                </a:solidFill>
                <a:latin typeface="Roboto Mono"/>
                <a:ea typeface="Roboto Mono"/>
                <a:cs typeface="Roboto Mono"/>
                <a:sym typeface="Roboto Mono"/>
              </a:rPr>
              <a:t># Optimizer</a:t>
            </a:r>
            <a:endParaRPr sz="1100">
              <a:latin typeface="Roboto Mono"/>
              <a:ea typeface="Roboto Mono"/>
              <a:cs typeface="Roboto Mono"/>
              <a:sym typeface="Roboto Mono"/>
            </a:endParaRPr>
          </a:p>
          <a:p>
            <a:pPr indent="0" lvl="0" marL="0" rtl="0" algn="l">
              <a:spcBef>
                <a:spcPts val="0"/>
              </a:spcBef>
              <a:spcAft>
                <a:spcPts val="0"/>
              </a:spcAft>
              <a:buNone/>
            </a:pPr>
            <a:r>
              <a:rPr lang="en" sz="1100">
                <a:solidFill>
                  <a:srgbClr val="ECEFF1"/>
                </a:solidFill>
                <a:latin typeface="Roboto Mono"/>
                <a:ea typeface="Roboto Mono"/>
                <a:cs typeface="Roboto Mono"/>
                <a:sym typeface="Roboto Mono"/>
              </a:rPr>
              <a:t>optimizer </a:t>
            </a:r>
            <a:r>
              <a:rPr lang="en" sz="1100">
                <a:solidFill>
                  <a:srgbClr val="4DD0E1"/>
                </a:solidFill>
                <a:latin typeface="Roboto Mono"/>
                <a:ea typeface="Roboto Mono"/>
                <a:cs typeface="Roboto Mono"/>
                <a:sym typeface="Roboto Mono"/>
              </a:rPr>
              <a:t>=</a:t>
            </a:r>
            <a:r>
              <a:rPr lang="en" sz="1100">
                <a:solidFill>
                  <a:srgbClr val="ECEFF1"/>
                </a:solidFill>
                <a:latin typeface="Roboto Mono"/>
                <a:ea typeface="Roboto Mono"/>
                <a:cs typeface="Roboto Mono"/>
                <a:sym typeface="Roboto Mono"/>
              </a:rPr>
              <a:t> nnx.Optimizer(</a:t>
            </a:r>
            <a:endParaRPr sz="1100">
              <a:latin typeface="Roboto Mono"/>
              <a:ea typeface="Roboto Mono"/>
              <a:cs typeface="Roboto Mono"/>
              <a:sym typeface="Roboto Mono"/>
            </a:endParaRPr>
          </a:p>
          <a:p>
            <a:pPr indent="0" lvl="0" marL="0" rtl="0" algn="l">
              <a:spcBef>
                <a:spcPts val="0"/>
              </a:spcBef>
              <a:spcAft>
                <a:spcPts val="0"/>
              </a:spcAft>
              <a:buNone/>
            </a:pPr>
            <a:r>
              <a:rPr lang="en" sz="1100">
                <a:solidFill>
                  <a:srgbClr val="ECEFF1"/>
                </a:solidFill>
                <a:latin typeface="Roboto Mono"/>
                <a:ea typeface="Roboto Mono"/>
                <a:cs typeface="Roboto Mono"/>
                <a:sym typeface="Roboto Mono"/>
              </a:rPr>
              <a:t>              model_nnx,</a:t>
            </a:r>
            <a:endParaRPr sz="1100">
              <a:latin typeface="Roboto Mono"/>
              <a:ea typeface="Roboto Mono"/>
              <a:cs typeface="Roboto Mono"/>
              <a:sym typeface="Roboto Mono"/>
            </a:endParaRPr>
          </a:p>
          <a:p>
            <a:pPr indent="0" lvl="0" marL="0" rtl="0" algn="l">
              <a:spcBef>
                <a:spcPts val="0"/>
              </a:spcBef>
              <a:spcAft>
                <a:spcPts val="0"/>
              </a:spcAft>
              <a:buNone/>
            </a:pPr>
            <a:r>
              <a:rPr lang="en" sz="1100">
                <a:solidFill>
                  <a:srgbClr val="FBC02D"/>
                </a:solidFill>
                <a:latin typeface="Roboto Mono"/>
                <a:ea typeface="Roboto Mono"/>
                <a:cs typeface="Roboto Mono"/>
                <a:sym typeface="Roboto Mono"/>
              </a:rPr>
              <a:t>              tx</a:t>
            </a:r>
            <a:r>
              <a:rPr lang="en" sz="1100">
                <a:solidFill>
                  <a:srgbClr val="4DD0E1"/>
                </a:solidFill>
                <a:latin typeface="Roboto Mono"/>
                <a:ea typeface="Roboto Mono"/>
                <a:cs typeface="Roboto Mono"/>
                <a:sym typeface="Roboto Mono"/>
              </a:rPr>
              <a:t>=</a:t>
            </a:r>
            <a:r>
              <a:rPr lang="en" sz="1100">
                <a:solidFill>
                  <a:srgbClr val="ECEFF1"/>
                </a:solidFill>
                <a:latin typeface="Roboto Mono"/>
                <a:ea typeface="Roboto Mono"/>
                <a:cs typeface="Roboto Mono"/>
                <a:sym typeface="Roboto Mono"/>
              </a:rPr>
              <a:t>sgd(</a:t>
            </a:r>
            <a:r>
              <a:rPr lang="en" sz="1100">
                <a:solidFill>
                  <a:srgbClr val="FBC02D"/>
                </a:solidFill>
                <a:latin typeface="Roboto Mono"/>
                <a:ea typeface="Roboto Mono"/>
                <a:cs typeface="Roboto Mono"/>
                <a:sym typeface="Roboto Mono"/>
              </a:rPr>
              <a:t>learning_rate</a:t>
            </a:r>
            <a:r>
              <a:rPr lang="en" sz="1100">
                <a:solidFill>
                  <a:srgbClr val="4DD0E1"/>
                </a:solidFill>
                <a:latin typeface="Roboto Mono"/>
                <a:ea typeface="Roboto Mono"/>
                <a:cs typeface="Roboto Mono"/>
                <a:sym typeface="Roboto Mono"/>
              </a:rPr>
              <a:t>=</a:t>
            </a:r>
            <a:r>
              <a:rPr lang="en" sz="1100">
                <a:solidFill>
                  <a:srgbClr val="FBC02D"/>
                </a:solidFill>
                <a:latin typeface="Roboto Mono"/>
                <a:ea typeface="Roboto Mono"/>
                <a:cs typeface="Roboto Mono"/>
                <a:sym typeface="Roboto Mono"/>
              </a:rPr>
              <a:t>0.01</a:t>
            </a:r>
            <a:r>
              <a:rPr lang="en" sz="1100">
                <a:solidFill>
                  <a:srgbClr val="ECEFF1"/>
                </a:solidFill>
                <a:latin typeface="Roboto Mono"/>
                <a:ea typeface="Roboto Mono"/>
                <a:cs typeface="Roboto Mono"/>
                <a:sym typeface="Roboto Mono"/>
              </a:rPr>
              <a:t>),</a:t>
            </a:r>
            <a:endParaRPr sz="1100">
              <a:solidFill>
                <a:srgbClr val="ECEFF1"/>
              </a:solidFill>
              <a:latin typeface="Roboto Mono"/>
              <a:ea typeface="Roboto Mono"/>
              <a:cs typeface="Roboto Mono"/>
              <a:sym typeface="Roboto Mono"/>
            </a:endParaRPr>
          </a:p>
          <a:p>
            <a:pPr indent="0" lvl="0" marL="0" rtl="0" algn="l">
              <a:spcBef>
                <a:spcPts val="0"/>
              </a:spcBef>
              <a:spcAft>
                <a:spcPts val="0"/>
              </a:spcAft>
              <a:buNone/>
            </a:pPr>
            <a:r>
              <a:rPr lang="en" sz="1100">
                <a:solidFill>
                  <a:srgbClr val="ECEFF1"/>
                </a:solidFill>
                <a:latin typeface="Roboto Mono"/>
                <a:ea typeface="Roboto Mono"/>
                <a:cs typeface="Roboto Mono"/>
                <a:sym typeface="Roboto Mono"/>
              </a:rPr>
              <a:t>              </a:t>
            </a:r>
            <a:r>
              <a:rPr lang="en" sz="1100">
                <a:solidFill>
                  <a:srgbClr val="FBC02D"/>
                </a:solidFill>
                <a:latin typeface="Roboto Mono"/>
                <a:ea typeface="Roboto Mono"/>
                <a:cs typeface="Roboto Mono"/>
                <a:sym typeface="Roboto Mono"/>
              </a:rPr>
              <a:t>wrt</a:t>
            </a:r>
            <a:r>
              <a:rPr lang="en" sz="1100">
                <a:solidFill>
                  <a:srgbClr val="4DD0E1"/>
                </a:solidFill>
                <a:latin typeface="Roboto Mono"/>
                <a:ea typeface="Roboto Mono"/>
                <a:cs typeface="Roboto Mono"/>
                <a:sym typeface="Roboto Mono"/>
              </a:rPr>
              <a:t>=</a:t>
            </a:r>
            <a:r>
              <a:rPr lang="en" sz="1100">
                <a:solidFill>
                  <a:srgbClr val="ECEFF1"/>
                </a:solidFill>
                <a:latin typeface="Roboto Mono"/>
                <a:ea typeface="Roboto Mono"/>
                <a:cs typeface="Roboto Mono"/>
                <a:sym typeface="Roboto Mono"/>
              </a:rPr>
              <a:t>nnx.Param</a:t>
            </a:r>
            <a:r>
              <a:rPr lang="en" sz="1100">
                <a:solidFill>
                  <a:srgbClr val="ECEFF1"/>
                </a:solidFill>
                <a:latin typeface="Roboto Mono"/>
                <a:ea typeface="Roboto Mono"/>
                <a:cs typeface="Roboto Mono"/>
                <a:sym typeface="Roboto Mono"/>
              </a:rPr>
              <a:t>)</a:t>
            </a:r>
            <a:endParaRPr sz="1100">
              <a:latin typeface="Roboto Mono"/>
              <a:ea typeface="Roboto Mono"/>
              <a:cs typeface="Roboto Mono"/>
              <a:sym typeface="Roboto Mono"/>
            </a:endParaRPr>
          </a:p>
          <a:p>
            <a:pPr indent="0" lvl="0" marL="0" rtl="0" algn="l">
              <a:spcBef>
                <a:spcPts val="0"/>
              </a:spcBef>
              <a:spcAft>
                <a:spcPts val="0"/>
              </a:spcAft>
              <a:buNone/>
            </a:pPr>
            <a:r>
              <a:t/>
            </a:r>
            <a:endParaRPr sz="1100">
              <a:latin typeface="Roboto Mono"/>
              <a:ea typeface="Roboto Mono"/>
              <a:cs typeface="Roboto Mono"/>
              <a:sym typeface="Roboto Mono"/>
            </a:endParaRPr>
          </a:p>
          <a:p>
            <a:pPr indent="0" lvl="0" marL="0" rtl="0" algn="l">
              <a:spcBef>
                <a:spcPts val="0"/>
              </a:spcBef>
              <a:spcAft>
                <a:spcPts val="0"/>
              </a:spcAft>
              <a:buNone/>
            </a:pPr>
            <a:r>
              <a:rPr lang="en" sz="1100">
                <a:solidFill>
                  <a:srgbClr val="F06292"/>
                </a:solidFill>
                <a:latin typeface="Roboto Mono"/>
                <a:ea typeface="Roboto Mono"/>
                <a:cs typeface="Roboto Mono"/>
                <a:sym typeface="Roboto Mono"/>
              </a:rPr>
              <a:t># Dummy data</a:t>
            </a:r>
            <a:endParaRPr sz="1100">
              <a:latin typeface="Roboto Mono"/>
              <a:ea typeface="Roboto Mono"/>
              <a:cs typeface="Roboto Mono"/>
              <a:sym typeface="Roboto Mono"/>
            </a:endParaRPr>
          </a:p>
          <a:p>
            <a:pPr indent="0" lvl="0" marL="0" rtl="0" algn="l">
              <a:spcBef>
                <a:spcPts val="0"/>
              </a:spcBef>
              <a:spcAft>
                <a:spcPts val="0"/>
              </a:spcAft>
              <a:buNone/>
            </a:pPr>
            <a:r>
              <a:rPr lang="en" sz="1100">
                <a:solidFill>
                  <a:srgbClr val="ECEFF1"/>
                </a:solidFill>
                <a:latin typeface="Roboto Mono"/>
                <a:ea typeface="Roboto Mono"/>
                <a:cs typeface="Roboto Mono"/>
                <a:sym typeface="Roboto Mono"/>
              </a:rPr>
              <a:t>x_nnx </a:t>
            </a:r>
            <a:r>
              <a:rPr lang="en" sz="1100">
                <a:solidFill>
                  <a:srgbClr val="4DD0E1"/>
                </a:solidFill>
                <a:latin typeface="Roboto Mono"/>
                <a:ea typeface="Roboto Mono"/>
                <a:cs typeface="Roboto Mono"/>
                <a:sym typeface="Roboto Mono"/>
              </a:rPr>
              <a:t>=</a:t>
            </a:r>
            <a:r>
              <a:rPr lang="en" sz="1100">
                <a:solidFill>
                  <a:srgbClr val="ECEFF1"/>
                </a:solidFill>
                <a:latin typeface="Roboto Mono"/>
                <a:ea typeface="Roboto Mono"/>
                <a:cs typeface="Roboto Mono"/>
                <a:sym typeface="Roboto Mono"/>
              </a:rPr>
              <a:t> jnp.array([[</a:t>
            </a:r>
            <a:r>
              <a:rPr lang="en" sz="1100">
                <a:solidFill>
                  <a:srgbClr val="FBC02D"/>
                </a:solidFill>
                <a:latin typeface="Roboto Mono"/>
                <a:ea typeface="Roboto Mono"/>
                <a:cs typeface="Roboto Mono"/>
                <a:sym typeface="Roboto Mono"/>
              </a:rPr>
              <a:t>2.0</a:t>
            </a:r>
            <a:r>
              <a:rPr lang="en" sz="1100">
                <a:solidFill>
                  <a:srgbClr val="ECEFF1"/>
                </a:solidFill>
                <a:latin typeface="Roboto Mono"/>
                <a:ea typeface="Roboto Mono"/>
                <a:cs typeface="Roboto Mono"/>
                <a:sym typeface="Roboto Mono"/>
              </a:rPr>
              <a:t>]])</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ECEFF1"/>
                </a:solidFill>
                <a:latin typeface="Roboto Mono"/>
                <a:ea typeface="Roboto Mono"/>
                <a:cs typeface="Roboto Mono"/>
                <a:sym typeface="Roboto Mono"/>
              </a:rPr>
              <a:t>y_nnx </a:t>
            </a:r>
            <a:r>
              <a:rPr lang="en" sz="1100">
                <a:solidFill>
                  <a:srgbClr val="4DD0E1"/>
                </a:solidFill>
                <a:latin typeface="Roboto Mono"/>
                <a:ea typeface="Roboto Mono"/>
                <a:cs typeface="Roboto Mono"/>
                <a:sym typeface="Roboto Mono"/>
              </a:rPr>
              <a:t>=</a:t>
            </a:r>
            <a:r>
              <a:rPr lang="en" sz="1100">
                <a:solidFill>
                  <a:srgbClr val="ECEFF1"/>
                </a:solidFill>
                <a:latin typeface="Roboto Mono"/>
                <a:ea typeface="Roboto Mono"/>
                <a:cs typeface="Roboto Mono"/>
                <a:sym typeface="Roboto Mono"/>
              </a:rPr>
              <a:t> jnp.array([[</a:t>
            </a:r>
            <a:r>
              <a:rPr lang="en" sz="1100">
                <a:solidFill>
                  <a:srgbClr val="FBC02D"/>
                </a:solidFill>
                <a:latin typeface="Roboto Mono"/>
                <a:ea typeface="Roboto Mono"/>
                <a:cs typeface="Roboto Mono"/>
                <a:sym typeface="Roboto Mono"/>
              </a:rPr>
              <a:t>4.0</a:t>
            </a:r>
            <a:r>
              <a:rPr lang="en" sz="1100">
                <a:solidFill>
                  <a:srgbClr val="ECEFF1"/>
                </a:solidFill>
                <a:latin typeface="Roboto Mono"/>
                <a:ea typeface="Roboto Mono"/>
                <a:cs typeface="Roboto Mono"/>
                <a:sym typeface="Roboto Mono"/>
              </a:rPr>
              <a:t>]])</a:t>
            </a:r>
            <a:endParaRPr sz="1100">
              <a:solidFill>
                <a:srgbClr val="8B949E"/>
              </a:solidFill>
              <a:latin typeface="Courier"/>
              <a:ea typeface="Courier"/>
              <a:cs typeface="Courier"/>
              <a:sym typeface="Courie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D1116"/>
        </a:solidFill>
      </p:bgPr>
    </p:bg>
    <p:spTree>
      <p:nvGrpSpPr>
        <p:cNvPr id="1312" name="Shape 1312"/>
        <p:cNvGrpSpPr/>
        <p:nvPr/>
      </p:nvGrpSpPr>
      <p:grpSpPr>
        <a:xfrm>
          <a:off x="0" y="0"/>
          <a:ext cx="0" cy="0"/>
          <a:chOff x="0" y="0"/>
          <a:chExt cx="0" cy="0"/>
        </a:xfrm>
      </p:grpSpPr>
      <p:sp>
        <p:nvSpPr>
          <p:cNvPr id="1313" name="Google Shape;1313;p138"/>
          <p:cNvSpPr txBox="1"/>
          <p:nvPr/>
        </p:nvSpPr>
        <p:spPr>
          <a:xfrm>
            <a:off x="375525" y="1314125"/>
            <a:ext cx="4039800" cy="2385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rgbClr val="F06292"/>
                </a:solidFill>
                <a:latin typeface="Roboto Mono"/>
                <a:ea typeface="Roboto Mono"/>
                <a:cs typeface="Roboto Mono"/>
                <a:sym typeface="Roboto Mono"/>
              </a:rPr>
              <a:t># PyTorch Training step</a:t>
            </a:r>
            <a:endParaRPr sz="1100">
              <a:latin typeface="Roboto Mono"/>
              <a:ea typeface="Roboto Mono"/>
              <a:cs typeface="Roboto Mono"/>
              <a:sym typeface="Roboto Mono"/>
            </a:endParaRPr>
          </a:p>
          <a:p>
            <a:pPr indent="0" lvl="0" marL="0" rtl="0" algn="l">
              <a:spcBef>
                <a:spcPts val="0"/>
              </a:spcBef>
              <a:spcAft>
                <a:spcPts val="0"/>
              </a:spcAft>
              <a:buNone/>
            </a:pPr>
            <a:r>
              <a:t/>
            </a:r>
            <a:endParaRPr sz="1100">
              <a:latin typeface="Roboto Mono"/>
              <a:ea typeface="Roboto Mono"/>
              <a:cs typeface="Roboto Mono"/>
              <a:sym typeface="Roboto Mono"/>
            </a:endParaRPr>
          </a:p>
          <a:p>
            <a:pPr indent="0" lvl="0" marL="0" rtl="0" algn="l">
              <a:spcBef>
                <a:spcPts val="0"/>
              </a:spcBef>
              <a:spcAft>
                <a:spcPts val="0"/>
              </a:spcAft>
              <a:buNone/>
            </a:pPr>
            <a:r>
              <a:rPr lang="en" sz="1100">
                <a:solidFill>
                  <a:srgbClr val="F06292"/>
                </a:solidFill>
                <a:latin typeface="Roboto Mono"/>
                <a:ea typeface="Roboto Mono"/>
                <a:cs typeface="Roboto Mono"/>
                <a:sym typeface="Roboto Mono"/>
              </a:rPr>
              <a:t># Zero the gradients</a:t>
            </a:r>
            <a:endParaRPr sz="1100">
              <a:latin typeface="Roboto Mono"/>
              <a:ea typeface="Roboto Mono"/>
              <a:cs typeface="Roboto Mono"/>
              <a:sym typeface="Roboto Mono"/>
            </a:endParaRPr>
          </a:p>
          <a:p>
            <a:pPr indent="0" lvl="0" marL="0" rtl="0" algn="l">
              <a:spcBef>
                <a:spcPts val="0"/>
              </a:spcBef>
              <a:spcAft>
                <a:spcPts val="0"/>
              </a:spcAft>
              <a:buNone/>
            </a:pPr>
            <a:r>
              <a:rPr lang="en" sz="1100">
                <a:solidFill>
                  <a:srgbClr val="ECEFF1"/>
                </a:solidFill>
                <a:latin typeface="Roboto Mono"/>
                <a:ea typeface="Roboto Mono"/>
                <a:cs typeface="Roboto Mono"/>
                <a:sym typeface="Roboto Mono"/>
              </a:rPr>
              <a:t>optimizer_torch.zero_grad()</a:t>
            </a:r>
            <a:endParaRPr sz="1100">
              <a:latin typeface="Roboto Mono"/>
              <a:ea typeface="Roboto Mono"/>
              <a:cs typeface="Roboto Mono"/>
              <a:sym typeface="Roboto Mono"/>
            </a:endParaRPr>
          </a:p>
          <a:p>
            <a:pPr indent="0" lvl="0" marL="0" rtl="0" algn="l">
              <a:spcBef>
                <a:spcPts val="0"/>
              </a:spcBef>
              <a:spcAft>
                <a:spcPts val="0"/>
              </a:spcAft>
              <a:buNone/>
            </a:pPr>
            <a:r>
              <a:rPr lang="en" sz="1100">
                <a:solidFill>
                  <a:srgbClr val="ECEFF1"/>
                </a:solidFill>
                <a:latin typeface="Roboto Mono"/>
                <a:ea typeface="Roboto Mono"/>
                <a:cs typeface="Roboto Mono"/>
                <a:sym typeface="Roboto Mono"/>
              </a:rPr>
              <a:t>output_torch </a:t>
            </a:r>
            <a:r>
              <a:rPr lang="en" sz="1100">
                <a:solidFill>
                  <a:srgbClr val="4DD0E1"/>
                </a:solidFill>
                <a:latin typeface="Roboto Mono"/>
                <a:ea typeface="Roboto Mono"/>
                <a:cs typeface="Roboto Mono"/>
                <a:sym typeface="Roboto Mono"/>
              </a:rPr>
              <a:t>=</a:t>
            </a:r>
            <a:r>
              <a:rPr lang="en" sz="1100">
                <a:solidFill>
                  <a:srgbClr val="ECEFF1"/>
                </a:solidFill>
                <a:latin typeface="Roboto Mono"/>
                <a:ea typeface="Roboto Mono"/>
                <a:cs typeface="Roboto Mono"/>
                <a:sym typeface="Roboto Mono"/>
              </a:rPr>
              <a:t> model_torch(x_torch)</a:t>
            </a:r>
            <a:endParaRPr sz="1100">
              <a:latin typeface="Roboto Mono"/>
              <a:ea typeface="Roboto Mono"/>
              <a:cs typeface="Roboto Mono"/>
              <a:sym typeface="Roboto Mono"/>
            </a:endParaRPr>
          </a:p>
          <a:p>
            <a:pPr indent="0" lvl="0" marL="0" rtl="0" algn="l">
              <a:spcBef>
                <a:spcPts val="0"/>
              </a:spcBef>
              <a:spcAft>
                <a:spcPts val="0"/>
              </a:spcAft>
              <a:buNone/>
            </a:pPr>
            <a:r>
              <a:rPr lang="en" sz="1100">
                <a:solidFill>
                  <a:srgbClr val="ECEFF1"/>
                </a:solidFill>
                <a:latin typeface="Roboto Mono"/>
                <a:ea typeface="Roboto Mono"/>
                <a:cs typeface="Roboto Mono"/>
                <a:sym typeface="Roboto Mono"/>
              </a:rPr>
              <a:t>loss_torch </a:t>
            </a:r>
            <a:r>
              <a:rPr lang="en" sz="1100">
                <a:solidFill>
                  <a:srgbClr val="4DD0E1"/>
                </a:solidFill>
                <a:latin typeface="Roboto Mono"/>
                <a:ea typeface="Roboto Mono"/>
                <a:cs typeface="Roboto Mono"/>
                <a:sym typeface="Roboto Mono"/>
              </a:rPr>
              <a:t>=</a:t>
            </a:r>
            <a:r>
              <a:rPr lang="en" sz="1100">
                <a:solidFill>
                  <a:srgbClr val="ECEFF1"/>
                </a:solidFill>
                <a:latin typeface="Roboto Mono"/>
                <a:ea typeface="Roboto Mono"/>
                <a:cs typeface="Roboto Mono"/>
                <a:sym typeface="Roboto Mono"/>
              </a:rPr>
              <a:t> loss_fn(</a:t>
            </a:r>
            <a:endParaRPr sz="1100">
              <a:latin typeface="Roboto Mono"/>
              <a:ea typeface="Roboto Mono"/>
              <a:cs typeface="Roboto Mono"/>
              <a:sym typeface="Roboto Mono"/>
            </a:endParaRPr>
          </a:p>
          <a:p>
            <a:pPr indent="0" lvl="0" marL="0" rtl="0" algn="l">
              <a:spcBef>
                <a:spcPts val="0"/>
              </a:spcBef>
              <a:spcAft>
                <a:spcPts val="0"/>
              </a:spcAft>
              <a:buNone/>
            </a:pPr>
            <a:r>
              <a:rPr lang="en" sz="1100">
                <a:solidFill>
                  <a:srgbClr val="ECEFF1"/>
                </a:solidFill>
                <a:latin typeface="Roboto Mono"/>
                <a:ea typeface="Roboto Mono"/>
                <a:cs typeface="Roboto Mono"/>
                <a:sym typeface="Roboto Mono"/>
              </a:rPr>
              <a:t>               output_torch, y_torch)</a:t>
            </a:r>
            <a:endParaRPr sz="1100">
              <a:latin typeface="Roboto Mono"/>
              <a:ea typeface="Roboto Mono"/>
              <a:cs typeface="Roboto Mono"/>
              <a:sym typeface="Roboto Mono"/>
            </a:endParaRPr>
          </a:p>
          <a:p>
            <a:pPr indent="0" lvl="0" marL="0" rtl="0" algn="l">
              <a:spcBef>
                <a:spcPts val="0"/>
              </a:spcBef>
              <a:spcAft>
                <a:spcPts val="0"/>
              </a:spcAft>
              <a:buNone/>
            </a:pPr>
            <a:r>
              <a:rPr lang="en" sz="1100">
                <a:solidFill>
                  <a:srgbClr val="ECEFF1"/>
                </a:solidFill>
                <a:latin typeface="Roboto Mono"/>
                <a:ea typeface="Roboto Mono"/>
                <a:cs typeface="Roboto Mono"/>
                <a:sym typeface="Roboto Mono"/>
              </a:rPr>
              <a:t>loss_torch.backward()  </a:t>
            </a:r>
            <a:r>
              <a:rPr lang="en" sz="1100">
                <a:solidFill>
                  <a:srgbClr val="F06292"/>
                </a:solidFill>
                <a:latin typeface="Roboto Mono"/>
                <a:ea typeface="Roboto Mono"/>
                <a:cs typeface="Roboto Mono"/>
                <a:sym typeface="Roboto Mono"/>
              </a:rPr>
              <a:t># Compute gradients</a:t>
            </a:r>
            <a:endParaRPr sz="1100">
              <a:latin typeface="Roboto Mono"/>
              <a:ea typeface="Roboto Mono"/>
              <a:cs typeface="Roboto Mono"/>
              <a:sym typeface="Roboto Mono"/>
            </a:endParaRPr>
          </a:p>
          <a:p>
            <a:pPr indent="0" lvl="0" marL="0" rtl="0" algn="l">
              <a:spcBef>
                <a:spcPts val="0"/>
              </a:spcBef>
              <a:spcAft>
                <a:spcPts val="0"/>
              </a:spcAft>
              <a:buNone/>
            </a:pPr>
            <a:r>
              <a:t/>
            </a:r>
            <a:endParaRPr sz="1100">
              <a:latin typeface="Roboto Mono"/>
              <a:ea typeface="Roboto Mono"/>
              <a:cs typeface="Roboto Mono"/>
              <a:sym typeface="Roboto Mono"/>
            </a:endParaRPr>
          </a:p>
          <a:p>
            <a:pPr indent="0" lvl="0" marL="0" rtl="0" algn="l">
              <a:spcBef>
                <a:spcPts val="0"/>
              </a:spcBef>
              <a:spcAft>
                <a:spcPts val="0"/>
              </a:spcAft>
              <a:buNone/>
            </a:pPr>
            <a:r>
              <a:rPr lang="en" sz="1100">
                <a:solidFill>
                  <a:srgbClr val="F06292"/>
                </a:solidFill>
                <a:latin typeface="Roboto Mono"/>
                <a:ea typeface="Roboto Mono"/>
                <a:cs typeface="Roboto Mono"/>
                <a:sym typeface="Roboto Mono"/>
              </a:rPr>
              <a:t># Update parameters</a:t>
            </a:r>
            <a:endParaRPr sz="1100">
              <a:latin typeface="Roboto Mono"/>
              <a:ea typeface="Roboto Mono"/>
              <a:cs typeface="Roboto Mono"/>
              <a:sym typeface="Roboto Mono"/>
            </a:endParaRPr>
          </a:p>
          <a:p>
            <a:pPr indent="0" lvl="0" marL="0" rtl="0" algn="l">
              <a:spcBef>
                <a:spcPts val="0"/>
              </a:spcBef>
              <a:spcAft>
                <a:spcPts val="0"/>
              </a:spcAft>
              <a:buNone/>
            </a:pPr>
            <a:r>
              <a:rPr lang="en" sz="1100">
                <a:solidFill>
                  <a:srgbClr val="ECEFF1"/>
                </a:solidFill>
                <a:latin typeface="Roboto Mono"/>
                <a:ea typeface="Roboto Mono"/>
                <a:cs typeface="Roboto Mono"/>
                <a:sym typeface="Roboto Mono"/>
              </a:rPr>
              <a:t>optimizer_torch.step()</a:t>
            </a:r>
            <a:endParaRPr sz="1100">
              <a:latin typeface="Roboto Mono"/>
              <a:ea typeface="Roboto Mono"/>
              <a:cs typeface="Roboto Mono"/>
              <a:sym typeface="Roboto Mono"/>
            </a:endParaRPr>
          </a:p>
          <a:p>
            <a:pPr indent="0" lvl="0" marL="0" rtl="0" algn="l">
              <a:spcBef>
                <a:spcPts val="0"/>
              </a:spcBef>
              <a:spcAft>
                <a:spcPts val="0"/>
              </a:spcAft>
              <a:buNone/>
            </a:pPr>
            <a:r>
              <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ECEFF1"/>
                </a:solidFill>
                <a:latin typeface="Roboto Mono"/>
                <a:ea typeface="Roboto Mono"/>
                <a:cs typeface="Roboto Mono"/>
                <a:sym typeface="Roboto Mono"/>
              </a:rPr>
              <a:t>print(</a:t>
            </a:r>
            <a:r>
              <a:rPr lang="en" sz="1100">
                <a:solidFill>
                  <a:srgbClr val="9CCC65"/>
                </a:solidFill>
                <a:latin typeface="Roboto Mono"/>
                <a:ea typeface="Roboto Mono"/>
                <a:cs typeface="Roboto Mono"/>
                <a:sym typeface="Roboto Mono"/>
              </a:rPr>
              <a:t>"PyTorch Loss:"</a:t>
            </a:r>
            <a:r>
              <a:rPr lang="en" sz="1100">
                <a:solidFill>
                  <a:srgbClr val="ECEFF1"/>
                </a:solidFill>
                <a:latin typeface="Roboto Mono"/>
                <a:ea typeface="Roboto Mono"/>
                <a:cs typeface="Roboto Mono"/>
                <a:sym typeface="Roboto Mono"/>
              </a:rPr>
              <a:t>, loss_torch.item())</a:t>
            </a:r>
            <a:endParaRPr sz="1100">
              <a:solidFill>
                <a:srgbClr val="8B949E"/>
              </a:solidFill>
              <a:latin typeface="Courier"/>
              <a:ea typeface="Courier"/>
              <a:cs typeface="Courier"/>
              <a:sym typeface="Courier"/>
            </a:endParaRPr>
          </a:p>
        </p:txBody>
      </p:sp>
      <p:sp>
        <p:nvSpPr>
          <p:cNvPr id="1314" name="Google Shape;1314;p138"/>
          <p:cNvSpPr txBox="1"/>
          <p:nvPr>
            <p:ph idx="4294967295" type="title"/>
          </p:nvPr>
        </p:nvSpPr>
        <p:spPr>
          <a:xfrm>
            <a:off x="344500" y="264375"/>
            <a:ext cx="7655100" cy="5541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2"/>
                </a:solidFill>
              </a:rPr>
              <a:t>Comparison: Training Loop &amp; Backpropagation</a:t>
            </a:r>
            <a:endParaRPr>
              <a:solidFill>
                <a:schemeClr val="lt2"/>
              </a:solidFill>
            </a:endParaRPr>
          </a:p>
        </p:txBody>
      </p:sp>
      <p:sp>
        <p:nvSpPr>
          <p:cNvPr id="1315" name="Google Shape;1315;p138"/>
          <p:cNvSpPr txBox="1"/>
          <p:nvPr/>
        </p:nvSpPr>
        <p:spPr>
          <a:xfrm>
            <a:off x="4718925" y="1314125"/>
            <a:ext cx="4039800" cy="323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rgbClr val="F06292"/>
                </a:solidFill>
                <a:latin typeface="Roboto Mono"/>
                <a:ea typeface="Roboto Mono"/>
                <a:cs typeface="Roboto Mono"/>
                <a:sym typeface="Roboto Mono"/>
              </a:rPr>
              <a:t># Flax NNX Training step</a:t>
            </a:r>
            <a:endParaRPr sz="1100">
              <a:latin typeface="Roboto Mono"/>
              <a:ea typeface="Roboto Mono"/>
              <a:cs typeface="Roboto Mono"/>
              <a:sym typeface="Roboto Mono"/>
            </a:endParaRPr>
          </a:p>
          <a:p>
            <a:pPr indent="0" lvl="0" marL="0" rtl="0" algn="l">
              <a:spcBef>
                <a:spcPts val="0"/>
              </a:spcBef>
              <a:spcAft>
                <a:spcPts val="0"/>
              </a:spcAft>
              <a:buNone/>
            </a:pPr>
            <a:r>
              <a:rPr lang="en" sz="1100">
                <a:solidFill>
                  <a:srgbClr val="ECEFF1"/>
                </a:solidFill>
                <a:latin typeface="Roboto Mono"/>
                <a:ea typeface="Roboto Mono"/>
                <a:cs typeface="Roboto Mono"/>
                <a:sym typeface="Roboto Mono"/>
              </a:rPr>
              <a:t>@</a:t>
            </a:r>
            <a:r>
              <a:rPr lang="en" sz="1100">
                <a:solidFill>
                  <a:srgbClr val="CE93D8"/>
                </a:solidFill>
                <a:latin typeface="Roboto Mono"/>
                <a:ea typeface="Roboto Mono"/>
                <a:cs typeface="Roboto Mono"/>
                <a:sym typeface="Roboto Mono"/>
              </a:rPr>
              <a:t>nnx</a:t>
            </a:r>
            <a:r>
              <a:rPr lang="en" sz="1100">
                <a:solidFill>
                  <a:srgbClr val="ECEFF1"/>
                </a:solidFill>
                <a:latin typeface="Roboto Mono"/>
                <a:ea typeface="Roboto Mono"/>
                <a:cs typeface="Roboto Mono"/>
                <a:sym typeface="Roboto Mono"/>
              </a:rPr>
              <a:t>.</a:t>
            </a:r>
            <a:r>
              <a:rPr lang="en" sz="1100">
                <a:solidFill>
                  <a:srgbClr val="CE93D8"/>
                </a:solidFill>
                <a:latin typeface="Roboto Mono"/>
                <a:ea typeface="Roboto Mono"/>
                <a:cs typeface="Roboto Mono"/>
                <a:sym typeface="Roboto Mono"/>
              </a:rPr>
              <a:t>jit</a:t>
            </a:r>
            <a:endParaRPr sz="1100">
              <a:latin typeface="Roboto Mono"/>
              <a:ea typeface="Roboto Mono"/>
              <a:cs typeface="Roboto Mono"/>
              <a:sym typeface="Roboto Mono"/>
            </a:endParaRPr>
          </a:p>
          <a:p>
            <a:pPr indent="0" lvl="0" marL="0" rtl="0" algn="l">
              <a:spcBef>
                <a:spcPts val="0"/>
              </a:spcBef>
              <a:spcAft>
                <a:spcPts val="0"/>
              </a:spcAft>
              <a:buNone/>
            </a:pPr>
            <a:r>
              <a:rPr lang="en" sz="1100">
                <a:solidFill>
                  <a:srgbClr val="4DD0E1"/>
                </a:solidFill>
                <a:latin typeface="Roboto Mono"/>
                <a:ea typeface="Roboto Mono"/>
                <a:cs typeface="Roboto Mono"/>
                <a:sym typeface="Roboto Mono"/>
              </a:rPr>
              <a:t>def</a:t>
            </a:r>
            <a:r>
              <a:rPr lang="en" sz="1100">
                <a:solidFill>
                  <a:srgbClr val="CE93D8"/>
                </a:solidFill>
                <a:latin typeface="Roboto Mono"/>
                <a:ea typeface="Roboto Mono"/>
                <a:cs typeface="Roboto Mono"/>
                <a:sym typeface="Roboto Mono"/>
              </a:rPr>
              <a:t> train_step</a:t>
            </a:r>
            <a:r>
              <a:rPr lang="en" sz="1100">
                <a:solidFill>
                  <a:srgbClr val="ECEFF1"/>
                </a:solidFill>
                <a:latin typeface="Roboto Mono"/>
                <a:ea typeface="Roboto Mono"/>
                <a:cs typeface="Roboto Mono"/>
                <a:sym typeface="Roboto Mono"/>
              </a:rPr>
              <a:t>(model, optimizer, x, y):</a:t>
            </a:r>
            <a:endParaRPr sz="1100">
              <a:latin typeface="Roboto Mono"/>
              <a:ea typeface="Roboto Mono"/>
              <a:cs typeface="Roboto Mono"/>
              <a:sym typeface="Roboto Mono"/>
            </a:endParaRPr>
          </a:p>
          <a:p>
            <a:pPr indent="0" lvl="0" marL="0" rtl="0" algn="l">
              <a:spcBef>
                <a:spcPts val="0"/>
              </a:spcBef>
              <a:spcAft>
                <a:spcPts val="0"/>
              </a:spcAft>
              <a:buNone/>
            </a:pPr>
            <a:r>
              <a:rPr lang="en" sz="1100">
                <a:solidFill>
                  <a:srgbClr val="4DD0E1"/>
                </a:solidFill>
                <a:latin typeface="Roboto Mono"/>
                <a:ea typeface="Roboto Mono"/>
                <a:cs typeface="Roboto Mono"/>
                <a:sym typeface="Roboto Mono"/>
              </a:rPr>
              <a:t>  def</a:t>
            </a:r>
            <a:r>
              <a:rPr lang="en" sz="1100">
                <a:solidFill>
                  <a:srgbClr val="CE93D8"/>
                </a:solidFill>
                <a:latin typeface="Roboto Mono"/>
                <a:ea typeface="Roboto Mono"/>
                <a:cs typeface="Roboto Mono"/>
                <a:sym typeface="Roboto Mono"/>
              </a:rPr>
              <a:t> loss_fn</a:t>
            </a:r>
            <a:r>
              <a:rPr lang="en" sz="1100">
                <a:solidFill>
                  <a:srgbClr val="ECEFF1"/>
                </a:solidFill>
                <a:latin typeface="Roboto Mono"/>
                <a:ea typeface="Roboto Mono"/>
                <a:cs typeface="Roboto Mono"/>
                <a:sym typeface="Roboto Mono"/>
              </a:rPr>
              <a:t>(model):</a:t>
            </a:r>
            <a:endParaRPr sz="1100">
              <a:latin typeface="Roboto Mono"/>
              <a:ea typeface="Roboto Mono"/>
              <a:cs typeface="Roboto Mono"/>
              <a:sym typeface="Roboto Mono"/>
            </a:endParaRPr>
          </a:p>
          <a:p>
            <a:pPr indent="0" lvl="0" marL="0" rtl="0" algn="l">
              <a:spcBef>
                <a:spcPts val="0"/>
              </a:spcBef>
              <a:spcAft>
                <a:spcPts val="0"/>
              </a:spcAft>
              <a:buNone/>
            </a:pPr>
            <a:r>
              <a:rPr lang="en" sz="1100">
                <a:solidFill>
                  <a:srgbClr val="4DD0E1"/>
                </a:solidFill>
                <a:latin typeface="Roboto Mono"/>
                <a:ea typeface="Roboto Mono"/>
                <a:cs typeface="Roboto Mono"/>
                <a:sym typeface="Roboto Mono"/>
              </a:rPr>
              <a:t>    return</a:t>
            </a:r>
            <a:r>
              <a:rPr lang="en" sz="1100">
                <a:solidFill>
                  <a:srgbClr val="ECEFF1"/>
                </a:solidFill>
                <a:latin typeface="Roboto Mono"/>
                <a:ea typeface="Roboto Mono"/>
                <a:cs typeface="Roboto Mono"/>
                <a:sym typeface="Roboto Mono"/>
              </a:rPr>
              <a:t> jnp.mean((model(x) </a:t>
            </a:r>
            <a:r>
              <a:rPr lang="en" sz="1100">
                <a:solidFill>
                  <a:srgbClr val="4DD0E1"/>
                </a:solidFill>
                <a:latin typeface="Roboto Mono"/>
                <a:ea typeface="Roboto Mono"/>
                <a:cs typeface="Roboto Mono"/>
                <a:sym typeface="Roboto Mono"/>
              </a:rPr>
              <a:t>-</a:t>
            </a:r>
            <a:r>
              <a:rPr lang="en" sz="1100">
                <a:solidFill>
                  <a:srgbClr val="ECEFF1"/>
                </a:solidFill>
                <a:latin typeface="Roboto Mono"/>
                <a:ea typeface="Roboto Mono"/>
                <a:cs typeface="Roboto Mono"/>
                <a:sym typeface="Roboto Mono"/>
              </a:rPr>
              <a:t> y) </a:t>
            </a:r>
            <a:r>
              <a:rPr lang="en" sz="1100">
                <a:solidFill>
                  <a:srgbClr val="4DD0E1"/>
                </a:solidFill>
                <a:latin typeface="Roboto Mono"/>
                <a:ea typeface="Roboto Mono"/>
                <a:cs typeface="Roboto Mono"/>
                <a:sym typeface="Roboto Mono"/>
              </a:rPr>
              <a:t>**</a:t>
            </a:r>
            <a:r>
              <a:rPr lang="en" sz="1100">
                <a:solidFill>
                  <a:srgbClr val="FBC02D"/>
                </a:solidFill>
                <a:latin typeface="Roboto Mono"/>
                <a:ea typeface="Roboto Mono"/>
                <a:cs typeface="Roboto Mono"/>
                <a:sym typeface="Roboto Mono"/>
              </a:rPr>
              <a:t> 2</a:t>
            </a:r>
            <a:r>
              <a:rPr lang="en" sz="1100">
                <a:solidFill>
                  <a:srgbClr val="ECEFF1"/>
                </a:solidFill>
                <a:latin typeface="Roboto Mono"/>
                <a:ea typeface="Roboto Mono"/>
                <a:cs typeface="Roboto Mono"/>
                <a:sym typeface="Roboto Mono"/>
              </a:rPr>
              <a:t>)</a:t>
            </a:r>
            <a:endParaRPr sz="1100">
              <a:latin typeface="Roboto Mono"/>
              <a:ea typeface="Roboto Mono"/>
              <a:cs typeface="Roboto Mono"/>
              <a:sym typeface="Roboto Mono"/>
            </a:endParaRPr>
          </a:p>
          <a:p>
            <a:pPr indent="0" lvl="0" marL="0" rtl="0" algn="l">
              <a:spcBef>
                <a:spcPts val="0"/>
              </a:spcBef>
              <a:spcAft>
                <a:spcPts val="0"/>
              </a:spcAft>
              <a:buNone/>
            </a:pPr>
            <a:r>
              <a:t/>
            </a:r>
            <a:endParaRPr sz="1100">
              <a:latin typeface="Roboto Mono"/>
              <a:ea typeface="Roboto Mono"/>
              <a:cs typeface="Roboto Mono"/>
              <a:sym typeface="Roboto Mono"/>
            </a:endParaRPr>
          </a:p>
          <a:p>
            <a:pPr indent="0" lvl="0" marL="0" rtl="0" algn="l">
              <a:spcBef>
                <a:spcPts val="0"/>
              </a:spcBef>
              <a:spcAft>
                <a:spcPts val="0"/>
              </a:spcAft>
              <a:buNone/>
            </a:pPr>
            <a:r>
              <a:rPr lang="en" sz="1100">
                <a:solidFill>
                  <a:srgbClr val="ECEFF1"/>
                </a:solidFill>
                <a:latin typeface="Roboto Mono"/>
                <a:ea typeface="Roboto Mono"/>
                <a:cs typeface="Roboto Mono"/>
                <a:sym typeface="Roboto Mono"/>
              </a:rPr>
              <a:t>  loss, grads </a:t>
            </a:r>
            <a:r>
              <a:rPr lang="en" sz="1100">
                <a:solidFill>
                  <a:srgbClr val="4DD0E1"/>
                </a:solidFill>
                <a:latin typeface="Roboto Mono"/>
                <a:ea typeface="Roboto Mono"/>
                <a:cs typeface="Roboto Mono"/>
                <a:sym typeface="Roboto Mono"/>
              </a:rPr>
              <a:t>=</a:t>
            </a:r>
            <a:r>
              <a:rPr lang="en" sz="1100">
                <a:solidFill>
                  <a:srgbClr val="ECEFF1"/>
                </a:solidFill>
                <a:latin typeface="Roboto Mono"/>
                <a:ea typeface="Roboto Mono"/>
                <a:cs typeface="Roboto Mono"/>
                <a:sym typeface="Roboto Mono"/>
              </a:rPr>
              <a:t> \</a:t>
            </a:r>
            <a:endParaRPr sz="1100">
              <a:latin typeface="Roboto Mono"/>
              <a:ea typeface="Roboto Mono"/>
              <a:cs typeface="Roboto Mono"/>
              <a:sym typeface="Roboto Mono"/>
            </a:endParaRPr>
          </a:p>
          <a:p>
            <a:pPr indent="0" lvl="0" marL="0" rtl="0" algn="l">
              <a:spcBef>
                <a:spcPts val="0"/>
              </a:spcBef>
              <a:spcAft>
                <a:spcPts val="0"/>
              </a:spcAft>
              <a:buNone/>
            </a:pPr>
            <a:r>
              <a:rPr lang="en" sz="1100">
                <a:solidFill>
                  <a:srgbClr val="ECEFF1"/>
                </a:solidFill>
                <a:latin typeface="Roboto Mono"/>
                <a:ea typeface="Roboto Mono"/>
                <a:cs typeface="Roboto Mono"/>
                <a:sym typeface="Roboto Mono"/>
              </a:rPr>
              <a:t>        nnx.value_and_grad(loss_fn)(model)</a:t>
            </a:r>
            <a:endParaRPr sz="1100">
              <a:latin typeface="Roboto Mono"/>
              <a:ea typeface="Roboto Mono"/>
              <a:cs typeface="Roboto Mono"/>
              <a:sym typeface="Roboto Mono"/>
            </a:endParaRPr>
          </a:p>
          <a:p>
            <a:pPr indent="0" lvl="0" marL="0" rtl="0" algn="l">
              <a:spcBef>
                <a:spcPts val="0"/>
              </a:spcBef>
              <a:spcAft>
                <a:spcPts val="0"/>
              </a:spcAft>
              <a:buNone/>
            </a:pPr>
            <a:r>
              <a:rPr lang="en" sz="1100">
                <a:solidFill>
                  <a:srgbClr val="F06292"/>
                </a:solidFill>
                <a:latin typeface="Roboto Mono"/>
                <a:ea typeface="Roboto Mono"/>
                <a:cs typeface="Roboto Mono"/>
                <a:sym typeface="Roboto Mono"/>
              </a:rPr>
              <a:t>  # in-place updates</a:t>
            </a:r>
            <a:endParaRPr sz="1100">
              <a:latin typeface="Roboto Mono"/>
              <a:ea typeface="Roboto Mono"/>
              <a:cs typeface="Roboto Mono"/>
              <a:sym typeface="Roboto Mono"/>
            </a:endParaRPr>
          </a:p>
          <a:p>
            <a:pPr indent="0" lvl="0" marL="0" rtl="0" algn="l">
              <a:spcBef>
                <a:spcPts val="0"/>
              </a:spcBef>
              <a:spcAft>
                <a:spcPts val="0"/>
              </a:spcAft>
              <a:buNone/>
            </a:pPr>
            <a:r>
              <a:rPr lang="en" sz="1100">
                <a:solidFill>
                  <a:srgbClr val="ECEFF1"/>
                </a:solidFill>
                <a:latin typeface="Roboto Mono"/>
                <a:ea typeface="Roboto Mono"/>
                <a:cs typeface="Roboto Mono"/>
                <a:sym typeface="Roboto Mono"/>
              </a:rPr>
              <a:t>  optimizer.update(model, grads)</a:t>
            </a:r>
            <a:endParaRPr sz="1100">
              <a:latin typeface="Roboto Mono"/>
              <a:ea typeface="Roboto Mono"/>
              <a:cs typeface="Roboto Mono"/>
              <a:sym typeface="Roboto Mono"/>
            </a:endParaRPr>
          </a:p>
          <a:p>
            <a:pPr indent="0" lvl="0" marL="0" rtl="0" algn="l">
              <a:spcBef>
                <a:spcPts val="0"/>
              </a:spcBef>
              <a:spcAft>
                <a:spcPts val="0"/>
              </a:spcAft>
              <a:buNone/>
            </a:pPr>
            <a:r>
              <a:t/>
            </a:r>
            <a:endParaRPr sz="1100">
              <a:latin typeface="Roboto Mono"/>
              <a:ea typeface="Roboto Mono"/>
              <a:cs typeface="Roboto Mono"/>
              <a:sym typeface="Roboto Mono"/>
            </a:endParaRPr>
          </a:p>
          <a:p>
            <a:pPr indent="0" lvl="0" marL="0" rtl="0" algn="l">
              <a:spcBef>
                <a:spcPts val="0"/>
              </a:spcBef>
              <a:spcAft>
                <a:spcPts val="0"/>
              </a:spcAft>
              <a:buNone/>
            </a:pPr>
            <a:r>
              <a:rPr lang="en" sz="1100">
                <a:solidFill>
                  <a:srgbClr val="4DD0E1"/>
                </a:solidFill>
                <a:latin typeface="Roboto Mono"/>
                <a:ea typeface="Roboto Mono"/>
                <a:cs typeface="Roboto Mono"/>
                <a:sym typeface="Roboto Mono"/>
              </a:rPr>
              <a:t>  return</a:t>
            </a:r>
            <a:r>
              <a:rPr lang="en" sz="1100">
                <a:solidFill>
                  <a:srgbClr val="ECEFF1"/>
                </a:solidFill>
                <a:latin typeface="Roboto Mono"/>
                <a:ea typeface="Roboto Mono"/>
                <a:cs typeface="Roboto Mono"/>
                <a:sym typeface="Roboto Mono"/>
              </a:rPr>
              <a:t> loss</a:t>
            </a:r>
            <a:endParaRPr sz="1100">
              <a:latin typeface="Roboto Mono"/>
              <a:ea typeface="Roboto Mono"/>
              <a:cs typeface="Roboto Mono"/>
              <a:sym typeface="Roboto Mono"/>
            </a:endParaRPr>
          </a:p>
          <a:p>
            <a:pPr indent="0" lvl="0" marL="0" rtl="0" algn="l">
              <a:spcBef>
                <a:spcPts val="0"/>
              </a:spcBef>
              <a:spcAft>
                <a:spcPts val="0"/>
              </a:spcAft>
              <a:buNone/>
            </a:pPr>
            <a:r>
              <a:t/>
            </a:r>
            <a:endParaRPr sz="1100">
              <a:latin typeface="Roboto Mono"/>
              <a:ea typeface="Roboto Mono"/>
              <a:cs typeface="Roboto Mono"/>
              <a:sym typeface="Roboto Mono"/>
            </a:endParaRPr>
          </a:p>
          <a:p>
            <a:pPr indent="0" lvl="0" marL="0" rtl="0" algn="l">
              <a:spcBef>
                <a:spcPts val="0"/>
              </a:spcBef>
              <a:spcAft>
                <a:spcPts val="0"/>
              </a:spcAft>
              <a:buNone/>
            </a:pPr>
            <a:r>
              <a:rPr lang="en" sz="1100">
                <a:solidFill>
                  <a:srgbClr val="F06292"/>
                </a:solidFill>
                <a:latin typeface="Roboto Mono"/>
                <a:ea typeface="Roboto Mono"/>
                <a:cs typeface="Roboto Mono"/>
                <a:sym typeface="Roboto Mono"/>
              </a:rPr>
              <a:t># Pass the optimizer</a:t>
            </a:r>
            <a:endParaRPr sz="1100">
              <a:latin typeface="Roboto Mono"/>
              <a:ea typeface="Roboto Mono"/>
              <a:cs typeface="Roboto Mono"/>
              <a:sym typeface="Roboto Mono"/>
            </a:endParaRPr>
          </a:p>
          <a:p>
            <a:pPr indent="0" lvl="0" marL="0" rtl="0" algn="l">
              <a:spcBef>
                <a:spcPts val="0"/>
              </a:spcBef>
              <a:spcAft>
                <a:spcPts val="0"/>
              </a:spcAft>
              <a:buNone/>
            </a:pPr>
            <a:r>
              <a:rPr lang="en" sz="1100">
                <a:solidFill>
                  <a:srgbClr val="ECEFF1"/>
                </a:solidFill>
                <a:latin typeface="Roboto Mono"/>
                <a:ea typeface="Roboto Mono"/>
                <a:cs typeface="Roboto Mono"/>
                <a:sym typeface="Roboto Mono"/>
              </a:rPr>
              <a:t>loss_nnx </a:t>
            </a:r>
            <a:r>
              <a:rPr lang="en" sz="1100">
                <a:solidFill>
                  <a:srgbClr val="4DD0E1"/>
                </a:solidFill>
                <a:latin typeface="Roboto Mono"/>
                <a:ea typeface="Roboto Mono"/>
                <a:cs typeface="Roboto Mono"/>
                <a:sym typeface="Roboto Mono"/>
              </a:rPr>
              <a:t>=</a:t>
            </a:r>
            <a:r>
              <a:rPr lang="en" sz="1100">
                <a:solidFill>
                  <a:srgbClr val="ECEFF1"/>
                </a:solidFill>
                <a:latin typeface="Roboto Mono"/>
                <a:ea typeface="Roboto Mono"/>
                <a:cs typeface="Roboto Mono"/>
                <a:sym typeface="Roboto Mono"/>
              </a:rPr>
              <a:t> train_step(model_nnx,</a:t>
            </a:r>
            <a:endParaRPr sz="1100">
              <a:latin typeface="Roboto Mono"/>
              <a:ea typeface="Roboto Mono"/>
              <a:cs typeface="Roboto Mono"/>
              <a:sym typeface="Roboto Mono"/>
            </a:endParaRPr>
          </a:p>
          <a:p>
            <a:pPr indent="0" lvl="0" marL="0" rtl="0" algn="l">
              <a:spcBef>
                <a:spcPts val="0"/>
              </a:spcBef>
              <a:spcAft>
                <a:spcPts val="0"/>
              </a:spcAft>
              <a:buNone/>
            </a:pPr>
            <a:r>
              <a:rPr lang="en" sz="1100">
                <a:solidFill>
                  <a:srgbClr val="ECEFF1"/>
                </a:solidFill>
                <a:latin typeface="Roboto Mono"/>
                <a:ea typeface="Roboto Mono"/>
                <a:cs typeface="Roboto Mono"/>
                <a:sym typeface="Roboto Mono"/>
              </a:rPr>
              <a:t>                  optimizer, x_nnx, y_nnx)</a:t>
            </a:r>
            <a:endParaRPr sz="1100">
              <a:latin typeface="Roboto Mono"/>
              <a:ea typeface="Roboto Mono"/>
              <a:cs typeface="Roboto Mono"/>
              <a:sym typeface="Roboto Mono"/>
            </a:endParaRPr>
          </a:p>
          <a:p>
            <a:pPr indent="0" lvl="0" marL="0" rtl="0" algn="l">
              <a:spcBef>
                <a:spcPts val="0"/>
              </a:spcBef>
              <a:spcAft>
                <a:spcPts val="0"/>
              </a:spcAft>
              <a:buNone/>
            </a:pPr>
            <a:r>
              <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ECEFF1"/>
                </a:solidFill>
                <a:latin typeface="Roboto Mono"/>
                <a:ea typeface="Roboto Mono"/>
                <a:cs typeface="Roboto Mono"/>
                <a:sym typeface="Roboto Mono"/>
              </a:rPr>
              <a:t>print(</a:t>
            </a:r>
            <a:r>
              <a:rPr lang="en" sz="1100">
                <a:solidFill>
                  <a:srgbClr val="9CCC65"/>
                </a:solidFill>
                <a:latin typeface="Roboto Mono"/>
                <a:ea typeface="Roboto Mono"/>
                <a:cs typeface="Roboto Mono"/>
                <a:sym typeface="Roboto Mono"/>
              </a:rPr>
              <a:t>"Flax NNX Loss:"</a:t>
            </a:r>
            <a:r>
              <a:rPr lang="en" sz="1100">
                <a:solidFill>
                  <a:srgbClr val="ECEFF1"/>
                </a:solidFill>
                <a:latin typeface="Roboto Mono"/>
                <a:ea typeface="Roboto Mono"/>
                <a:cs typeface="Roboto Mono"/>
                <a:sym typeface="Roboto Mono"/>
              </a:rPr>
              <a:t>, loss_nnx)</a:t>
            </a:r>
            <a:endParaRPr sz="1100">
              <a:solidFill>
                <a:srgbClr val="8B949E"/>
              </a:solidFill>
              <a:latin typeface="Courier"/>
              <a:ea typeface="Courier"/>
              <a:cs typeface="Courier"/>
              <a:sym typeface="Courie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9" name="Shape 1319"/>
        <p:cNvGrpSpPr/>
        <p:nvPr/>
      </p:nvGrpSpPr>
      <p:grpSpPr>
        <a:xfrm>
          <a:off x="0" y="0"/>
          <a:ext cx="0" cy="0"/>
          <a:chOff x="0" y="0"/>
          <a:chExt cx="0" cy="0"/>
        </a:xfrm>
      </p:grpSpPr>
      <p:sp>
        <p:nvSpPr>
          <p:cNvPr id="1320" name="Google Shape;1320;p139"/>
          <p:cNvSpPr txBox="1"/>
          <p:nvPr>
            <p:ph idx="1" type="body"/>
          </p:nvPr>
        </p:nvSpPr>
        <p:spPr>
          <a:xfrm>
            <a:off x="344500" y="1572375"/>
            <a:ext cx="4924200" cy="2183100"/>
          </a:xfrm>
          <a:prstGeom prst="rect">
            <a:avLst/>
          </a:prstGeom>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SzPts val="1800"/>
              <a:buChar char="●"/>
            </a:pPr>
            <a:r>
              <a:rPr lang="en" sz="1800"/>
              <a:t>Flax NNX provides a powerful and intuitive way to build neural networks with JAX.</a:t>
            </a:r>
            <a:endParaRPr sz="1800"/>
          </a:p>
          <a:p>
            <a:pPr indent="-342900" lvl="0" marL="457200" rtl="0" algn="l">
              <a:lnSpc>
                <a:spcPct val="115000"/>
              </a:lnSpc>
              <a:spcBef>
                <a:spcPts val="1000"/>
              </a:spcBef>
              <a:spcAft>
                <a:spcPts val="1000"/>
              </a:spcAft>
              <a:buSzPts val="1800"/>
              <a:buChar char="●"/>
            </a:pPr>
            <a:r>
              <a:rPr b="1" lang="en" sz="1800"/>
              <a:t>NNX is Pythonic</a:t>
            </a:r>
            <a:r>
              <a:rPr lang="en" sz="1800"/>
              <a:t>: Regular Python semantics for Modules, including support for mutability and shared references.</a:t>
            </a:r>
            <a:endParaRPr sz="1800"/>
          </a:p>
        </p:txBody>
      </p:sp>
      <p:sp>
        <p:nvSpPr>
          <p:cNvPr id="1321" name="Google Shape;1321;p139"/>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Conclusion</a:t>
            </a:r>
            <a:endParaRPr/>
          </a:p>
        </p:txBody>
      </p:sp>
      <p:pic>
        <p:nvPicPr>
          <p:cNvPr id="1322" name="Google Shape;1322;p139"/>
          <p:cNvPicPr preferRelativeResize="0"/>
          <p:nvPr/>
        </p:nvPicPr>
        <p:blipFill>
          <a:blip r:embed="rId3">
            <a:alphaModFix/>
          </a:blip>
          <a:stretch>
            <a:fillRect/>
          </a:stretch>
        </p:blipFill>
        <p:spPr>
          <a:xfrm>
            <a:off x="5751225" y="1228725"/>
            <a:ext cx="2686050" cy="268605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6" name="Shape 1326"/>
        <p:cNvGrpSpPr/>
        <p:nvPr/>
      </p:nvGrpSpPr>
      <p:grpSpPr>
        <a:xfrm>
          <a:off x="0" y="0"/>
          <a:ext cx="0" cy="0"/>
          <a:chOff x="0" y="0"/>
          <a:chExt cx="0" cy="0"/>
        </a:xfrm>
      </p:grpSpPr>
      <p:sp>
        <p:nvSpPr>
          <p:cNvPr id="1327" name="Google Shape;1327;p140"/>
          <p:cNvSpPr txBox="1"/>
          <p:nvPr>
            <p:ph idx="1" type="body"/>
          </p:nvPr>
        </p:nvSpPr>
        <p:spPr>
          <a:xfrm>
            <a:off x="405725" y="2092534"/>
            <a:ext cx="8110500" cy="1107300"/>
          </a:xfrm>
          <a:prstGeom prst="rect">
            <a:avLst/>
          </a:prstGeom>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2400"/>
              <a:t>Code Exercises, Quick References, and Slides</a:t>
            </a:r>
            <a:endParaRPr sz="2400"/>
          </a:p>
          <a:p>
            <a:pPr indent="-381000" lvl="0" marL="457200" rtl="0" algn="l">
              <a:lnSpc>
                <a:spcPct val="115000"/>
              </a:lnSpc>
              <a:spcBef>
                <a:spcPts val="1000"/>
              </a:spcBef>
              <a:spcAft>
                <a:spcPts val="0"/>
              </a:spcAft>
              <a:buSzPts val="2400"/>
              <a:buChar char="●"/>
            </a:pPr>
            <a:r>
              <a:rPr lang="en" sz="2400" u="sng">
                <a:solidFill>
                  <a:schemeClr val="hlink"/>
                </a:solidFill>
                <a:hlinkClick r:id="rId3"/>
              </a:rPr>
              <a:t>https://goo.gle/learning-jax</a:t>
            </a:r>
            <a:endParaRPr sz="2400"/>
          </a:p>
        </p:txBody>
      </p:sp>
      <p:sp>
        <p:nvSpPr>
          <p:cNvPr id="1328" name="Google Shape;1328;p140"/>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Learning Resources</a:t>
            </a:r>
            <a:endParaRPr/>
          </a:p>
        </p:txBody>
      </p:sp>
      <p:pic>
        <p:nvPicPr>
          <p:cNvPr id="1329" name="Google Shape;1329;p140"/>
          <p:cNvPicPr preferRelativeResize="0"/>
          <p:nvPr/>
        </p:nvPicPr>
        <p:blipFill>
          <a:blip r:embed="rId4">
            <a:alphaModFix/>
          </a:blip>
          <a:stretch>
            <a:fillRect/>
          </a:stretch>
        </p:blipFill>
        <p:spPr>
          <a:xfrm>
            <a:off x="6906975" y="1454475"/>
            <a:ext cx="2086375" cy="274710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3" name="Shape 1333"/>
        <p:cNvGrpSpPr/>
        <p:nvPr/>
      </p:nvGrpSpPr>
      <p:grpSpPr>
        <a:xfrm>
          <a:off x="0" y="0"/>
          <a:ext cx="0" cy="0"/>
          <a:chOff x="0" y="0"/>
          <a:chExt cx="0" cy="0"/>
        </a:xfrm>
      </p:grpSpPr>
      <p:sp>
        <p:nvSpPr>
          <p:cNvPr id="1334" name="Google Shape;1334;p141"/>
          <p:cNvSpPr txBox="1"/>
          <p:nvPr>
            <p:ph idx="1" type="body"/>
          </p:nvPr>
        </p:nvSpPr>
        <p:spPr>
          <a:xfrm>
            <a:off x="344500" y="1112816"/>
            <a:ext cx="8110500" cy="3063000"/>
          </a:xfrm>
          <a:prstGeom prst="rect">
            <a:avLst/>
          </a:prstGeom>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2400"/>
              <a:t>Community:</a:t>
            </a:r>
            <a:endParaRPr sz="2400"/>
          </a:p>
          <a:p>
            <a:pPr indent="-381000" lvl="0" marL="457200" rtl="0" algn="l">
              <a:lnSpc>
                <a:spcPct val="115000"/>
              </a:lnSpc>
              <a:spcBef>
                <a:spcPts val="1000"/>
              </a:spcBef>
              <a:spcAft>
                <a:spcPts val="0"/>
              </a:spcAft>
              <a:buSzPts val="2400"/>
              <a:buChar char="●"/>
            </a:pPr>
            <a:r>
              <a:rPr lang="en" sz="2400" u="sng">
                <a:solidFill>
                  <a:schemeClr val="hlink"/>
                </a:solidFill>
                <a:hlinkClick r:id="rId3"/>
              </a:rPr>
              <a:t>https://goo.gle/jax-community</a:t>
            </a:r>
            <a:endParaRPr sz="2400"/>
          </a:p>
          <a:p>
            <a:pPr indent="0" lvl="0" marL="0" rtl="0" algn="l">
              <a:lnSpc>
                <a:spcPct val="115000"/>
              </a:lnSpc>
              <a:spcBef>
                <a:spcPts val="1000"/>
              </a:spcBef>
              <a:spcAft>
                <a:spcPts val="0"/>
              </a:spcAft>
              <a:buNone/>
            </a:pPr>
            <a:r>
              <a:rPr lang="en" sz="2400"/>
              <a:t>Docs</a:t>
            </a:r>
            <a:endParaRPr sz="2400"/>
          </a:p>
          <a:p>
            <a:pPr indent="-381000" lvl="0" marL="457200" rtl="0" algn="l">
              <a:lnSpc>
                <a:spcPct val="115000"/>
              </a:lnSpc>
              <a:spcBef>
                <a:spcPts val="1000"/>
              </a:spcBef>
              <a:spcAft>
                <a:spcPts val="0"/>
              </a:spcAft>
              <a:buSzPts val="2400"/>
              <a:buChar char="●"/>
            </a:pPr>
            <a:r>
              <a:rPr lang="en" sz="2400"/>
              <a:t>JAX AI Stack: </a:t>
            </a:r>
            <a:r>
              <a:rPr lang="en" sz="2400" u="sng">
                <a:solidFill>
                  <a:schemeClr val="hlink"/>
                </a:solidFill>
                <a:hlinkClick r:id="rId4"/>
              </a:rPr>
              <a:t>https://jaxstack.ai</a:t>
            </a:r>
            <a:endParaRPr sz="2400"/>
          </a:p>
          <a:p>
            <a:pPr indent="-381000" lvl="0" marL="457200" rtl="0" algn="l">
              <a:lnSpc>
                <a:spcPct val="115000"/>
              </a:lnSpc>
              <a:spcBef>
                <a:spcPts val="0"/>
              </a:spcBef>
              <a:spcAft>
                <a:spcPts val="0"/>
              </a:spcAft>
              <a:buSzPts val="2400"/>
              <a:buChar char="●"/>
            </a:pPr>
            <a:r>
              <a:rPr lang="en" sz="2400"/>
              <a:t>JAX: </a:t>
            </a:r>
            <a:r>
              <a:rPr lang="en" sz="2400" u="sng">
                <a:solidFill>
                  <a:schemeClr val="hlink"/>
                </a:solidFill>
                <a:hlinkClick r:id="rId5"/>
              </a:rPr>
              <a:t>https://jax.dev</a:t>
            </a:r>
            <a:endParaRPr sz="2400"/>
          </a:p>
          <a:p>
            <a:pPr indent="-381000" lvl="0" marL="457200" rtl="0" algn="l">
              <a:lnSpc>
                <a:spcPct val="115000"/>
              </a:lnSpc>
              <a:spcBef>
                <a:spcPts val="0"/>
              </a:spcBef>
              <a:spcAft>
                <a:spcPts val="0"/>
              </a:spcAft>
              <a:buSzPts val="2400"/>
              <a:buChar char="●"/>
            </a:pPr>
            <a:r>
              <a:rPr lang="en" sz="2400"/>
              <a:t>Flax NNX: </a:t>
            </a:r>
            <a:r>
              <a:rPr lang="en" sz="2400" u="sng">
                <a:solidFill>
                  <a:schemeClr val="hlink"/>
                </a:solidFill>
                <a:hlinkClick r:id="rId6"/>
              </a:rPr>
              <a:t>https://flax.readthedocs.io</a:t>
            </a:r>
            <a:endParaRPr sz="2400"/>
          </a:p>
        </p:txBody>
      </p:sp>
      <p:sp>
        <p:nvSpPr>
          <p:cNvPr id="1335" name="Google Shape;1335;p141"/>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rPr>
              <a:t>Community and Docs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2" name="Shape 932"/>
        <p:cNvGrpSpPr/>
        <p:nvPr/>
      </p:nvGrpSpPr>
      <p:grpSpPr>
        <a:xfrm>
          <a:off x="0" y="0"/>
          <a:ext cx="0" cy="0"/>
          <a:chOff x="0" y="0"/>
          <a:chExt cx="0" cy="0"/>
        </a:xfrm>
      </p:grpSpPr>
      <p:sp>
        <p:nvSpPr>
          <p:cNvPr id="933" name="Google Shape;933;p93"/>
          <p:cNvSpPr txBox="1"/>
          <p:nvPr>
            <p:ph type="title"/>
          </p:nvPr>
        </p:nvSpPr>
        <p:spPr>
          <a:xfrm>
            <a:off x="962188" y="2048788"/>
            <a:ext cx="7877100" cy="85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Core Concepts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7" name="Shape 937"/>
        <p:cNvGrpSpPr/>
        <p:nvPr/>
      </p:nvGrpSpPr>
      <p:grpSpPr>
        <a:xfrm>
          <a:off x="0" y="0"/>
          <a:ext cx="0" cy="0"/>
          <a:chOff x="0" y="0"/>
          <a:chExt cx="0" cy="0"/>
        </a:xfrm>
      </p:grpSpPr>
      <p:sp>
        <p:nvSpPr>
          <p:cNvPr id="938" name="Google Shape;938;p94"/>
          <p:cNvSpPr txBox="1"/>
          <p:nvPr>
            <p:ph idx="1" type="body"/>
          </p:nvPr>
        </p:nvSpPr>
        <p:spPr>
          <a:xfrm>
            <a:off x="344500" y="1800975"/>
            <a:ext cx="4241400" cy="1545900"/>
          </a:xfrm>
          <a:prstGeom prst="rect">
            <a:avLst/>
          </a:prstGeom>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SzPts val="1800"/>
              <a:buChar char="●"/>
            </a:pPr>
            <a:r>
              <a:rPr lang="en" sz="1800">
                <a:latin typeface="Roboto Mono Medium"/>
                <a:ea typeface="Roboto Mono Medium"/>
                <a:cs typeface="Roboto Mono Medium"/>
                <a:sym typeface="Roboto Mono Medium"/>
              </a:rPr>
              <a:t>nnx.Module</a:t>
            </a:r>
            <a:r>
              <a:rPr lang="en" sz="1800"/>
              <a:t> is the fundamental building block.</a:t>
            </a:r>
            <a:endParaRPr sz="1800"/>
          </a:p>
          <a:p>
            <a:pPr indent="-342900" lvl="0" marL="457200" rtl="0" algn="l">
              <a:lnSpc>
                <a:spcPct val="115000"/>
              </a:lnSpc>
              <a:spcBef>
                <a:spcPts val="1000"/>
              </a:spcBef>
              <a:spcAft>
                <a:spcPts val="1000"/>
              </a:spcAft>
              <a:buSzPts val="1800"/>
              <a:buChar char="●"/>
            </a:pPr>
            <a:r>
              <a:rPr lang="en" sz="1800"/>
              <a:t>Modules directly hold their own state (parameters).</a:t>
            </a:r>
            <a:endParaRPr sz="1800"/>
          </a:p>
        </p:txBody>
      </p:sp>
      <p:sp>
        <p:nvSpPr>
          <p:cNvPr id="939" name="Google Shape;939;p94"/>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Core Concept: Modules</a:t>
            </a:r>
            <a:endParaRPr/>
          </a:p>
        </p:txBody>
      </p:sp>
      <p:pic>
        <p:nvPicPr>
          <p:cNvPr id="940" name="Google Shape;940;p94"/>
          <p:cNvPicPr preferRelativeResize="0"/>
          <p:nvPr/>
        </p:nvPicPr>
        <p:blipFill>
          <a:blip r:embed="rId3">
            <a:alphaModFix/>
          </a:blip>
          <a:stretch>
            <a:fillRect/>
          </a:stretch>
        </p:blipFill>
        <p:spPr>
          <a:xfrm>
            <a:off x="5546400" y="865450"/>
            <a:ext cx="1673025" cy="1673025"/>
          </a:xfrm>
          <a:prstGeom prst="rect">
            <a:avLst/>
          </a:prstGeom>
          <a:noFill/>
          <a:ln>
            <a:noFill/>
          </a:ln>
        </p:spPr>
      </p:pic>
      <p:pic>
        <p:nvPicPr>
          <p:cNvPr id="941" name="Google Shape;941;p94"/>
          <p:cNvPicPr preferRelativeResize="0"/>
          <p:nvPr/>
        </p:nvPicPr>
        <p:blipFill>
          <a:blip r:embed="rId4">
            <a:alphaModFix/>
          </a:blip>
          <a:stretch>
            <a:fillRect/>
          </a:stretch>
        </p:blipFill>
        <p:spPr>
          <a:xfrm>
            <a:off x="6866400" y="2538475"/>
            <a:ext cx="2024674" cy="202467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D1116"/>
        </a:solidFill>
      </p:bgPr>
    </p:bg>
    <p:spTree>
      <p:nvGrpSpPr>
        <p:cNvPr id="945" name="Shape 945"/>
        <p:cNvGrpSpPr/>
        <p:nvPr/>
      </p:nvGrpSpPr>
      <p:grpSpPr>
        <a:xfrm>
          <a:off x="0" y="0"/>
          <a:ext cx="0" cy="0"/>
          <a:chOff x="0" y="0"/>
          <a:chExt cx="0" cy="0"/>
        </a:xfrm>
      </p:grpSpPr>
      <p:sp>
        <p:nvSpPr>
          <p:cNvPr id="946" name="Google Shape;946;p95"/>
          <p:cNvSpPr txBox="1"/>
          <p:nvPr/>
        </p:nvSpPr>
        <p:spPr>
          <a:xfrm>
            <a:off x="375525" y="933125"/>
            <a:ext cx="8352600" cy="382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FF7B72"/>
                </a:solidFill>
                <a:latin typeface="Courier"/>
                <a:ea typeface="Courier"/>
                <a:cs typeface="Courier"/>
                <a:sym typeface="Courier"/>
              </a:rPr>
              <a:t>from</a:t>
            </a:r>
            <a:r>
              <a:rPr lang="en" sz="1600">
                <a:solidFill>
                  <a:srgbClr val="C9D1D9"/>
                </a:solidFill>
                <a:highlight>
                  <a:srgbClr val="0D1117"/>
                </a:highlight>
                <a:latin typeface="Courier"/>
                <a:ea typeface="Courier"/>
                <a:cs typeface="Courier"/>
                <a:sym typeface="Courier"/>
              </a:rPr>
              <a:t> flax </a:t>
            </a:r>
            <a:r>
              <a:rPr lang="en" sz="1600">
                <a:solidFill>
                  <a:srgbClr val="FF7B72"/>
                </a:solidFill>
                <a:latin typeface="Courier"/>
                <a:ea typeface="Courier"/>
                <a:cs typeface="Courier"/>
                <a:sym typeface="Courier"/>
              </a:rPr>
              <a:t>import</a:t>
            </a:r>
            <a:r>
              <a:rPr lang="en" sz="1600">
                <a:solidFill>
                  <a:srgbClr val="C9D1D9"/>
                </a:solidFill>
                <a:highlight>
                  <a:srgbClr val="0D1117"/>
                </a:highlight>
                <a:latin typeface="Courier"/>
                <a:ea typeface="Courier"/>
                <a:cs typeface="Courier"/>
                <a:sym typeface="Courier"/>
              </a:rPr>
              <a:t> nnx</a:t>
            </a:r>
            <a:endParaRPr sz="1600">
              <a:solidFill>
                <a:srgbClr val="C9D1D9"/>
              </a:solidFill>
              <a:highlight>
                <a:srgbClr val="0D1117"/>
              </a:highlight>
              <a:latin typeface="Courier"/>
              <a:ea typeface="Courier"/>
              <a:cs typeface="Courier"/>
              <a:sym typeface="Courier"/>
            </a:endParaRPr>
          </a:p>
          <a:p>
            <a:pPr indent="0" lvl="0" marL="0" rtl="0" algn="l">
              <a:spcBef>
                <a:spcPts val="0"/>
              </a:spcBef>
              <a:spcAft>
                <a:spcPts val="0"/>
              </a:spcAft>
              <a:buNone/>
            </a:pPr>
            <a:r>
              <a:rPr lang="en" sz="1600">
                <a:solidFill>
                  <a:srgbClr val="FF7B72"/>
                </a:solidFill>
                <a:latin typeface="Courier"/>
                <a:ea typeface="Courier"/>
                <a:cs typeface="Courier"/>
                <a:sym typeface="Courier"/>
              </a:rPr>
              <a:t>import</a:t>
            </a:r>
            <a:r>
              <a:rPr lang="en" sz="1600">
                <a:solidFill>
                  <a:srgbClr val="C9D1D9"/>
                </a:solidFill>
                <a:highlight>
                  <a:srgbClr val="0D1117"/>
                </a:highlight>
                <a:latin typeface="Courier"/>
                <a:ea typeface="Courier"/>
                <a:cs typeface="Courier"/>
                <a:sym typeface="Courier"/>
              </a:rPr>
              <a:t> jax</a:t>
            </a:r>
            <a:endParaRPr sz="1600">
              <a:solidFill>
                <a:srgbClr val="C9D1D9"/>
              </a:solidFill>
              <a:highlight>
                <a:srgbClr val="0D1117"/>
              </a:highlight>
              <a:latin typeface="Courier"/>
              <a:ea typeface="Courier"/>
              <a:cs typeface="Courier"/>
              <a:sym typeface="Courier"/>
            </a:endParaRPr>
          </a:p>
          <a:p>
            <a:pPr indent="0" lvl="0" marL="0" rtl="0" algn="l">
              <a:spcBef>
                <a:spcPts val="0"/>
              </a:spcBef>
              <a:spcAft>
                <a:spcPts val="0"/>
              </a:spcAft>
              <a:buNone/>
            </a:pPr>
            <a:r>
              <a:rPr lang="en" sz="1600">
                <a:solidFill>
                  <a:srgbClr val="FF7B72"/>
                </a:solidFill>
                <a:latin typeface="Courier"/>
                <a:ea typeface="Courier"/>
                <a:cs typeface="Courier"/>
                <a:sym typeface="Courier"/>
              </a:rPr>
              <a:t>import</a:t>
            </a:r>
            <a:r>
              <a:rPr lang="en" sz="1600">
                <a:solidFill>
                  <a:srgbClr val="C9D1D9"/>
                </a:solidFill>
                <a:highlight>
                  <a:srgbClr val="0D1117"/>
                </a:highlight>
                <a:latin typeface="Courier"/>
                <a:ea typeface="Courier"/>
                <a:cs typeface="Courier"/>
                <a:sym typeface="Courier"/>
              </a:rPr>
              <a:t> jax.numpy </a:t>
            </a:r>
            <a:r>
              <a:rPr lang="en" sz="1600">
                <a:solidFill>
                  <a:srgbClr val="FF7B72"/>
                </a:solidFill>
                <a:latin typeface="Courier"/>
                <a:ea typeface="Courier"/>
                <a:cs typeface="Courier"/>
                <a:sym typeface="Courier"/>
              </a:rPr>
              <a:t>as</a:t>
            </a:r>
            <a:r>
              <a:rPr lang="en" sz="1600">
                <a:solidFill>
                  <a:srgbClr val="C9D1D9"/>
                </a:solidFill>
                <a:highlight>
                  <a:srgbClr val="0D1117"/>
                </a:highlight>
                <a:latin typeface="Courier"/>
                <a:ea typeface="Courier"/>
                <a:cs typeface="Courier"/>
                <a:sym typeface="Courier"/>
              </a:rPr>
              <a:t> jnp</a:t>
            </a:r>
            <a:endParaRPr sz="1600">
              <a:solidFill>
                <a:srgbClr val="C9D1D9"/>
              </a:solidFill>
              <a:highlight>
                <a:srgbClr val="0D1117"/>
              </a:highlight>
              <a:latin typeface="Courier"/>
              <a:ea typeface="Courier"/>
              <a:cs typeface="Courier"/>
              <a:sym typeface="Courier"/>
            </a:endParaRPr>
          </a:p>
          <a:p>
            <a:pPr indent="0" lvl="0" marL="0" rtl="0" algn="l">
              <a:spcBef>
                <a:spcPts val="0"/>
              </a:spcBef>
              <a:spcAft>
                <a:spcPts val="0"/>
              </a:spcAft>
              <a:buNone/>
            </a:pPr>
            <a:r>
              <a:t/>
            </a:r>
            <a:endParaRPr sz="1600">
              <a:solidFill>
                <a:srgbClr val="C9D1D9"/>
              </a:solidFill>
              <a:highlight>
                <a:srgbClr val="0D1117"/>
              </a:highlight>
              <a:latin typeface="Courier"/>
              <a:ea typeface="Courier"/>
              <a:cs typeface="Courier"/>
              <a:sym typeface="Courier"/>
            </a:endParaRPr>
          </a:p>
          <a:p>
            <a:pPr indent="0" lvl="0" marL="0" rtl="0" algn="l">
              <a:spcBef>
                <a:spcPts val="0"/>
              </a:spcBef>
              <a:spcAft>
                <a:spcPts val="0"/>
              </a:spcAft>
              <a:buNone/>
            </a:pPr>
            <a:r>
              <a:rPr lang="en" sz="1600">
                <a:solidFill>
                  <a:srgbClr val="FF7B72"/>
                </a:solidFill>
                <a:latin typeface="Courier"/>
                <a:ea typeface="Courier"/>
                <a:cs typeface="Courier"/>
                <a:sym typeface="Courier"/>
              </a:rPr>
              <a:t>class</a:t>
            </a:r>
            <a:r>
              <a:rPr lang="en" sz="1600">
                <a:solidFill>
                  <a:srgbClr val="C9D1D9"/>
                </a:solidFill>
                <a:highlight>
                  <a:srgbClr val="0D1117"/>
                </a:highlight>
                <a:latin typeface="Courier"/>
                <a:ea typeface="Courier"/>
                <a:cs typeface="Courier"/>
                <a:sym typeface="Courier"/>
              </a:rPr>
              <a:t> </a:t>
            </a:r>
            <a:r>
              <a:rPr lang="en" sz="1600">
                <a:solidFill>
                  <a:srgbClr val="D2A8FF"/>
                </a:solidFill>
                <a:latin typeface="Courier"/>
                <a:ea typeface="Courier"/>
                <a:cs typeface="Courier"/>
                <a:sym typeface="Courier"/>
              </a:rPr>
              <a:t>RandomLayer</a:t>
            </a:r>
            <a:r>
              <a:rPr lang="en" sz="1600">
                <a:solidFill>
                  <a:srgbClr val="C9D1D9"/>
                </a:solidFill>
                <a:highlight>
                  <a:srgbClr val="0D1117"/>
                </a:highlight>
                <a:latin typeface="Courier"/>
                <a:ea typeface="Courier"/>
                <a:cs typeface="Courier"/>
                <a:sym typeface="Courier"/>
              </a:rPr>
              <a:t>(nnx.Module):</a:t>
            </a:r>
            <a:endParaRPr sz="1600">
              <a:solidFill>
                <a:srgbClr val="C9D1D9"/>
              </a:solidFill>
              <a:highlight>
                <a:srgbClr val="0D1117"/>
              </a:highlight>
              <a:latin typeface="Courier"/>
              <a:ea typeface="Courier"/>
              <a:cs typeface="Courier"/>
              <a:sym typeface="Courier"/>
            </a:endParaRPr>
          </a:p>
          <a:p>
            <a:pPr indent="0" lvl="0" marL="0" rtl="0" algn="l">
              <a:spcBef>
                <a:spcPts val="0"/>
              </a:spcBef>
              <a:spcAft>
                <a:spcPts val="0"/>
              </a:spcAft>
              <a:buNone/>
            </a:pPr>
            <a:r>
              <a:rPr lang="en" sz="1600">
                <a:solidFill>
                  <a:srgbClr val="C9D1D9"/>
                </a:solidFill>
                <a:highlight>
                  <a:srgbClr val="0D1117"/>
                </a:highlight>
                <a:latin typeface="Courier"/>
                <a:ea typeface="Courier"/>
                <a:cs typeface="Courier"/>
                <a:sym typeface="Courier"/>
              </a:rPr>
              <a:t>  </a:t>
            </a:r>
            <a:r>
              <a:rPr lang="en" sz="1600">
                <a:solidFill>
                  <a:srgbClr val="FF7B72"/>
                </a:solidFill>
                <a:latin typeface="Courier"/>
                <a:ea typeface="Courier"/>
                <a:cs typeface="Courier"/>
                <a:sym typeface="Courier"/>
              </a:rPr>
              <a:t>def</a:t>
            </a:r>
            <a:r>
              <a:rPr lang="en" sz="1600">
                <a:solidFill>
                  <a:srgbClr val="C9D1D9"/>
                </a:solidFill>
                <a:highlight>
                  <a:srgbClr val="0D1117"/>
                </a:highlight>
                <a:latin typeface="Courier"/>
                <a:ea typeface="Courier"/>
                <a:cs typeface="Courier"/>
                <a:sym typeface="Courier"/>
              </a:rPr>
              <a:t> </a:t>
            </a:r>
            <a:r>
              <a:rPr lang="en" sz="1600">
                <a:solidFill>
                  <a:srgbClr val="D2A8FF"/>
                </a:solidFill>
                <a:latin typeface="Courier"/>
                <a:ea typeface="Courier"/>
                <a:cs typeface="Courier"/>
                <a:sym typeface="Courier"/>
              </a:rPr>
              <a:t>__init__</a:t>
            </a:r>
            <a:r>
              <a:rPr lang="en" sz="1600">
                <a:solidFill>
                  <a:srgbClr val="C9D1D9"/>
                </a:solidFill>
                <a:highlight>
                  <a:srgbClr val="0D1117"/>
                </a:highlight>
                <a:latin typeface="Courier"/>
                <a:ea typeface="Courier"/>
                <a:cs typeface="Courier"/>
                <a:sym typeface="Courier"/>
              </a:rPr>
              <a:t>(</a:t>
            </a:r>
            <a:r>
              <a:rPr lang="en" sz="1600">
                <a:solidFill>
                  <a:srgbClr val="C9D1D9"/>
                </a:solidFill>
                <a:latin typeface="Courier"/>
                <a:ea typeface="Courier"/>
                <a:cs typeface="Courier"/>
                <a:sym typeface="Courier"/>
              </a:rPr>
              <a:t>self, size: </a:t>
            </a:r>
            <a:r>
              <a:rPr lang="en" sz="1600">
                <a:solidFill>
                  <a:srgbClr val="FFA657"/>
                </a:solidFill>
                <a:latin typeface="Courier"/>
                <a:ea typeface="Courier"/>
                <a:cs typeface="Courier"/>
                <a:sym typeface="Courier"/>
              </a:rPr>
              <a:t>int</a:t>
            </a:r>
            <a:r>
              <a:rPr lang="en" sz="1600">
                <a:solidFill>
                  <a:srgbClr val="C9D1D9"/>
                </a:solidFill>
                <a:latin typeface="Courier"/>
                <a:ea typeface="Courier"/>
                <a:cs typeface="Courier"/>
                <a:sym typeface="Courier"/>
              </a:rPr>
              <a:t>, *, rngs: nnx.Rngs</a:t>
            </a:r>
            <a:r>
              <a:rPr lang="en" sz="1600">
                <a:solidFill>
                  <a:srgbClr val="C9D1D9"/>
                </a:solidFill>
                <a:highlight>
                  <a:srgbClr val="0D1117"/>
                </a:highlight>
                <a:latin typeface="Courier"/>
                <a:ea typeface="Courier"/>
                <a:cs typeface="Courier"/>
                <a:sym typeface="Courier"/>
              </a:rPr>
              <a:t>):</a:t>
            </a:r>
            <a:endParaRPr sz="1600">
              <a:solidFill>
                <a:srgbClr val="C9D1D9"/>
              </a:solidFill>
              <a:highlight>
                <a:srgbClr val="0D1117"/>
              </a:highlight>
              <a:latin typeface="Courier"/>
              <a:ea typeface="Courier"/>
              <a:cs typeface="Courier"/>
              <a:sym typeface="Courier"/>
            </a:endParaRPr>
          </a:p>
          <a:p>
            <a:pPr indent="0" lvl="0" marL="0" rtl="0" algn="l">
              <a:spcBef>
                <a:spcPts val="0"/>
              </a:spcBef>
              <a:spcAft>
                <a:spcPts val="0"/>
              </a:spcAft>
              <a:buNone/>
            </a:pPr>
            <a:r>
              <a:rPr lang="en" sz="1600">
                <a:solidFill>
                  <a:srgbClr val="C9D1D9"/>
                </a:solidFill>
                <a:highlight>
                  <a:srgbClr val="0D1117"/>
                </a:highlight>
                <a:latin typeface="Courier"/>
                <a:ea typeface="Courier"/>
                <a:cs typeface="Courier"/>
                <a:sym typeface="Courier"/>
              </a:rPr>
              <a:t>    self.random_vector = nnx.Param(jax.random.normal(rngs.params(),</a:t>
            </a:r>
            <a:endParaRPr sz="1600">
              <a:solidFill>
                <a:srgbClr val="C9D1D9"/>
              </a:solidFill>
              <a:highlight>
                <a:srgbClr val="0D1117"/>
              </a:highlight>
              <a:latin typeface="Courier"/>
              <a:ea typeface="Courier"/>
              <a:cs typeface="Courier"/>
              <a:sym typeface="Courier"/>
            </a:endParaRPr>
          </a:p>
          <a:p>
            <a:pPr indent="0" lvl="0" marL="0" rtl="0" algn="l">
              <a:spcBef>
                <a:spcPts val="0"/>
              </a:spcBef>
              <a:spcAft>
                <a:spcPts val="0"/>
              </a:spcAft>
              <a:buNone/>
            </a:pPr>
            <a:r>
              <a:rPr lang="en" sz="1600">
                <a:solidFill>
                  <a:srgbClr val="C9D1D9"/>
                </a:solidFill>
                <a:highlight>
                  <a:srgbClr val="0D1117"/>
                </a:highlight>
                <a:latin typeface="Courier"/>
                <a:ea typeface="Courier"/>
                <a:cs typeface="Courier"/>
                <a:sym typeface="Courier"/>
              </a:rPr>
              <a:t>                                  (size,)))</a:t>
            </a:r>
            <a:endParaRPr sz="1600">
              <a:solidFill>
                <a:srgbClr val="C9D1D9"/>
              </a:solidFill>
              <a:highlight>
                <a:srgbClr val="0D1117"/>
              </a:highlight>
              <a:latin typeface="Courier"/>
              <a:ea typeface="Courier"/>
              <a:cs typeface="Courier"/>
              <a:sym typeface="Courier"/>
            </a:endParaRPr>
          </a:p>
          <a:p>
            <a:pPr indent="0" lvl="0" marL="0" rtl="0" algn="l">
              <a:spcBef>
                <a:spcPts val="0"/>
              </a:spcBef>
              <a:spcAft>
                <a:spcPts val="0"/>
              </a:spcAft>
              <a:buNone/>
            </a:pPr>
            <a:r>
              <a:t/>
            </a:r>
            <a:endParaRPr sz="1600">
              <a:solidFill>
                <a:srgbClr val="C9D1D9"/>
              </a:solidFill>
              <a:highlight>
                <a:srgbClr val="0D1117"/>
              </a:highlight>
              <a:latin typeface="Courier"/>
              <a:ea typeface="Courier"/>
              <a:cs typeface="Courier"/>
              <a:sym typeface="Courier"/>
            </a:endParaRPr>
          </a:p>
          <a:p>
            <a:pPr indent="0" lvl="0" marL="0" rtl="0" algn="l">
              <a:spcBef>
                <a:spcPts val="0"/>
              </a:spcBef>
              <a:spcAft>
                <a:spcPts val="0"/>
              </a:spcAft>
              <a:buNone/>
            </a:pPr>
            <a:r>
              <a:rPr lang="en" sz="1600">
                <a:solidFill>
                  <a:srgbClr val="C9D1D9"/>
                </a:solidFill>
                <a:highlight>
                  <a:srgbClr val="0D1117"/>
                </a:highlight>
                <a:latin typeface="Courier"/>
                <a:ea typeface="Courier"/>
                <a:cs typeface="Courier"/>
                <a:sym typeface="Courier"/>
              </a:rPr>
              <a:t>  </a:t>
            </a:r>
            <a:r>
              <a:rPr lang="en" sz="1600">
                <a:solidFill>
                  <a:srgbClr val="FF7B72"/>
                </a:solidFill>
                <a:latin typeface="Courier"/>
                <a:ea typeface="Courier"/>
                <a:cs typeface="Courier"/>
                <a:sym typeface="Courier"/>
              </a:rPr>
              <a:t>def</a:t>
            </a:r>
            <a:r>
              <a:rPr lang="en" sz="1600">
                <a:solidFill>
                  <a:srgbClr val="C9D1D9"/>
                </a:solidFill>
                <a:highlight>
                  <a:srgbClr val="0D1117"/>
                </a:highlight>
                <a:latin typeface="Courier"/>
                <a:ea typeface="Courier"/>
                <a:cs typeface="Courier"/>
                <a:sym typeface="Courier"/>
              </a:rPr>
              <a:t> </a:t>
            </a:r>
            <a:r>
              <a:rPr lang="en" sz="1600">
                <a:solidFill>
                  <a:srgbClr val="D2A8FF"/>
                </a:solidFill>
                <a:latin typeface="Courier"/>
                <a:ea typeface="Courier"/>
                <a:cs typeface="Courier"/>
                <a:sym typeface="Courier"/>
              </a:rPr>
              <a:t>__call__</a:t>
            </a:r>
            <a:r>
              <a:rPr lang="en" sz="1600">
                <a:solidFill>
                  <a:srgbClr val="C9D1D9"/>
                </a:solidFill>
                <a:highlight>
                  <a:srgbClr val="0D1117"/>
                </a:highlight>
                <a:latin typeface="Courier"/>
                <a:ea typeface="Courier"/>
                <a:cs typeface="Courier"/>
                <a:sym typeface="Courier"/>
              </a:rPr>
              <a:t>(</a:t>
            </a:r>
            <a:r>
              <a:rPr lang="en" sz="1600">
                <a:solidFill>
                  <a:srgbClr val="C9D1D9"/>
                </a:solidFill>
                <a:latin typeface="Courier"/>
                <a:ea typeface="Courier"/>
                <a:cs typeface="Courier"/>
                <a:sym typeface="Courier"/>
              </a:rPr>
              <a:t>self</a:t>
            </a:r>
            <a:r>
              <a:rPr lang="en" sz="1600">
                <a:solidFill>
                  <a:srgbClr val="C9D1D9"/>
                </a:solidFill>
                <a:highlight>
                  <a:srgbClr val="0D1117"/>
                </a:highlight>
                <a:latin typeface="Courier"/>
                <a:ea typeface="Courier"/>
                <a:cs typeface="Courier"/>
                <a:sym typeface="Courier"/>
              </a:rPr>
              <a:t>):</a:t>
            </a:r>
            <a:endParaRPr sz="1600">
              <a:solidFill>
                <a:srgbClr val="C9D1D9"/>
              </a:solidFill>
              <a:highlight>
                <a:srgbClr val="0D1117"/>
              </a:highlight>
              <a:latin typeface="Courier"/>
              <a:ea typeface="Courier"/>
              <a:cs typeface="Courier"/>
              <a:sym typeface="Courier"/>
            </a:endParaRPr>
          </a:p>
          <a:p>
            <a:pPr indent="0" lvl="0" marL="0" rtl="0" algn="l">
              <a:spcBef>
                <a:spcPts val="0"/>
              </a:spcBef>
              <a:spcAft>
                <a:spcPts val="0"/>
              </a:spcAft>
              <a:buNone/>
            </a:pPr>
            <a:r>
              <a:rPr lang="en" sz="1600">
                <a:solidFill>
                  <a:srgbClr val="C9D1D9"/>
                </a:solidFill>
                <a:highlight>
                  <a:srgbClr val="0D1117"/>
                </a:highlight>
                <a:latin typeface="Courier"/>
                <a:ea typeface="Courier"/>
                <a:cs typeface="Courier"/>
                <a:sym typeface="Courier"/>
              </a:rPr>
              <a:t>    </a:t>
            </a:r>
            <a:r>
              <a:rPr lang="en" sz="1600">
                <a:solidFill>
                  <a:srgbClr val="FF7B72"/>
                </a:solidFill>
                <a:latin typeface="Courier"/>
                <a:ea typeface="Courier"/>
                <a:cs typeface="Courier"/>
                <a:sym typeface="Courier"/>
              </a:rPr>
              <a:t>return</a:t>
            </a:r>
            <a:r>
              <a:rPr lang="en" sz="1600">
                <a:solidFill>
                  <a:srgbClr val="C9D1D9"/>
                </a:solidFill>
                <a:highlight>
                  <a:srgbClr val="0D1117"/>
                </a:highlight>
                <a:latin typeface="Courier"/>
                <a:ea typeface="Courier"/>
                <a:cs typeface="Courier"/>
                <a:sym typeface="Courier"/>
              </a:rPr>
              <a:t> self.random_vector.value</a:t>
            </a:r>
            <a:endParaRPr sz="1600">
              <a:solidFill>
                <a:srgbClr val="FF7B72"/>
              </a:solidFill>
              <a:latin typeface="Courier"/>
              <a:ea typeface="Courier"/>
              <a:cs typeface="Courier"/>
              <a:sym typeface="Courier"/>
            </a:endParaRPr>
          </a:p>
        </p:txBody>
      </p:sp>
      <p:sp>
        <p:nvSpPr>
          <p:cNvPr id="947" name="Google Shape;947;p95"/>
          <p:cNvSpPr txBox="1"/>
          <p:nvPr>
            <p:ph idx="4294967295" type="title"/>
          </p:nvPr>
        </p:nvSpPr>
        <p:spPr>
          <a:xfrm>
            <a:off x="344500" y="264375"/>
            <a:ext cx="7655100" cy="5541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2"/>
                </a:solidFill>
              </a:rPr>
              <a:t>Code Example: Random Layer</a:t>
            </a:r>
            <a:endParaRPr>
              <a:solidFill>
                <a:schemeClr val="lt2"/>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1" name="Shape 951"/>
        <p:cNvGrpSpPr/>
        <p:nvPr/>
      </p:nvGrpSpPr>
      <p:grpSpPr>
        <a:xfrm>
          <a:off x="0" y="0"/>
          <a:ext cx="0" cy="0"/>
          <a:chOff x="0" y="0"/>
          <a:chExt cx="0" cy="0"/>
        </a:xfrm>
      </p:grpSpPr>
      <p:sp>
        <p:nvSpPr>
          <p:cNvPr id="952" name="Google Shape;952;p96"/>
          <p:cNvSpPr txBox="1"/>
          <p:nvPr>
            <p:ph idx="1" type="body"/>
          </p:nvPr>
        </p:nvSpPr>
        <p:spPr>
          <a:xfrm>
            <a:off x="344500" y="1335210"/>
            <a:ext cx="5094900" cy="3585900"/>
          </a:xfrm>
          <a:prstGeom prst="rect">
            <a:avLst/>
          </a:prstGeom>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Clr>
                <a:schemeClr val="lt1"/>
              </a:buClr>
              <a:buSzPts val="1800"/>
              <a:buChar char="●"/>
            </a:pPr>
            <a:r>
              <a:rPr lang="en" sz="1800">
                <a:solidFill>
                  <a:schemeClr val="lt1"/>
                </a:solidFill>
              </a:rPr>
              <a:t>NNX modules (layers, models, etc.) are regular Python objects that are also registered as JAX Pytrees</a:t>
            </a:r>
            <a:endParaRPr sz="1800">
              <a:solidFill>
                <a:schemeClr val="lt1"/>
              </a:solidFill>
            </a:endParaRPr>
          </a:p>
          <a:p>
            <a:pPr indent="-342900" lvl="0" marL="457200" rtl="0" algn="l">
              <a:lnSpc>
                <a:spcPct val="115000"/>
              </a:lnSpc>
              <a:spcBef>
                <a:spcPts val="1000"/>
              </a:spcBef>
              <a:spcAft>
                <a:spcPts val="0"/>
              </a:spcAft>
              <a:buClr>
                <a:schemeClr val="lt1"/>
              </a:buClr>
              <a:buSzPts val="1800"/>
              <a:buChar char="●"/>
            </a:pPr>
            <a:r>
              <a:rPr lang="en" sz="1800">
                <a:solidFill>
                  <a:schemeClr val="lt1"/>
                </a:solidFill>
              </a:rPr>
              <a:t>Intuitive, object-oriented feel of Python while enabling seamless integration with JAX's functional transformations like </a:t>
            </a:r>
            <a:r>
              <a:rPr lang="en" sz="1800">
                <a:solidFill>
                  <a:schemeClr val="lt1"/>
                </a:solidFill>
                <a:latin typeface="Roboto Mono Medium"/>
                <a:ea typeface="Roboto Mono Medium"/>
                <a:cs typeface="Roboto Mono Medium"/>
                <a:sym typeface="Roboto Mono Medium"/>
              </a:rPr>
              <a:t>jax.jit</a:t>
            </a:r>
            <a:r>
              <a:rPr lang="en" sz="1800">
                <a:solidFill>
                  <a:schemeClr val="lt1"/>
                </a:solidFill>
                <a:latin typeface="Roboto Medium"/>
                <a:ea typeface="Roboto Medium"/>
                <a:cs typeface="Roboto Medium"/>
                <a:sym typeface="Roboto Medium"/>
              </a:rPr>
              <a:t> </a:t>
            </a:r>
            <a:r>
              <a:rPr lang="en" sz="1800">
                <a:solidFill>
                  <a:schemeClr val="lt1"/>
                </a:solidFill>
              </a:rPr>
              <a:t>and </a:t>
            </a:r>
            <a:r>
              <a:rPr lang="en" sz="1800">
                <a:solidFill>
                  <a:schemeClr val="lt1"/>
                </a:solidFill>
                <a:latin typeface="Roboto Mono Medium"/>
                <a:ea typeface="Roboto Mono Medium"/>
                <a:cs typeface="Roboto Mono Medium"/>
                <a:sym typeface="Roboto Mono Medium"/>
              </a:rPr>
              <a:t>jax.vmap</a:t>
            </a:r>
            <a:endParaRPr sz="1800">
              <a:solidFill>
                <a:schemeClr val="lt1"/>
              </a:solidFill>
              <a:latin typeface="Roboto Mono Medium"/>
              <a:ea typeface="Roboto Mono Medium"/>
              <a:cs typeface="Roboto Mono Medium"/>
              <a:sym typeface="Roboto Mono Medium"/>
            </a:endParaRPr>
          </a:p>
          <a:p>
            <a:pPr indent="-342900" lvl="0" marL="457200" rtl="0" algn="l">
              <a:lnSpc>
                <a:spcPct val="115000"/>
              </a:lnSpc>
              <a:spcBef>
                <a:spcPts val="1000"/>
              </a:spcBef>
              <a:spcAft>
                <a:spcPts val="1000"/>
              </a:spcAft>
              <a:buClr>
                <a:schemeClr val="lt1"/>
              </a:buClr>
              <a:buSzPts val="1800"/>
              <a:buChar char="●"/>
            </a:pPr>
            <a:r>
              <a:rPr lang="en" sz="1800">
                <a:solidFill>
                  <a:schemeClr val="lt1"/>
                </a:solidFill>
              </a:rPr>
              <a:t>Modules can be composed into nested (graph) structures to express complex models</a:t>
            </a:r>
            <a:endParaRPr sz="1800">
              <a:solidFill>
                <a:schemeClr val="lt1"/>
              </a:solidFill>
            </a:endParaRPr>
          </a:p>
        </p:txBody>
      </p:sp>
      <p:sp>
        <p:nvSpPr>
          <p:cNvPr id="953" name="Google Shape;953;p96"/>
          <p:cNvSpPr txBox="1"/>
          <p:nvPr>
            <p:ph type="title"/>
          </p:nvPr>
        </p:nvSpPr>
        <p:spPr>
          <a:xfrm>
            <a:off x="344501" y="264375"/>
            <a:ext cx="7797000" cy="853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2100"/>
              <a:t>Flax NNX Python Graphs</a:t>
            </a:r>
            <a:endParaRPr sz="2100"/>
          </a:p>
          <a:p>
            <a:pPr indent="0" lvl="0" marL="0" rtl="0" algn="l">
              <a:spcBef>
                <a:spcPts val="1000"/>
              </a:spcBef>
              <a:spcAft>
                <a:spcPts val="0"/>
              </a:spcAft>
              <a:buNone/>
            </a:pPr>
            <a:r>
              <a:rPr lang="en" sz="1800">
                <a:solidFill>
                  <a:schemeClr val="lt1"/>
                </a:solidFill>
              </a:rPr>
              <a:t>Bridging JAX Power with Python Familiarity</a:t>
            </a:r>
            <a:endParaRPr sz="1800">
              <a:solidFill>
                <a:schemeClr val="lt1"/>
              </a:solidFill>
            </a:endParaRPr>
          </a:p>
        </p:txBody>
      </p:sp>
      <p:grpSp>
        <p:nvGrpSpPr>
          <p:cNvPr id="954" name="Google Shape;954;p96"/>
          <p:cNvGrpSpPr/>
          <p:nvPr/>
        </p:nvGrpSpPr>
        <p:grpSpPr>
          <a:xfrm>
            <a:off x="5322185" y="1552354"/>
            <a:ext cx="3607892" cy="2089137"/>
            <a:chOff x="5322185" y="1552354"/>
            <a:chExt cx="3607892" cy="2089137"/>
          </a:xfrm>
        </p:grpSpPr>
        <p:cxnSp>
          <p:nvCxnSpPr>
            <p:cNvPr id="955" name="Google Shape;955;p96"/>
            <p:cNvCxnSpPr>
              <a:stCxn id="956" idx="6"/>
              <a:endCxn id="957" idx="2"/>
            </p:cNvCxnSpPr>
            <p:nvPr/>
          </p:nvCxnSpPr>
          <p:spPr>
            <a:xfrm>
              <a:off x="6238588" y="2596923"/>
              <a:ext cx="472500" cy="629700"/>
            </a:xfrm>
            <a:prstGeom prst="bentConnector3">
              <a:avLst>
                <a:gd fmla="val 49995" name="adj1"/>
              </a:avLst>
            </a:prstGeom>
            <a:noFill/>
            <a:ln cap="flat" cmpd="sng" w="9525">
              <a:solidFill>
                <a:srgbClr val="C2C2C2"/>
              </a:solidFill>
              <a:prstDash val="solid"/>
              <a:round/>
              <a:headEnd len="sm" w="sm" type="none"/>
              <a:tailEnd len="sm" w="sm" type="none"/>
            </a:ln>
          </p:spPr>
        </p:cxnSp>
        <p:cxnSp>
          <p:nvCxnSpPr>
            <p:cNvPr id="958" name="Google Shape;958;p96"/>
            <p:cNvCxnSpPr>
              <a:stCxn id="956" idx="6"/>
              <a:endCxn id="959" idx="2"/>
            </p:cNvCxnSpPr>
            <p:nvPr/>
          </p:nvCxnSpPr>
          <p:spPr>
            <a:xfrm flipH="1" rot="10800000">
              <a:off x="6238588" y="1967223"/>
              <a:ext cx="472500" cy="629700"/>
            </a:xfrm>
            <a:prstGeom prst="bentConnector3">
              <a:avLst>
                <a:gd fmla="val 49995" name="adj1"/>
              </a:avLst>
            </a:prstGeom>
            <a:noFill/>
            <a:ln cap="flat" cmpd="sng" w="9525">
              <a:solidFill>
                <a:srgbClr val="C2C2C2"/>
              </a:solidFill>
              <a:prstDash val="solid"/>
              <a:round/>
              <a:headEnd len="sm" w="sm" type="none"/>
              <a:tailEnd len="sm" w="sm" type="none"/>
            </a:ln>
          </p:spPr>
        </p:cxnSp>
        <p:cxnSp>
          <p:nvCxnSpPr>
            <p:cNvPr id="960" name="Google Shape;960;p96"/>
            <p:cNvCxnSpPr>
              <a:stCxn id="961" idx="3"/>
              <a:endCxn id="962" idx="2"/>
            </p:cNvCxnSpPr>
            <p:nvPr/>
          </p:nvCxnSpPr>
          <p:spPr>
            <a:xfrm flipH="1" rot="10800000">
              <a:off x="7623357" y="1659775"/>
              <a:ext cx="394200" cy="307500"/>
            </a:xfrm>
            <a:prstGeom prst="bentConnector3">
              <a:avLst>
                <a:gd fmla="val 50000" name="adj1"/>
              </a:avLst>
            </a:prstGeom>
            <a:noFill/>
            <a:ln cap="flat" cmpd="sng" w="9525">
              <a:solidFill>
                <a:srgbClr val="C2C2C2"/>
              </a:solidFill>
              <a:prstDash val="solid"/>
              <a:round/>
              <a:headEnd len="sm" w="sm" type="none"/>
              <a:tailEnd len="sm" w="sm" type="none"/>
            </a:ln>
          </p:spPr>
        </p:cxnSp>
        <p:cxnSp>
          <p:nvCxnSpPr>
            <p:cNvPr id="963" name="Google Shape;963;p96"/>
            <p:cNvCxnSpPr>
              <a:stCxn id="961" idx="3"/>
              <a:endCxn id="964" idx="2"/>
            </p:cNvCxnSpPr>
            <p:nvPr/>
          </p:nvCxnSpPr>
          <p:spPr>
            <a:xfrm>
              <a:off x="7623357" y="1967275"/>
              <a:ext cx="394200" cy="297600"/>
            </a:xfrm>
            <a:prstGeom prst="bentConnector3">
              <a:avLst>
                <a:gd fmla="val 50000" name="adj1"/>
              </a:avLst>
            </a:prstGeom>
            <a:noFill/>
            <a:ln cap="flat" cmpd="sng" w="9525">
              <a:solidFill>
                <a:srgbClr val="C2C2C2"/>
              </a:solidFill>
              <a:prstDash val="solid"/>
              <a:round/>
              <a:headEnd len="sm" w="sm" type="none"/>
              <a:tailEnd len="sm" w="sm" type="none"/>
            </a:ln>
          </p:spPr>
        </p:cxnSp>
        <p:cxnSp>
          <p:nvCxnSpPr>
            <p:cNvPr id="965" name="Google Shape;965;p96"/>
            <p:cNvCxnSpPr>
              <a:stCxn id="966" idx="3"/>
              <a:endCxn id="967" idx="2"/>
            </p:cNvCxnSpPr>
            <p:nvPr/>
          </p:nvCxnSpPr>
          <p:spPr>
            <a:xfrm flipH="1" rot="10800000">
              <a:off x="7623357" y="2919070"/>
              <a:ext cx="394200" cy="307500"/>
            </a:xfrm>
            <a:prstGeom prst="bentConnector3">
              <a:avLst>
                <a:gd fmla="val 50000" name="adj1"/>
              </a:avLst>
            </a:prstGeom>
            <a:noFill/>
            <a:ln cap="flat" cmpd="sng" w="9525">
              <a:solidFill>
                <a:srgbClr val="C2C2C2"/>
              </a:solidFill>
              <a:prstDash val="solid"/>
              <a:round/>
              <a:headEnd len="sm" w="sm" type="none"/>
              <a:tailEnd len="sm" w="sm" type="none"/>
            </a:ln>
          </p:spPr>
        </p:cxnSp>
        <p:cxnSp>
          <p:nvCxnSpPr>
            <p:cNvPr id="968" name="Google Shape;968;p96"/>
            <p:cNvCxnSpPr>
              <a:stCxn id="966" idx="3"/>
              <a:endCxn id="969" idx="2"/>
            </p:cNvCxnSpPr>
            <p:nvPr/>
          </p:nvCxnSpPr>
          <p:spPr>
            <a:xfrm>
              <a:off x="7623357" y="3226570"/>
              <a:ext cx="394200" cy="307500"/>
            </a:xfrm>
            <a:prstGeom prst="bentConnector3">
              <a:avLst>
                <a:gd fmla="val 50000" name="adj1"/>
              </a:avLst>
            </a:prstGeom>
            <a:noFill/>
            <a:ln cap="flat" cmpd="sng" w="9525">
              <a:solidFill>
                <a:srgbClr val="C2C2C2"/>
              </a:solidFill>
              <a:prstDash val="solid"/>
              <a:round/>
              <a:headEnd len="sm" w="sm" type="none"/>
              <a:tailEnd len="sm" w="sm" type="none"/>
            </a:ln>
          </p:spPr>
        </p:cxnSp>
        <p:grpSp>
          <p:nvGrpSpPr>
            <p:cNvPr id="970" name="Google Shape;970;p96"/>
            <p:cNvGrpSpPr/>
            <p:nvPr/>
          </p:nvGrpSpPr>
          <p:grpSpPr>
            <a:xfrm>
              <a:off x="8017694" y="1552354"/>
              <a:ext cx="912383" cy="214726"/>
              <a:chOff x="5592550" y="1018950"/>
              <a:chExt cx="1356300" cy="319200"/>
            </a:xfrm>
          </p:grpSpPr>
          <p:sp>
            <p:nvSpPr>
              <p:cNvPr id="971" name="Google Shape;971;p96"/>
              <p:cNvSpPr/>
              <p:nvPr/>
            </p:nvSpPr>
            <p:spPr>
              <a:xfrm>
                <a:off x="5766550" y="1018950"/>
                <a:ext cx="1182300" cy="319200"/>
              </a:xfrm>
              <a:prstGeom prst="roundRect">
                <a:avLst>
                  <a:gd fmla="val 16667" name="adj"/>
                </a:avLst>
              </a:prstGeom>
              <a:noFill/>
              <a:ln>
                <a:noFill/>
              </a:ln>
            </p:spPr>
            <p:txBody>
              <a:bodyPr anchorCtr="0" anchor="ctr" bIns="61500" lIns="61500" spcFirstLastPara="1" rIns="61500" wrap="square" tIns="61500">
                <a:noAutofit/>
              </a:bodyPr>
              <a:lstStyle/>
              <a:p>
                <a:pPr indent="0" lvl="0" marL="0" rtl="0" algn="l">
                  <a:spcBef>
                    <a:spcPts val="0"/>
                  </a:spcBef>
                  <a:spcAft>
                    <a:spcPts val="0"/>
                  </a:spcAft>
                  <a:buNone/>
                </a:pPr>
                <a:r>
                  <a:rPr lang="en" sz="839">
                    <a:solidFill>
                      <a:srgbClr val="3D3D3D"/>
                    </a:solidFill>
                    <a:latin typeface="Roboto"/>
                    <a:ea typeface="Roboto"/>
                    <a:cs typeface="Roboto"/>
                    <a:sym typeface="Roboto"/>
                  </a:rPr>
                  <a:t>nnx.Param</a:t>
                </a:r>
                <a:endParaRPr sz="839">
                  <a:solidFill>
                    <a:srgbClr val="3D3D3D"/>
                  </a:solidFill>
                  <a:latin typeface="Roboto"/>
                  <a:ea typeface="Roboto"/>
                  <a:cs typeface="Roboto"/>
                  <a:sym typeface="Roboto"/>
                </a:endParaRPr>
              </a:p>
            </p:txBody>
          </p:sp>
          <p:sp>
            <p:nvSpPr>
              <p:cNvPr id="962" name="Google Shape;962;p96"/>
              <p:cNvSpPr/>
              <p:nvPr/>
            </p:nvSpPr>
            <p:spPr>
              <a:xfrm>
                <a:off x="5592550" y="1091550"/>
                <a:ext cx="174000" cy="174000"/>
              </a:xfrm>
              <a:prstGeom prst="ellipse">
                <a:avLst/>
              </a:prstGeom>
              <a:solidFill>
                <a:srgbClr val="505050"/>
              </a:solidFill>
              <a:ln>
                <a:noFill/>
              </a:ln>
            </p:spPr>
            <p:txBody>
              <a:bodyPr anchorCtr="0" anchor="ctr" bIns="61500" lIns="61500" spcFirstLastPara="1" rIns="61500" wrap="square" tIns="61500">
                <a:noAutofit/>
              </a:bodyPr>
              <a:lstStyle/>
              <a:p>
                <a:pPr indent="0" lvl="0" marL="0" rtl="0" algn="l">
                  <a:spcBef>
                    <a:spcPts val="0"/>
                  </a:spcBef>
                  <a:spcAft>
                    <a:spcPts val="0"/>
                  </a:spcAft>
                  <a:buNone/>
                </a:pPr>
                <a:r>
                  <a:t/>
                </a:r>
                <a:endParaRPr/>
              </a:p>
            </p:txBody>
          </p:sp>
        </p:grpSp>
        <p:grpSp>
          <p:nvGrpSpPr>
            <p:cNvPr id="972" name="Google Shape;972;p96"/>
            <p:cNvGrpSpPr/>
            <p:nvPr/>
          </p:nvGrpSpPr>
          <p:grpSpPr>
            <a:xfrm>
              <a:off x="6710974" y="1859912"/>
              <a:ext cx="912383" cy="214726"/>
              <a:chOff x="3650050" y="1476150"/>
              <a:chExt cx="1356300" cy="319200"/>
            </a:xfrm>
          </p:grpSpPr>
          <p:sp>
            <p:nvSpPr>
              <p:cNvPr id="961" name="Google Shape;961;p96"/>
              <p:cNvSpPr/>
              <p:nvPr/>
            </p:nvSpPr>
            <p:spPr>
              <a:xfrm>
                <a:off x="3824050" y="1476150"/>
                <a:ext cx="1182300" cy="319200"/>
              </a:xfrm>
              <a:prstGeom prst="roundRect">
                <a:avLst>
                  <a:gd fmla="val 16667" name="adj"/>
                </a:avLst>
              </a:prstGeom>
              <a:noFill/>
              <a:ln>
                <a:noFill/>
              </a:ln>
            </p:spPr>
            <p:txBody>
              <a:bodyPr anchorCtr="0" anchor="ctr" bIns="61500" lIns="61500" spcFirstLastPara="1" rIns="61500" wrap="square" tIns="61500">
                <a:noAutofit/>
              </a:bodyPr>
              <a:lstStyle/>
              <a:p>
                <a:pPr indent="0" lvl="0" marL="0" rtl="0" algn="l">
                  <a:spcBef>
                    <a:spcPts val="0"/>
                  </a:spcBef>
                  <a:spcAft>
                    <a:spcPts val="0"/>
                  </a:spcAft>
                  <a:buNone/>
                </a:pPr>
                <a:r>
                  <a:rPr lang="en" sz="839">
                    <a:solidFill>
                      <a:srgbClr val="3D3D3D"/>
                    </a:solidFill>
                    <a:latin typeface="Roboto"/>
                    <a:ea typeface="Roboto"/>
                    <a:cs typeface="Roboto"/>
                    <a:sym typeface="Roboto"/>
                  </a:rPr>
                  <a:t>nnx.Module</a:t>
                </a:r>
                <a:endParaRPr sz="839">
                  <a:solidFill>
                    <a:srgbClr val="3D3D3D"/>
                  </a:solidFill>
                  <a:latin typeface="Roboto"/>
                  <a:ea typeface="Roboto"/>
                  <a:cs typeface="Roboto"/>
                  <a:sym typeface="Roboto"/>
                </a:endParaRPr>
              </a:p>
            </p:txBody>
          </p:sp>
          <p:sp>
            <p:nvSpPr>
              <p:cNvPr id="959" name="Google Shape;959;p96"/>
              <p:cNvSpPr/>
              <p:nvPr/>
            </p:nvSpPr>
            <p:spPr>
              <a:xfrm>
                <a:off x="3650050" y="1548750"/>
                <a:ext cx="174000" cy="174000"/>
              </a:xfrm>
              <a:prstGeom prst="ellipse">
                <a:avLst/>
              </a:prstGeom>
              <a:solidFill>
                <a:srgbClr val="414141"/>
              </a:solidFill>
              <a:ln>
                <a:noFill/>
              </a:ln>
            </p:spPr>
            <p:txBody>
              <a:bodyPr anchorCtr="0" anchor="ctr" bIns="61500" lIns="61500" spcFirstLastPara="1" rIns="61500" wrap="square" tIns="61500">
                <a:noAutofit/>
              </a:bodyPr>
              <a:lstStyle/>
              <a:p>
                <a:pPr indent="0" lvl="0" marL="0" rtl="0" algn="l">
                  <a:spcBef>
                    <a:spcPts val="0"/>
                  </a:spcBef>
                  <a:spcAft>
                    <a:spcPts val="0"/>
                  </a:spcAft>
                  <a:buNone/>
                </a:pPr>
                <a:r>
                  <a:t/>
                </a:r>
                <a:endParaRPr/>
              </a:p>
            </p:txBody>
          </p:sp>
        </p:grpSp>
        <p:grpSp>
          <p:nvGrpSpPr>
            <p:cNvPr id="973" name="Google Shape;973;p96"/>
            <p:cNvGrpSpPr/>
            <p:nvPr/>
          </p:nvGrpSpPr>
          <p:grpSpPr>
            <a:xfrm>
              <a:off x="5322185" y="2489560"/>
              <a:ext cx="916402" cy="214726"/>
              <a:chOff x="1596750" y="2412150"/>
              <a:chExt cx="1362275" cy="319200"/>
            </a:xfrm>
          </p:grpSpPr>
          <p:sp>
            <p:nvSpPr>
              <p:cNvPr id="974" name="Google Shape;974;p96"/>
              <p:cNvSpPr/>
              <p:nvPr/>
            </p:nvSpPr>
            <p:spPr>
              <a:xfrm>
                <a:off x="1596750" y="2412150"/>
                <a:ext cx="1182300" cy="319200"/>
              </a:xfrm>
              <a:prstGeom prst="roundRect">
                <a:avLst>
                  <a:gd fmla="val 16667" name="adj"/>
                </a:avLst>
              </a:prstGeom>
              <a:noFill/>
              <a:ln>
                <a:noFill/>
              </a:ln>
            </p:spPr>
            <p:txBody>
              <a:bodyPr anchorCtr="0" anchor="ctr" bIns="61500" lIns="61500" spcFirstLastPara="1" rIns="61500" wrap="square" tIns="61500">
                <a:noAutofit/>
              </a:bodyPr>
              <a:lstStyle/>
              <a:p>
                <a:pPr indent="0" lvl="0" marL="0" rtl="0" algn="r">
                  <a:spcBef>
                    <a:spcPts val="0"/>
                  </a:spcBef>
                  <a:spcAft>
                    <a:spcPts val="0"/>
                  </a:spcAft>
                  <a:buNone/>
                </a:pPr>
                <a:r>
                  <a:rPr lang="en" sz="839">
                    <a:solidFill>
                      <a:srgbClr val="3D3D3D"/>
                    </a:solidFill>
                    <a:latin typeface="Roboto"/>
                    <a:ea typeface="Roboto"/>
                    <a:cs typeface="Roboto"/>
                    <a:sym typeface="Roboto"/>
                  </a:rPr>
                  <a:t>nnx.Module</a:t>
                </a:r>
                <a:endParaRPr sz="839">
                  <a:solidFill>
                    <a:srgbClr val="3D3D3D"/>
                  </a:solidFill>
                  <a:latin typeface="Roboto"/>
                  <a:ea typeface="Roboto"/>
                  <a:cs typeface="Roboto"/>
                  <a:sym typeface="Roboto"/>
                </a:endParaRPr>
              </a:p>
            </p:txBody>
          </p:sp>
          <p:sp>
            <p:nvSpPr>
              <p:cNvPr id="956" name="Google Shape;956;p96"/>
              <p:cNvSpPr/>
              <p:nvPr/>
            </p:nvSpPr>
            <p:spPr>
              <a:xfrm>
                <a:off x="2785025" y="2484750"/>
                <a:ext cx="174000" cy="174000"/>
              </a:xfrm>
              <a:prstGeom prst="ellipse">
                <a:avLst/>
              </a:prstGeom>
              <a:solidFill>
                <a:srgbClr val="2F2F2F"/>
              </a:solidFill>
              <a:ln>
                <a:noFill/>
              </a:ln>
            </p:spPr>
            <p:txBody>
              <a:bodyPr anchorCtr="0" anchor="ctr" bIns="61500" lIns="61500" spcFirstLastPara="1" rIns="61500" wrap="square" tIns="61500">
                <a:noAutofit/>
              </a:bodyPr>
              <a:lstStyle/>
              <a:p>
                <a:pPr indent="0" lvl="0" marL="0" rtl="0" algn="l">
                  <a:spcBef>
                    <a:spcPts val="0"/>
                  </a:spcBef>
                  <a:spcAft>
                    <a:spcPts val="0"/>
                  </a:spcAft>
                  <a:buNone/>
                </a:pPr>
                <a:r>
                  <a:t/>
                </a:r>
                <a:endParaRPr/>
              </a:p>
            </p:txBody>
          </p:sp>
        </p:grpSp>
        <p:grpSp>
          <p:nvGrpSpPr>
            <p:cNvPr id="975" name="Google Shape;975;p96"/>
            <p:cNvGrpSpPr/>
            <p:nvPr/>
          </p:nvGrpSpPr>
          <p:grpSpPr>
            <a:xfrm>
              <a:off x="6710974" y="3119207"/>
              <a:ext cx="912383" cy="214726"/>
              <a:chOff x="3650050" y="3348150"/>
              <a:chExt cx="1356300" cy="319200"/>
            </a:xfrm>
          </p:grpSpPr>
          <p:sp>
            <p:nvSpPr>
              <p:cNvPr id="966" name="Google Shape;966;p96"/>
              <p:cNvSpPr/>
              <p:nvPr/>
            </p:nvSpPr>
            <p:spPr>
              <a:xfrm>
                <a:off x="3824050" y="3348150"/>
                <a:ext cx="1182300" cy="319200"/>
              </a:xfrm>
              <a:prstGeom prst="roundRect">
                <a:avLst>
                  <a:gd fmla="val 16667" name="adj"/>
                </a:avLst>
              </a:prstGeom>
              <a:noFill/>
              <a:ln>
                <a:noFill/>
              </a:ln>
            </p:spPr>
            <p:txBody>
              <a:bodyPr anchorCtr="0" anchor="ctr" bIns="61500" lIns="61500" spcFirstLastPara="1" rIns="61500" wrap="square" tIns="61500">
                <a:noAutofit/>
              </a:bodyPr>
              <a:lstStyle/>
              <a:p>
                <a:pPr indent="0" lvl="0" marL="0" rtl="0" algn="l">
                  <a:spcBef>
                    <a:spcPts val="0"/>
                  </a:spcBef>
                  <a:spcAft>
                    <a:spcPts val="0"/>
                  </a:spcAft>
                  <a:buNone/>
                </a:pPr>
                <a:r>
                  <a:rPr lang="en" sz="839">
                    <a:solidFill>
                      <a:srgbClr val="3D3D3D"/>
                    </a:solidFill>
                    <a:latin typeface="Roboto"/>
                    <a:ea typeface="Roboto"/>
                    <a:cs typeface="Roboto"/>
                    <a:sym typeface="Roboto"/>
                  </a:rPr>
                  <a:t>nnx.Module</a:t>
                </a:r>
                <a:endParaRPr sz="839">
                  <a:solidFill>
                    <a:srgbClr val="3D3D3D"/>
                  </a:solidFill>
                  <a:latin typeface="Roboto"/>
                  <a:ea typeface="Roboto"/>
                  <a:cs typeface="Roboto"/>
                  <a:sym typeface="Roboto"/>
                </a:endParaRPr>
              </a:p>
            </p:txBody>
          </p:sp>
          <p:sp>
            <p:nvSpPr>
              <p:cNvPr id="957" name="Google Shape;957;p96"/>
              <p:cNvSpPr/>
              <p:nvPr/>
            </p:nvSpPr>
            <p:spPr>
              <a:xfrm>
                <a:off x="3650050" y="3420750"/>
                <a:ext cx="174000" cy="174000"/>
              </a:xfrm>
              <a:prstGeom prst="ellipse">
                <a:avLst/>
              </a:prstGeom>
              <a:solidFill>
                <a:srgbClr val="414141"/>
              </a:solidFill>
              <a:ln>
                <a:noFill/>
              </a:ln>
            </p:spPr>
            <p:txBody>
              <a:bodyPr anchorCtr="0" anchor="ctr" bIns="61500" lIns="61500" spcFirstLastPara="1" rIns="61500" wrap="square" tIns="61500">
                <a:noAutofit/>
              </a:bodyPr>
              <a:lstStyle/>
              <a:p>
                <a:pPr indent="0" lvl="0" marL="0" rtl="0" algn="l">
                  <a:spcBef>
                    <a:spcPts val="0"/>
                  </a:spcBef>
                  <a:spcAft>
                    <a:spcPts val="0"/>
                  </a:spcAft>
                  <a:buNone/>
                </a:pPr>
                <a:r>
                  <a:t/>
                </a:r>
                <a:endParaRPr/>
              </a:p>
            </p:txBody>
          </p:sp>
        </p:grpSp>
        <p:grpSp>
          <p:nvGrpSpPr>
            <p:cNvPr id="976" name="Google Shape;976;p96"/>
            <p:cNvGrpSpPr/>
            <p:nvPr/>
          </p:nvGrpSpPr>
          <p:grpSpPr>
            <a:xfrm>
              <a:off x="8017694" y="2167471"/>
              <a:ext cx="912383" cy="214726"/>
              <a:chOff x="5592550" y="1933350"/>
              <a:chExt cx="1356300" cy="319200"/>
            </a:xfrm>
          </p:grpSpPr>
          <p:sp>
            <p:nvSpPr>
              <p:cNvPr id="977" name="Google Shape;977;p96"/>
              <p:cNvSpPr/>
              <p:nvPr/>
            </p:nvSpPr>
            <p:spPr>
              <a:xfrm>
                <a:off x="5766550" y="1933350"/>
                <a:ext cx="1182300" cy="319200"/>
              </a:xfrm>
              <a:prstGeom prst="roundRect">
                <a:avLst>
                  <a:gd fmla="val 16667" name="adj"/>
                </a:avLst>
              </a:prstGeom>
              <a:noFill/>
              <a:ln>
                <a:noFill/>
              </a:ln>
            </p:spPr>
            <p:txBody>
              <a:bodyPr anchorCtr="0" anchor="ctr" bIns="61500" lIns="61500" spcFirstLastPara="1" rIns="61500" wrap="square" tIns="61500">
                <a:noAutofit/>
              </a:bodyPr>
              <a:lstStyle/>
              <a:p>
                <a:pPr indent="0" lvl="0" marL="0" rtl="0" algn="l">
                  <a:spcBef>
                    <a:spcPts val="0"/>
                  </a:spcBef>
                  <a:spcAft>
                    <a:spcPts val="0"/>
                  </a:spcAft>
                  <a:buNone/>
                </a:pPr>
                <a:r>
                  <a:rPr lang="en" sz="839">
                    <a:solidFill>
                      <a:srgbClr val="3D3D3D"/>
                    </a:solidFill>
                    <a:latin typeface="Roboto"/>
                    <a:ea typeface="Roboto"/>
                    <a:cs typeface="Roboto"/>
                    <a:sym typeface="Roboto"/>
                  </a:rPr>
                  <a:t>Python static</a:t>
                </a:r>
                <a:endParaRPr sz="839">
                  <a:solidFill>
                    <a:srgbClr val="3D3D3D"/>
                  </a:solidFill>
                  <a:latin typeface="Roboto"/>
                  <a:ea typeface="Roboto"/>
                  <a:cs typeface="Roboto"/>
                  <a:sym typeface="Roboto"/>
                </a:endParaRPr>
              </a:p>
            </p:txBody>
          </p:sp>
          <p:sp>
            <p:nvSpPr>
              <p:cNvPr id="964" name="Google Shape;964;p96"/>
              <p:cNvSpPr/>
              <p:nvPr/>
            </p:nvSpPr>
            <p:spPr>
              <a:xfrm>
                <a:off x="5592550" y="1991250"/>
                <a:ext cx="174000" cy="174000"/>
              </a:xfrm>
              <a:prstGeom prst="ellipse">
                <a:avLst/>
              </a:prstGeom>
              <a:solidFill>
                <a:srgbClr val="505050"/>
              </a:solidFill>
              <a:ln>
                <a:noFill/>
              </a:ln>
            </p:spPr>
            <p:txBody>
              <a:bodyPr anchorCtr="0" anchor="ctr" bIns="61500" lIns="61500" spcFirstLastPara="1" rIns="61500" wrap="square" tIns="61500">
                <a:noAutofit/>
              </a:bodyPr>
              <a:lstStyle/>
              <a:p>
                <a:pPr indent="0" lvl="0" marL="0" rtl="0" algn="l">
                  <a:spcBef>
                    <a:spcPts val="0"/>
                  </a:spcBef>
                  <a:spcAft>
                    <a:spcPts val="0"/>
                  </a:spcAft>
                  <a:buNone/>
                </a:pPr>
                <a:r>
                  <a:t/>
                </a:r>
                <a:endParaRPr/>
              </a:p>
            </p:txBody>
          </p:sp>
        </p:grpSp>
        <p:grpSp>
          <p:nvGrpSpPr>
            <p:cNvPr id="978" name="Google Shape;978;p96"/>
            <p:cNvGrpSpPr/>
            <p:nvPr/>
          </p:nvGrpSpPr>
          <p:grpSpPr>
            <a:xfrm>
              <a:off x="8017694" y="2811648"/>
              <a:ext cx="912383" cy="214726"/>
              <a:chOff x="5592550" y="2890950"/>
              <a:chExt cx="1356300" cy="319200"/>
            </a:xfrm>
          </p:grpSpPr>
          <p:sp>
            <p:nvSpPr>
              <p:cNvPr id="979" name="Google Shape;979;p96"/>
              <p:cNvSpPr/>
              <p:nvPr/>
            </p:nvSpPr>
            <p:spPr>
              <a:xfrm>
                <a:off x="5766550" y="2890950"/>
                <a:ext cx="1182300" cy="319200"/>
              </a:xfrm>
              <a:prstGeom prst="roundRect">
                <a:avLst>
                  <a:gd fmla="val 16667" name="adj"/>
                </a:avLst>
              </a:prstGeom>
              <a:noFill/>
              <a:ln>
                <a:noFill/>
              </a:ln>
            </p:spPr>
            <p:txBody>
              <a:bodyPr anchorCtr="0" anchor="ctr" bIns="61500" lIns="61500" spcFirstLastPara="1" rIns="61500" wrap="square" tIns="61500">
                <a:noAutofit/>
              </a:bodyPr>
              <a:lstStyle/>
              <a:p>
                <a:pPr indent="0" lvl="0" marL="0" rtl="0" algn="l">
                  <a:spcBef>
                    <a:spcPts val="0"/>
                  </a:spcBef>
                  <a:spcAft>
                    <a:spcPts val="0"/>
                  </a:spcAft>
                  <a:buNone/>
                </a:pPr>
                <a:r>
                  <a:rPr lang="en" sz="839">
                    <a:solidFill>
                      <a:srgbClr val="3D3D3D"/>
                    </a:solidFill>
                    <a:latin typeface="Roboto"/>
                    <a:ea typeface="Roboto"/>
                    <a:cs typeface="Roboto"/>
                    <a:sym typeface="Roboto"/>
                  </a:rPr>
                  <a:t>nnx.Param</a:t>
                </a:r>
                <a:endParaRPr sz="839">
                  <a:solidFill>
                    <a:srgbClr val="3D3D3D"/>
                  </a:solidFill>
                  <a:latin typeface="Roboto"/>
                  <a:ea typeface="Roboto"/>
                  <a:cs typeface="Roboto"/>
                  <a:sym typeface="Roboto"/>
                </a:endParaRPr>
              </a:p>
            </p:txBody>
          </p:sp>
          <p:sp>
            <p:nvSpPr>
              <p:cNvPr id="967" name="Google Shape;967;p96"/>
              <p:cNvSpPr/>
              <p:nvPr/>
            </p:nvSpPr>
            <p:spPr>
              <a:xfrm>
                <a:off x="5592550" y="2963550"/>
                <a:ext cx="174000" cy="174000"/>
              </a:xfrm>
              <a:prstGeom prst="ellipse">
                <a:avLst/>
              </a:prstGeom>
              <a:solidFill>
                <a:srgbClr val="505050"/>
              </a:solidFill>
              <a:ln>
                <a:noFill/>
              </a:ln>
            </p:spPr>
            <p:txBody>
              <a:bodyPr anchorCtr="0" anchor="ctr" bIns="61500" lIns="61500" spcFirstLastPara="1" rIns="61500" wrap="square" tIns="61500">
                <a:noAutofit/>
              </a:bodyPr>
              <a:lstStyle/>
              <a:p>
                <a:pPr indent="0" lvl="0" marL="0" rtl="0" algn="l">
                  <a:spcBef>
                    <a:spcPts val="0"/>
                  </a:spcBef>
                  <a:spcAft>
                    <a:spcPts val="0"/>
                  </a:spcAft>
                  <a:buNone/>
                </a:pPr>
                <a:r>
                  <a:t/>
                </a:r>
                <a:endParaRPr/>
              </a:p>
            </p:txBody>
          </p:sp>
        </p:grpSp>
        <p:grpSp>
          <p:nvGrpSpPr>
            <p:cNvPr id="980" name="Google Shape;980;p96"/>
            <p:cNvGrpSpPr/>
            <p:nvPr/>
          </p:nvGrpSpPr>
          <p:grpSpPr>
            <a:xfrm>
              <a:off x="8017694" y="3426765"/>
              <a:ext cx="912383" cy="214726"/>
              <a:chOff x="5592550" y="3805350"/>
              <a:chExt cx="1356300" cy="319200"/>
            </a:xfrm>
          </p:grpSpPr>
          <p:sp>
            <p:nvSpPr>
              <p:cNvPr id="981" name="Google Shape;981;p96"/>
              <p:cNvSpPr/>
              <p:nvPr/>
            </p:nvSpPr>
            <p:spPr>
              <a:xfrm>
                <a:off x="5766550" y="3805350"/>
                <a:ext cx="1182300" cy="319200"/>
              </a:xfrm>
              <a:prstGeom prst="roundRect">
                <a:avLst>
                  <a:gd fmla="val 16667" name="adj"/>
                </a:avLst>
              </a:prstGeom>
              <a:noFill/>
              <a:ln>
                <a:noFill/>
              </a:ln>
            </p:spPr>
            <p:txBody>
              <a:bodyPr anchorCtr="0" anchor="ctr" bIns="61500" lIns="61500" spcFirstLastPara="1" rIns="61500" wrap="square" tIns="61500">
                <a:noAutofit/>
              </a:bodyPr>
              <a:lstStyle/>
              <a:p>
                <a:pPr indent="0" lvl="0" marL="0" rtl="0" algn="l">
                  <a:spcBef>
                    <a:spcPts val="0"/>
                  </a:spcBef>
                  <a:spcAft>
                    <a:spcPts val="0"/>
                  </a:spcAft>
                  <a:buNone/>
                </a:pPr>
                <a:r>
                  <a:rPr lang="en" sz="839">
                    <a:solidFill>
                      <a:srgbClr val="3D3D3D"/>
                    </a:solidFill>
                    <a:latin typeface="Roboto"/>
                    <a:ea typeface="Roboto"/>
                    <a:cs typeface="Roboto"/>
                    <a:sym typeface="Roboto"/>
                  </a:rPr>
                  <a:t>Python static</a:t>
                </a:r>
                <a:endParaRPr sz="839">
                  <a:solidFill>
                    <a:srgbClr val="3D3D3D"/>
                  </a:solidFill>
                  <a:latin typeface="Roboto"/>
                  <a:ea typeface="Roboto"/>
                  <a:cs typeface="Roboto"/>
                  <a:sym typeface="Roboto"/>
                </a:endParaRPr>
              </a:p>
            </p:txBody>
          </p:sp>
          <p:sp>
            <p:nvSpPr>
              <p:cNvPr id="969" name="Google Shape;969;p96"/>
              <p:cNvSpPr/>
              <p:nvPr/>
            </p:nvSpPr>
            <p:spPr>
              <a:xfrm>
                <a:off x="5592550" y="3877950"/>
                <a:ext cx="174000" cy="174000"/>
              </a:xfrm>
              <a:prstGeom prst="ellipse">
                <a:avLst/>
              </a:prstGeom>
              <a:solidFill>
                <a:srgbClr val="505050"/>
              </a:solidFill>
              <a:ln>
                <a:noFill/>
              </a:ln>
            </p:spPr>
            <p:txBody>
              <a:bodyPr anchorCtr="0" anchor="ctr" bIns="61500" lIns="61500" spcFirstLastPara="1" rIns="61500" wrap="square" tIns="61500">
                <a:noAutofit/>
              </a:bodyPr>
              <a:lstStyle/>
              <a:p>
                <a:pPr indent="0" lvl="0" marL="0" rtl="0" algn="l">
                  <a:spcBef>
                    <a:spcPts val="0"/>
                  </a:spcBef>
                  <a:spcAft>
                    <a:spcPts val="0"/>
                  </a:spcAft>
                  <a:buNone/>
                </a:pPr>
                <a:r>
                  <a:t/>
                </a:r>
                <a:endParaRPr/>
              </a:p>
            </p:txBody>
          </p:sp>
        </p:grpSp>
      </p:gr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Google GBO Template">
  <a:themeElements>
    <a:clrScheme name="Google Colours">
      <a:dk1>
        <a:srgbClr val="3C4043"/>
      </a:dk1>
      <a:lt1>
        <a:srgbClr val="5F6368"/>
      </a:lt1>
      <a:dk2>
        <a:srgbClr val="BDC1C6"/>
      </a:dk2>
      <a:lt2>
        <a:srgbClr val="F8F9FA"/>
      </a:lt2>
      <a:accent1>
        <a:srgbClr val="4285F4"/>
      </a:accent1>
      <a:accent2>
        <a:srgbClr val="EA4335"/>
      </a:accent2>
      <a:accent3>
        <a:srgbClr val="FBBC05"/>
      </a:accent3>
      <a:accent4>
        <a:srgbClr val="34A853"/>
      </a:accent4>
      <a:accent5>
        <a:srgbClr val="185ABC"/>
      </a:accent5>
      <a:accent6>
        <a:srgbClr val="B31412"/>
      </a:accent6>
      <a:hlink>
        <a:srgbClr val="1A73E8"/>
      </a:hlink>
      <a:folHlink>
        <a:srgbClr val="7B1FA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Google GBO Template">
  <a:themeElements>
    <a:clrScheme name="Google Colours">
      <a:dk1>
        <a:srgbClr val="3C4043"/>
      </a:dk1>
      <a:lt1>
        <a:srgbClr val="5F6368"/>
      </a:lt1>
      <a:dk2>
        <a:srgbClr val="BDC1C6"/>
      </a:dk2>
      <a:lt2>
        <a:srgbClr val="F8F9FA"/>
      </a:lt2>
      <a:accent1>
        <a:srgbClr val="4285F4"/>
      </a:accent1>
      <a:accent2>
        <a:srgbClr val="EA4335"/>
      </a:accent2>
      <a:accent3>
        <a:srgbClr val="FBBC05"/>
      </a:accent3>
      <a:accent4>
        <a:srgbClr val="34A853"/>
      </a:accent4>
      <a:accent5>
        <a:srgbClr val="185ABC"/>
      </a:accent5>
      <a:accent6>
        <a:srgbClr val="B31412"/>
      </a:accent6>
      <a:hlink>
        <a:srgbClr val="1A73E8"/>
      </a:hlink>
      <a:folHlink>
        <a:srgbClr val="7B1FA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